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59" r:id="rId4"/>
    <p:sldId id="270" r:id="rId5"/>
    <p:sldId id="260" r:id="rId6"/>
    <p:sldId id="261" r:id="rId7"/>
    <p:sldId id="272" r:id="rId8"/>
    <p:sldId id="283" r:id="rId9"/>
    <p:sldId id="284" r:id="rId10"/>
    <p:sldId id="273" r:id="rId11"/>
    <p:sldId id="285" r:id="rId12"/>
    <p:sldId id="274" r:id="rId13"/>
    <p:sldId id="275" r:id="rId1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76797"/>
    <a:srgbClr val="0A50C2"/>
    <a:srgbClr val="0066FF"/>
    <a:srgbClr val="99CCFF"/>
    <a:srgbClr val="5A9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112" d="100"/>
          <a:sy n="112" d="100"/>
        </p:scale>
        <p:origin x="372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vert="horz" lIns="96209" tIns="48105" rIns="96209" bIns="481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209" tIns="48105" rIns="96209" bIns="48105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5"/>
            <a:ext cx="3169920" cy="480060"/>
          </a:xfrm>
          <a:prstGeom prst="rect">
            <a:avLst/>
          </a:prstGeom>
        </p:spPr>
        <p:txBody>
          <a:bodyPr vert="horz" lIns="96209" tIns="48105" rIns="96209" bIns="481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209" tIns="48105" rIns="96209" bIns="48105" rtlCol="0" anchor="b"/>
          <a:lstStyle>
            <a:lvl1pPr algn="r">
              <a:defRPr sz="1200"/>
            </a:lvl1pPr>
          </a:lstStyle>
          <a:p>
            <a:fld id="{98DAE91A-F90A-43FB-A228-D421B11EE7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02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vert="horz" lIns="96209" tIns="48105" rIns="96209" bIns="481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209" tIns="48105" rIns="96209" bIns="48105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2188" cy="3602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209" tIns="48105" rIns="96209" bIns="4810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209" tIns="48105" rIns="96209" bIns="4810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5"/>
            <a:ext cx="3169920" cy="480060"/>
          </a:xfrm>
          <a:prstGeom prst="rect">
            <a:avLst/>
          </a:prstGeom>
        </p:spPr>
        <p:txBody>
          <a:bodyPr vert="horz" lIns="96209" tIns="48105" rIns="96209" bIns="481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209" tIns="48105" rIns="96209" bIns="48105" rtlCol="0" anchor="b"/>
          <a:lstStyle>
            <a:lvl1pPr algn="r">
              <a:defRPr sz="1200"/>
            </a:lvl1pPr>
          </a:lstStyle>
          <a:p>
            <a:fld id="{1AB10860-0700-4C13-9D34-728C005124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643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8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30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0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08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25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823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31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45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24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23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56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97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5396" y="2382510"/>
            <a:ext cx="7622804" cy="1470025"/>
          </a:xfrm>
        </p:spPr>
        <p:txBody>
          <a:bodyPr>
            <a:normAutofit/>
          </a:bodyPr>
          <a:lstStyle>
            <a:lvl1pPr algn="r">
              <a:defRPr sz="3600" b="1"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47785"/>
            <a:ext cx="7620000" cy="24384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678246" y="2375316"/>
            <a:ext cx="157150" cy="1572470"/>
          </a:xfrm>
          <a:prstGeom prst="rect">
            <a:avLst/>
          </a:prstGeom>
          <a:solidFill>
            <a:srgbClr val="076797"/>
          </a:solidFill>
          <a:ln w="9525">
            <a:solidFill>
              <a:srgbClr val="076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81050" y="2382510"/>
            <a:ext cx="7777150" cy="0"/>
          </a:xfrm>
          <a:prstGeom prst="line">
            <a:avLst/>
          </a:prstGeom>
          <a:ln>
            <a:solidFill>
              <a:srgbClr val="076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8305800" y="3947785"/>
            <a:ext cx="152400" cy="2421651"/>
          </a:xfrm>
          <a:prstGeom prst="rect">
            <a:avLst/>
          </a:prstGeom>
          <a:solidFill>
            <a:srgbClr val="076797"/>
          </a:solidFill>
          <a:ln w="9525">
            <a:solidFill>
              <a:srgbClr val="076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681050" y="6369436"/>
            <a:ext cx="7777150" cy="1657"/>
          </a:xfrm>
          <a:prstGeom prst="line">
            <a:avLst/>
          </a:prstGeom>
          <a:ln>
            <a:solidFill>
              <a:srgbClr val="076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 userDrawn="1"/>
        </p:nvSpPr>
        <p:spPr>
          <a:xfrm>
            <a:off x="681050" y="3871585"/>
            <a:ext cx="7777150" cy="76200"/>
          </a:xfrm>
          <a:prstGeom prst="rect">
            <a:avLst/>
          </a:prstGeom>
          <a:solidFill>
            <a:srgbClr val="076797"/>
          </a:solidFill>
          <a:ln w="9525">
            <a:solidFill>
              <a:srgbClr val="076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678246" y="1236542"/>
            <a:ext cx="6236459" cy="1138773"/>
          </a:xfrm>
          <a:prstGeom prst="rect">
            <a:avLst/>
          </a:prstGeom>
          <a:solidFill>
            <a:srgbClr val="076797"/>
          </a:solidFill>
          <a:ln>
            <a:solidFill>
              <a:srgbClr val="07679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Department </a:t>
            </a:r>
            <a:r>
              <a:rPr lang="en-US" sz="1400" b="0" i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of</a:t>
            </a:r>
            <a:r>
              <a:rPr lang="en-US" sz="1800" b="0" i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 Mechanical Engineering</a:t>
            </a:r>
          </a:p>
          <a:p>
            <a:pPr algn="ctr"/>
            <a:r>
              <a:rPr lang="en-US" sz="2400" b="1" i="0" dirty="0">
                <a:solidFill>
                  <a:schemeClr val="accent1"/>
                </a:solidFill>
                <a:effectLst>
                  <a:outerShdw blurRad="50800" dist="38100" dir="2700000" algn="tl" rotWithShape="0">
                    <a:schemeClr val="accent3">
                      <a:lumMod val="40000"/>
                      <a:lumOff val="60000"/>
                      <a:alpha val="40000"/>
                    </a:scheme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ME 322 – Mechanical Engineering Thermodynamics</a:t>
            </a:r>
            <a:endParaRPr lang="en-US" sz="2400" b="1" dirty="0">
              <a:solidFill>
                <a:schemeClr val="accent1"/>
              </a:solidFill>
              <a:effectLst>
                <a:outerShdw blurRad="50800" dist="38100" dir="2700000" algn="tl" rotWithShape="0">
                  <a:schemeClr val="accent3">
                    <a:lumMod val="40000"/>
                    <a:lumOff val="60000"/>
                    <a:alpha val="40000"/>
                  </a:schemeClr>
                </a:out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9218" name="Picture 2" descr="C:\Users\SteveP\Pictures\UI Brand Resources\02UICE-blac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46" y="241385"/>
            <a:ext cx="4008735" cy="92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G:\STEVE_HP7E\My Documents\My Pictures\Official UI Art\04UI_Seal-Black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730" y="202980"/>
            <a:ext cx="1814397" cy="181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E150-72F3-44C5-96E5-C72CE1B25613}" type="datetime1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104900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7200" y="6286500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304800" y="190500"/>
            <a:ext cx="152400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C:\Users\SteveP\Pictures\UI Brand Resources\02UICE-blac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730" y="6347780"/>
            <a:ext cx="2004368" cy="46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75A4-B7E8-425F-BB24-BD800D4E6C4A}" type="datetime1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86295"/>
            <a:ext cx="8382000" cy="516210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76797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76797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15" y="6405110"/>
            <a:ext cx="773565" cy="365125"/>
          </a:xfrm>
        </p:spPr>
        <p:txBody>
          <a:bodyPr/>
          <a:lstStyle>
            <a:lvl1pPr algn="ctr">
              <a:defRPr i="0"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fld id="{16890861-4B16-40B9-9EE8-90F7D404DB3D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1046303"/>
            <a:ext cx="8382000" cy="1588"/>
          </a:xfrm>
          <a:prstGeom prst="line">
            <a:avLst/>
          </a:prstGeom>
          <a:ln>
            <a:solidFill>
              <a:srgbClr val="076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304800" y="6288088"/>
            <a:ext cx="8382000" cy="0"/>
          </a:xfrm>
          <a:prstGeom prst="line">
            <a:avLst/>
          </a:prstGeom>
          <a:ln>
            <a:solidFill>
              <a:srgbClr val="076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304800" y="190501"/>
            <a:ext cx="152400" cy="857390"/>
          </a:xfrm>
          <a:prstGeom prst="rect">
            <a:avLst/>
          </a:prstGeom>
          <a:solidFill>
            <a:srgbClr val="076797"/>
          </a:solidFill>
          <a:ln w="9525">
            <a:solidFill>
              <a:srgbClr val="076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C:\Users\SteveP\Pictures\UI Brand Resources\02UICE-blac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730" y="6347780"/>
            <a:ext cx="2004368" cy="46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868362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4800" y="1046303"/>
            <a:ext cx="8382000" cy="1588"/>
          </a:xfrm>
          <a:prstGeom prst="line">
            <a:avLst/>
          </a:prstGeom>
          <a:ln>
            <a:solidFill>
              <a:srgbClr val="076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304800" y="190501"/>
            <a:ext cx="152400" cy="857390"/>
          </a:xfrm>
          <a:prstGeom prst="rect">
            <a:avLst/>
          </a:prstGeom>
          <a:solidFill>
            <a:srgbClr val="076797"/>
          </a:solidFill>
          <a:ln w="9525">
            <a:solidFill>
              <a:srgbClr val="076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15" y="6405110"/>
            <a:ext cx="773565" cy="365125"/>
          </a:xfrm>
        </p:spPr>
        <p:txBody>
          <a:bodyPr/>
          <a:lstStyle>
            <a:lvl1pPr algn="ctr">
              <a:defRPr i="0"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fld id="{16890861-4B16-40B9-9EE8-90F7D404DB3D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04800" y="6288088"/>
            <a:ext cx="8382000" cy="0"/>
          </a:xfrm>
          <a:prstGeom prst="line">
            <a:avLst/>
          </a:prstGeom>
          <a:ln>
            <a:solidFill>
              <a:srgbClr val="076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SteveP\Pictures\UI Brand Resources\02UICE-blac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730" y="6347780"/>
            <a:ext cx="2004368" cy="46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Book Antiqua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Book Antiqu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C856D-A7D5-4A83-86A1-E405EB9F6480}" type="datetime1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1100"/>
            <a:ext cx="4038600" cy="5067300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rgbClr val="076797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076797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1100"/>
            <a:ext cx="4038600" cy="5067300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rgbClr val="076797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076797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FE05-D46B-4769-8980-F59A989191A1}" type="datetime1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1104900"/>
            <a:ext cx="8388685" cy="1588"/>
          </a:xfrm>
          <a:prstGeom prst="line">
            <a:avLst/>
          </a:prstGeom>
          <a:ln>
            <a:solidFill>
              <a:srgbClr val="076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57200" y="6286500"/>
            <a:ext cx="8229600" cy="1588"/>
          </a:xfrm>
          <a:prstGeom prst="line">
            <a:avLst/>
          </a:prstGeom>
          <a:ln>
            <a:solidFill>
              <a:srgbClr val="076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304800" y="192088"/>
            <a:ext cx="152400" cy="914400"/>
          </a:xfrm>
          <a:prstGeom prst="rect">
            <a:avLst/>
          </a:prstGeom>
          <a:solidFill>
            <a:srgbClr val="076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76797"/>
              </a:solidFill>
            </a:endParaRPr>
          </a:p>
        </p:txBody>
      </p:sp>
      <p:pic>
        <p:nvPicPr>
          <p:cNvPr id="12" name="Picture 2" descr="C:\Users\SteveP\Pictures\UI Brand Resources\02UICE-blac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730" y="6347780"/>
            <a:ext cx="2004368" cy="46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1100"/>
            <a:ext cx="4040188" cy="993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35425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accent5"/>
                </a:solidFill>
              </a:defRPr>
            </a:lvl2pPr>
            <a:lvl3pPr>
              <a:defRPr sz="1800"/>
            </a:lvl3pPr>
            <a:lvl4pPr>
              <a:defRPr sz="1600">
                <a:solidFill>
                  <a:schemeClr val="accent5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955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35425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accent5"/>
                </a:solidFill>
              </a:defRPr>
            </a:lvl2pPr>
            <a:lvl3pPr>
              <a:defRPr sz="1800"/>
            </a:lvl3pPr>
            <a:lvl4pPr>
              <a:defRPr sz="1600">
                <a:solidFill>
                  <a:schemeClr val="accent5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C6B8-8C04-4296-89D4-905557259A71}" type="datetime1">
              <a:rPr lang="en-US" smtClean="0"/>
              <a:pPr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1104900"/>
            <a:ext cx="8229600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7200" y="6286500"/>
            <a:ext cx="8229600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304800" y="190500"/>
            <a:ext cx="152400" cy="914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SteveP\Pictures\UI Brand Resources\02UICE-blac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730" y="6347780"/>
            <a:ext cx="2004368" cy="46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B8394-1289-49A0-97B1-D7C884EA7072}" type="datetime1">
              <a:rPr lang="en-US" smtClean="0"/>
              <a:pPr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CC5D-15E3-4648-8232-2D20786571C0}" type="datetime1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6286500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SteveP\Pictures\UI Brand Resources\02UICE-blac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730" y="6347780"/>
            <a:ext cx="2004368" cy="46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D9EE-AF68-4C74-80AF-2224FB38186F}" type="datetime1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6286500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SteveP\Pictures\UI Brand Resources\02UICE-blac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730" y="6347780"/>
            <a:ext cx="2004368" cy="46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627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75477-58BD-4A28-9926-AB4BEBA63B4E}" type="datetime1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91200" y="63627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627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90861-4B16-40B9-9EE8-90F7D404DB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76797"/>
          </a:solidFill>
          <a:latin typeface="Tahoma" pitchFamily="34" charset="0"/>
          <a:ea typeface="+mn-ea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76797"/>
          </a:solidFill>
          <a:latin typeface="Tahoma" pitchFamily="34" charset="0"/>
          <a:ea typeface="+mn-ea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8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5" Type="http://schemas.openxmlformats.org/officeDocument/2006/relationships/image" Target="../media/image9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6.wmf"/><Relationship Id="rId18" Type="http://schemas.openxmlformats.org/officeDocument/2006/relationships/oleObject" Target="../embeddings/oleObject14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18.wmf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13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5" Type="http://schemas.openxmlformats.org/officeDocument/2006/relationships/image" Target="../media/image17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34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Psychrometric Chart</a:t>
            </a:r>
          </a:p>
          <a:p>
            <a:r>
              <a:rPr lang="en-US" dirty="0"/>
              <a:t>Psychrometric Properties in EES</a:t>
            </a:r>
          </a:p>
          <a:p>
            <a:r>
              <a:rPr lang="en-US" dirty="0"/>
              <a:t>Air Conditioning Processes</a:t>
            </a:r>
          </a:p>
        </p:txBody>
      </p:sp>
    </p:spTree>
    <p:extLst>
      <p:ext uri="{BB962C8B-B14F-4D97-AF65-F5344CB8AC3E}">
        <p14:creationId xmlns:p14="http://schemas.microsoft.com/office/powerpoint/2010/main" val="4205563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Psychrometric Properties in EES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6890861-4B16-40B9-9EE8-90F7D404DB3D}" type="slidenum">
              <a:rPr lang="en-US" smtClean="0"/>
              <a:pPr algn="l"/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7451" y="1124700"/>
            <a:ext cx="38103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itchFamily="34" charset="0"/>
                <a:ea typeface="Tahoma" pitchFamily="34" charset="0"/>
                <a:cs typeface="Tahoma" pitchFamily="34" charset="0"/>
              </a:rPr>
              <a:t>Given</a:t>
            </a:r>
            <a:r>
              <a:rPr lang="en-US" sz="2400" dirty="0">
                <a:latin typeface="Arial" pitchFamily="34" charset="0"/>
                <a:ea typeface="Tahoma" pitchFamily="34" charset="0"/>
                <a:cs typeface="Tahoma" pitchFamily="34" charset="0"/>
              </a:rPr>
              <a:t>:  Moist air at 1 </a:t>
            </a:r>
            <a:r>
              <a:rPr lang="en-US" sz="2400" dirty="0" err="1">
                <a:latin typeface="Arial" pitchFamily="34" charset="0"/>
                <a:ea typeface="Tahoma" pitchFamily="34" charset="0"/>
                <a:cs typeface="Tahoma" pitchFamily="34" charset="0"/>
              </a:rPr>
              <a:t>atm</a:t>
            </a:r>
            <a:r>
              <a:rPr lang="en-US" sz="2400" dirty="0">
                <a:latin typeface="Arial" pitchFamily="34" charset="0"/>
                <a:ea typeface="Tahoma" pitchFamily="34" charset="0"/>
                <a:cs typeface="Tahoma" pitchFamily="34" charset="0"/>
              </a:rPr>
              <a:t>, 85°F, 40% relative humidity</a:t>
            </a:r>
          </a:p>
          <a:p>
            <a:pPr algn="ctr"/>
            <a:endParaRPr lang="en-US" sz="2400" dirty="0">
              <a:latin typeface="Arial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400" b="1" dirty="0">
                <a:latin typeface="Arial" pitchFamily="34" charset="0"/>
                <a:ea typeface="Tahoma" pitchFamily="34" charset="0"/>
                <a:cs typeface="Tahoma" pitchFamily="34" charset="0"/>
              </a:rPr>
              <a:t>Find:</a:t>
            </a:r>
            <a:r>
              <a:rPr lang="en-US" sz="2400" dirty="0">
                <a:latin typeface="Arial" pitchFamily="34" charset="0"/>
                <a:ea typeface="Tahoma" pitchFamily="34" charset="0"/>
                <a:cs typeface="Tahoma" pitchFamily="34" charset="0"/>
              </a:rPr>
              <a:t> The following psychrometric properties of the mixture using EES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6570" y="3851455"/>
            <a:ext cx="37112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lphaLcParenBoth"/>
            </a:pPr>
            <a:r>
              <a:rPr lang="en-US" sz="2400" dirty="0">
                <a:latin typeface="Arial" pitchFamily="34" charset="0"/>
                <a:ea typeface="Tahoma" pitchFamily="34" charset="0"/>
                <a:cs typeface="Tahoma" pitchFamily="34" charset="0"/>
              </a:rPr>
              <a:t>humidity ratio</a:t>
            </a:r>
          </a:p>
          <a:p>
            <a:pPr marL="457200" indent="-457200">
              <a:buAutoNum type="alphaLcParenBoth"/>
            </a:pPr>
            <a:r>
              <a:rPr lang="en-US" sz="2400" dirty="0">
                <a:latin typeface="Arial" pitchFamily="34" charset="0"/>
                <a:ea typeface="Tahoma" pitchFamily="34" charset="0"/>
                <a:cs typeface="Tahoma" pitchFamily="34" charset="0"/>
              </a:rPr>
              <a:t>specific enthalpy</a:t>
            </a:r>
          </a:p>
          <a:p>
            <a:pPr marL="457200" indent="-457200">
              <a:buAutoNum type="alphaLcParenBoth"/>
            </a:pPr>
            <a:r>
              <a:rPr lang="en-US" sz="2400" dirty="0">
                <a:latin typeface="Arial" pitchFamily="34" charset="0"/>
                <a:ea typeface="Tahoma" pitchFamily="34" charset="0"/>
                <a:cs typeface="Tahoma" pitchFamily="34" charset="0"/>
              </a:rPr>
              <a:t>specific volume</a:t>
            </a:r>
          </a:p>
          <a:p>
            <a:pPr marL="457200" indent="-457200">
              <a:buAutoNum type="alphaLcParenBoth"/>
            </a:pPr>
            <a:r>
              <a:rPr lang="en-US" sz="2400" dirty="0">
                <a:latin typeface="Arial" pitchFamily="34" charset="0"/>
                <a:ea typeface="Tahoma" pitchFamily="34" charset="0"/>
                <a:cs typeface="Tahoma" pitchFamily="34" charset="0"/>
              </a:rPr>
              <a:t>wet bulb temperature</a:t>
            </a:r>
          </a:p>
          <a:p>
            <a:pPr marL="457200" indent="-457200">
              <a:buAutoNum type="alphaLcParenBoth"/>
            </a:pPr>
            <a:r>
              <a:rPr lang="en-US" sz="2400" dirty="0">
                <a:latin typeface="Arial" pitchFamily="34" charset="0"/>
                <a:ea typeface="Tahoma" pitchFamily="34" charset="0"/>
                <a:cs typeface="Tahoma" pitchFamily="34" charset="0"/>
              </a:rPr>
              <a:t>dew point temperature</a:t>
            </a:r>
          </a:p>
        </p:txBody>
      </p:sp>
      <p:pic>
        <p:nvPicPr>
          <p:cNvPr id="4157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795" y="1233737"/>
            <a:ext cx="3143250" cy="2981325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57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720" y="4402701"/>
            <a:ext cx="1800225" cy="165735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61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5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5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5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5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Comparison of Answers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6890861-4B16-40B9-9EE8-90F7D404DB3D}" type="slidenum">
              <a:rPr lang="en-US" smtClean="0"/>
              <a:pPr algn="l"/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7450" y="1124700"/>
            <a:ext cx="7527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itchFamily="34" charset="0"/>
                <a:ea typeface="Tahoma" pitchFamily="34" charset="0"/>
                <a:cs typeface="Tahoma" pitchFamily="34" charset="0"/>
              </a:rPr>
              <a:t>Given</a:t>
            </a:r>
            <a:r>
              <a:rPr lang="en-US" sz="2400" dirty="0">
                <a:latin typeface="Arial" pitchFamily="34" charset="0"/>
                <a:ea typeface="Tahoma" pitchFamily="34" charset="0"/>
                <a:cs typeface="Tahoma" pitchFamily="34" charset="0"/>
              </a:rPr>
              <a:t>:  Moist air at 1 atm, T=72°F, </a:t>
            </a:r>
            <a:r>
              <a:rPr lang="en-US" sz="2400" dirty="0" err="1">
                <a:latin typeface="Arial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sz="2400" baseline="-25000" dirty="0" err="1">
                <a:latin typeface="Arial" pitchFamily="34" charset="0"/>
                <a:ea typeface="Tahoma" pitchFamily="34" charset="0"/>
                <a:cs typeface="Tahoma" pitchFamily="34" charset="0"/>
              </a:rPr>
              <a:t>wb</a:t>
            </a:r>
            <a:r>
              <a:rPr lang="en-US" sz="2400" dirty="0">
                <a:latin typeface="Arial" pitchFamily="34" charset="0"/>
                <a:ea typeface="Tahoma" pitchFamily="34" charset="0"/>
                <a:cs typeface="Tahoma" pitchFamily="34" charset="0"/>
              </a:rPr>
              <a:t>=57°F</a:t>
            </a:r>
          </a:p>
          <a:p>
            <a:pPr algn="ctr"/>
            <a:endParaRPr lang="en-US" sz="2400" dirty="0">
              <a:latin typeface="Arial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400" b="1" dirty="0">
                <a:latin typeface="Arial" pitchFamily="34" charset="0"/>
                <a:ea typeface="Tahoma" pitchFamily="34" charset="0"/>
                <a:cs typeface="Tahoma" pitchFamily="34" charset="0"/>
              </a:rPr>
              <a:t>Find:</a:t>
            </a:r>
            <a:r>
              <a:rPr lang="en-US" sz="2400" dirty="0">
                <a:latin typeface="Arial" pitchFamily="34" charset="0"/>
                <a:ea typeface="Tahoma" pitchFamily="34" charset="0"/>
                <a:cs typeface="Tahoma" pitchFamily="34" charset="0"/>
              </a:rPr>
              <a:t> Various psychrometric properties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882C64-3246-4669-8DCC-5628413CCCD5}"/>
              </a:ext>
            </a:extLst>
          </p:cNvPr>
          <p:cNvSpPr txBox="1"/>
          <p:nvPr/>
        </p:nvSpPr>
        <p:spPr>
          <a:xfrm>
            <a:off x="465397" y="3198570"/>
            <a:ext cx="39913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/>
            <a:r>
              <a:rPr lang="en-US" sz="2400" u="sng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Psychrometric Chart</a:t>
            </a:r>
          </a:p>
          <a:p>
            <a:pPr lvl="1" indent="-228600"/>
            <a:r>
              <a:rPr lang="el-GR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ϕ</a:t>
            </a:r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= 39%</a:t>
            </a:r>
          </a:p>
          <a:p>
            <a:pPr marL="228600" lvl="1"/>
            <a:r>
              <a:rPr lang="el-GR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ω</a:t>
            </a:r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= .0065 </a:t>
            </a:r>
            <a:r>
              <a:rPr lang="en-US" sz="24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lbm</a:t>
            </a:r>
            <a:r>
              <a:rPr lang="en-US" sz="2400" baseline="-250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w</a:t>
            </a:r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/</a:t>
            </a:r>
            <a:r>
              <a:rPr lang="en-US" sz="24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lbm</a:t>
            </a:r>
            <a:r>
              <a:rPr lang="en-US" sz="2400" baseline="-250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dry</a:t>
            </a:r>
            <a:r>
              <a:rPr lang="en-US" sz="2400" baseline="-250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air</a:t>
            </a:r>
            <a:endParaRPr lang="en-US" sz="2400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marL="228600" lvl="1"/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h</a:t>
            </a:r>
            <a:r>
              <a:rPr lang="en-US" sz="2400" baseline="300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#</a:t>
            </a:r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= 24.5 Btu/</a:t>
            </a:r>
            <a:r>
              <a:rPr lang="en-US" sz="24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lbm</a:t>
            </a:r>
            <a:r>
              <a:rPr lang="en-US" sz="2400" baseline="-250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dry</a:t>
            </a:r>
            <a:r>
              <a:rPr lang="en-US" sz="2400" baseline="-250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air</a:t>
            </a:r>
            <a:endParaRPr lang="en-US" sz="2400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marL="228600" lvl="1"/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ν = 13.55 ft</a:t>
            </a:r>
            <a:r>
              <a:rPr lang="en-US" sz="2400" baseline="300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/</a:t>
            </a:r>
            <a:r>
              <a:rPr lang="en-US" sz="24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lbm</a:t>
            </a:r>
            <a:endParaRPr lang="en-US" sz="2400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marL="228600" lvl="1"/>
            <a:r>
              <a:rPr lang="en-US" sz="24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</a:t>
            </a:r>
            <a:r>
              <a:rPr lang="en-US" sz="2400" baseline="-250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dp</a:t>
            </a:r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= 46 °F</a:t>
            </a:r>
          </a:p>
          <a:p>
            <a:endParaRPr lang="en-US" sz="2400" dirty="0">
              <a:latin typeface="Arial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01E0F9-310D-414D-AC54-B01DBF244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240" y="3379414"/>
            <a:ext cx="3382905" cy="23071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E44147-5400-4EDF-8BC9-8A293430BB8A}"/>
              </a:ext>
            </a:extLst>
          </p:cNvPr>
          <p:cNvSpPr txBox="1"/>
          <p:nvPr/>
        </p:nvSpPr>
        <p:spPr>
          <a:xfrm>
            <a:off x="4557595" y="2814520"/>
            <a:ext cx="3991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/>
            <a:r>
              <a:rPr lang="en-US" sz="2400" u="sng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EES Calculations</a:t>
            </a:r>
          </a:p>
        </p:txBody>
      </p:sp>
    </p:spTree>
    <p:extLst>
      <p:ext uri="{BB962C8B-B14F-4D97-AF65-F5344CB8AC3E}">
        <p14:creationId xmlns:p14="http://schemas.microsoft.com/office/powerpoint/2010/main" val="3203305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Preview of Air Conditioning Processes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0234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Five HVAC Processes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Heating</a:t>
            </a:r>
          </a:p>
          <a:p>
            <a:pPr lvl="1"/>
            <a:r>
              <a:rPr lang="en-US" dirty="0"/>
              <a:t>With and without humidification</a:t>
            </a:r>
          </a:p>
          <a:p>
            <a:r>
              <a:rPr lang="en-US" dirty="0"/>
              <a:t>Adiabatic humidification</a:t>
            </a:r>
          </a:p>
          <a:p>
            <a:r>
              <a:rPr lang="en-US" dirty="0"/>
              <a:t>Cooling</a:t>
            </a:r>
          </a:p>
          <a:p>
            <a:pPr lvl="1"/>
            <a:r>
              <a:rPr lang="en-US" dirty="0"/>
              <a:t>With and without dehumidification</a:t>
            </a:r>
          </a:p>
          <a:p>
            <a:r>
              <a:rPr lang="en-US" dirty="0"/>
              <a:t>Adiabatic mixing of moist air streams</a:t>
            </a:r>
          </a:p>
          <a:p>
            <a:r>
              <a:rPr lang="en-US" dirty="0"/>
              <a:t>Evaporative cooling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6890861-4B16-40B9-9EE8-90F7D404DB3D}" type="slidenum">
              <a:rPr lang="en-US" smtClean="0"/>
              <a:pPr algn="l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17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Moist Air Properties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6890861-4B16-40B9-9EE8-90F7D404DB3D}" type="slidenum">
              <a:rPr lang="en-US" smtClean="0"/>
              <a:pPr algn="l"/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9045" y="1163105"/>
            <a:ext cx="8487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ea typeface="Tahoma" pitchFamily="34" charset="0"/>
                <a:cs typeface="Tahoma" pitchFamily="34" charset="0"/>
              </a:rPr>
              <a:t>Using a combination of the ideal gas and real-fluid models along with ideal mixing we have discovered,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383756"/>
              </p:ext>
            </p:extLst>
          </p:nvPr>
        </p:nvGraphicFramePr>
        <p:xfrm>
          <a:off x="2889665" y="2135680"/>
          <a:ext cx="33337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490" name="Equation" r:id="rId4" imgW="1904760" imgH="431640" progId="">
                  <p:embed/>
                </p:oleObj>
              </mc:Choice>
              <mc:Fallback>
                <p:oleObj name="Equation" r:id="rId4" imgW="1904760" imgH="431640" progId="">
                  <p:embed/>
                  <p:pic>
                    <p:nvPicPr>
                      <p:cNvPr id="0" name="Picture 8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665" y="2135680"/>
                        <a:ext cx="3333750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9044" y="3006545"/>
            <a:ext cx="8487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ea typeface="Tahoma" pitchFamily="34" charset="0"/>
                <a:cs typeface="Tahoma" pitchFamily="34" charset="0"/>
              </a:rPr>
              <a:t>Note:  The textbook puts a ‘#’ sign on the enthalpy to remind us that its mass basis is per lbm of dry air in the mixture.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9044" y="3889860"/>
            <a:ext cx="8589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ea typeface="Tahoma" pitchFamily="34" charset="0"/>
                <a:cs typeface="Tahoma" pitchFamily="34" charset="0"/>
              </a:rPr>
              <a:t>Applying this notation to the heating problem from Lecture 33,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096494"/>
              </p:ext>
            </p:extLst>
          </p:nvPr>
        </p:nvGraphicFramePr>
        <p:xfrm>
          <a:off x="4752975" y="4602163"/>
          <a:ext cx="41338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491" name="Equation" r:id="rId6" imgW="2361960" imgH="304560" progId="">
                  <p:embed/>
                </p:oleObj>
              </mc:Choice>
              <mc:Fallback>
                <p:oleObj name="Equation" r:id="rId6" imgW="2361960" imgH="304560" progId="">
                  <p:embed/>
                  <p:pic>
                    <p:nvPicPr>
                      <p:cNvPr id="0" name="Picture 8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2975" y="4602163"/>
                        <a:ext cx="413385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381427"/>
              </p:ext>
            </p:extLst>
          </p:nvPr>
        </p:nvGraphicFramePr>
        <p:xfrm>
          <a:off x="5919788" y="5356225"/>
          <a:ext cx="182245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492" name="Equation" r:id="rId8" imgW="1041120" imgH="279360" progId="">
                  <p:embed/>
                </p:oleObj>
              </mc:Choice>
              <mc:Fallback>
                <p:oleObj name="Equation" r:id="rId8" imgW="1041120" imgH="279360" progId="">
                  <p:embed/>
                  <p:pic>
                    <p:nvPicPr>
                      <p:cNvPr id="0" name="Picture 8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9788" y="5356225"/>
                        <a:ext cx="182245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629289" y="4351525"/>
            <a:ext cx="3863405" cy="1592975"/>
            <a:chOff x="2189843" y="3698871"/>
            <a:chExt cx="4747767" cy="1957619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3673855" y="4389125"/>
              <a:ext cx="17282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673855" y="5541275"/>
              <a:ext cx="17282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4326740" y="4389125"/>
              <a:ext cx="499265" cy="1152150"/>
            </a:xfrm>
            <a:prstGeom prst="rect">
              <a:avLst/>
            </a:prstGeom>
            <a:pattFill prst="openDmnd">
              <a:fgClr>
                <a:schemeClr val="accent1"/>
              </a:fgClr>
              <a:bgClr>
                <a:schemeClr val="bg1"/>
              </a:bgClr>
            </a:patt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4576372" y="3928265"/>
              <a:ext cx="1" cy="69129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6946928"/>
                </p:ext>
              </p:extLst>
            </p:nvPr>
          </p:nvGraphicFramePr>
          <p:xfrm>
            <a:off x="4672811" y="3698871"/>
            <a:ext cx="22842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8493" name="Equation" r:id="rId10" imgW="152280" imgH="228600" progId="">
                    <p:embed/>
                  </p:oleObj>
                </mc:Choice>
                <mc:Fallback>
                  <p:oleObj name="Equation" r:id="rId10" imgW="152280" imgH="228600" progId="">
                    <p:embed/>
                    <p:pic>
                      <p:nvPicPr>
                        <p:cNvPr id="0" name="Picture 8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2811" y="3698871"/>
                          <a:ext cx="228420" cy="342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9" name="Straight Connector 28"/>
            <p:cNvCxnSpPr/>
            <p:nvPr/>
          </p:nvCxnSpPr>
          <p:spPr>
            <a:xfrm>
              <a:off x="3227825" y="4965200"/>
              <a:ext cx="652885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109670" y="4965200"/>
              <a:ext cx="652885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3554267" y="4273910"/>
              <a:ext cx="1977858" cy="1382580"/>
            </a:xfrm>
            <a:prstGeom prst="rect">
              <a:avLst/>
            </a:prstGeom>
            <a:noFill/>
            <a:ln w="952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34525841"/>
                </p:ext>
              </p:extLst>
            </p:nvPr>
          </p:nvGraphicFramePr>
          <p:xfrm>
            <a:off x="2189843" y="4431800"/>
            <a:ext cx="1268412" cy="1066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8494" name="Equation" r:id="rId12" imgW="850680" imgH="711000" progId="">
                    <p:embed/>
                  </p:oleObj>
                </mc:Choice>
                <mc:Fallback>
                  <p:oleObj name="Equation" r:id="rId12" imgW="850680" imgH="711000" progId="">
                    <p:embed/>
                    <p:pic>
                      <p:nvPicPr>
                        <p:cNvPr id="0" name="Picture 8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89843" y="4431800"/>
                          <a:ext cx="1268412" cy="1066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99019247"/>
                </p:ext>
              </p:extLst>
            </p:nvPr>
          </p:nvGraphicFramePr>
          <p:xfrm>
            <a:off x="5800960" y="4700940"/>
            <a:ext cx="113665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8495" name="Equation" r:id="rId14" imgW="761760" imgH="380880" progId="">
                    <p:embed/>
                  </p:oleObj>
                </mc:Choice>
                <mc:Fallback>
                  <p:oleObj name="Equation" r:id="rId14" imgW="761760" imgH="380880" progId="">
                    <p:embed/>
                    <p:pic>
                      <p:nvPicPr>
                        <p:cNvPr id="0" name="Picture 8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00960" y="4700940"/>
                          <a:ext cx="1136650" cy="571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45446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Moist Air Properties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6890861-4B16-40B9-9EE8-90F7D404DB3D}" type="slidenum">
              <a:rPr lang="en-US" smtClean="0"/>
              <a:pPr algn="l"/>
              <a:t>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0305" y="1201510"/>
            <a:ext cx="7207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itchFamily="34" charset="0"/>
                <a:ea typeface="Tahoma" pitchFamily="34" charset="0"/>
                <a:cs typeface="Tahoma" pitchFamily="34" charset="0"/>
              </a:rPr>
              <a:t>Question</a:t>
            </a:r>
            <a:r>
              <a:rPr lang="en-US" sz="2400" dirty="0">
                <a:latin typeface="Arial" pitchFamily="34" charset="0"/>
                <a:ea typeface="Tahoma" pitchFamily="34" charset="0"/>
                <a:cs typeface="Tahoma" pitchFamily="34" charset="0"/>
              </a:rPr>
              <a:t>:  Is there an easier way to determine h</a:t>
            </a:r>
            <a:r>
              <a:rPr lang="en-US" sz="2400" baseline="30000" dirty="0">
                <a:latin typeface="Arial" pitchFamily="34" charset="0"/>
                <a:ea typeface="Tahoma" pitchFamily="34" charset="0"/>
                <a:cs typeface="Tahoma" pitchFamily="34" charset="0"/>
              </a:rPr>
              <a:t>#</a:t>
            </a:r>
            <a:r>
              <a:rPr lang="en-US" sz="2400" dirty="0">
                <a:latin typeface="Arial" pitchFamily="34" charset="0"/>
                <a:ea typeface="Tahoma" pitchFamily="34" charset="0"/>
                <a:cs typeface="Tahoma" pitchFamily="34" charset="0"/>
              </a:rPr>
              <a:t>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9448" y="1661565"/>
            <a:ext cx="4068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itchFamily="34" charset="0"/>
                <a:ea typeface="Tahoma" pitchFamily="34" charset="0"/>
                <a:cs typeface="Tahoma" pitchFamily="34" charset="0"/>
              </a:rPr>
              <a:t>Answer</a:t>
            </a:r>
            <a:r>
              <a:rPr lang="en-US" sz="2400" dirty="0">
                <a:latin typeface="Arial" pitchFamily="34" charset="0"/>
                <a:ea typeface="Tahoma" pitchFamily="34" charset="0"/>
                <a:cs typeface="Tahoma" pitchFamily="34" charset="0"/>
              </a:rPr>
              <a:t>:  YES! </a:t>
            </a:r>
            <a:r>
              <a:rPr lang="en-US" sz="2400" dirty="0">
                <a:latin typeface="Arial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</a:t>
            </a:r>
            <a:endParaRPr lang="en-US" sz="2400" dirty="0">
              <a:latin typeface="Arial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0305" y="2353660"/>
            <a:ext cx="85046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ea typeface="Tahoma" pitchFamily="34" charset="0"/>
                <a:cs typeface="Tahoma" pitchFamily="34" charset="0"/>
              </a:rPr>
              <a:t>As with pure fluids, a real-fluid mixture formulation has been developed for the dry air-water vapor mixture.  The formulation uses the real-fluid behavior of the components along with real mixing.  As such, the resulting formulation is complex.  Fortunately, it can be displayed graphically in a series of charts known as the </a:t>
            </a:r>
            <a:r>
              <a:rPr lang="en-US" sz="2400" b="1" dirty="0">
                <a:latin typeface="Arial" pitchFamily="34" charset="0"/>
                <a:ea typeface="Tahoma" pitchFamily="34" charset="0"/>
                <a:cs typeface="Tahoma" pitchFamily="34" charset="0"/>
              </a:rPr>
              <a:t>psychrometric charts</a:t>
            </a:r>
            <a:r>
              <a:rPr lang="en-US" sz="2400" dirty="0">
                <a:latin typeface="Arial" pitchFamily="34" charset="0"/>
                <a:ea typeface="Tahoma" pitchFamily="34" charset="0"/>
                <a:cs typeface="Tahoma" pitchFamily="34" charset="0"/>
              </a:rPr>
              <a:t>.  The psychrometric charts are published by ASHRAE.  They were drawn at the Center for Applied Thermodynamic Studies (CATS) at the </a:t>
            </a:r>
            <a:r>
              <a:rPr lang="en-US" sz="2400" b="1" dirty="0">
                <a:latin typeface="Arial" pitchFamily="34" charset="0"/>
                <a:ea typeface="Tahoma" pitchFamily="34" charset="0"/>
                <a:cs typeface="Tahoma" pitchFamily="34" charset="0"/>
              </a:rPr>
              <a:t>University of Idaho</a:t>
            </a:r>
            <a:r>
              <a:rPr lang="en-US" sz="2400" dirty="0">
                <a:latin typeface="Arial" pitchFamily="34" charset="0"/>
                <a:ea typeface="Tahoma" pitchFamily="34" charset="0"/>
                <a:cs typeface="Tahoma" pitchFamily="34" charset="0"/>
              </a:rPr>
              <a:t>.  There are 5 IP (English unit) charts, and 7 SI charts.</a:t>
            </a:r>
          </a:p>
        </p:txBody>
      </p:sp>
    </p:spTree>
    <p:extLst>
      <p:ext uri="{BB962C8B-B14F-4D97-AF65-F5344CB8AC3E}">
        <p14:creationId xmlns:p14="http://schemas.microsoft.com/office/powerpoint/2010/main" val="419665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Psychrometric Properties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Psychrometric Chart</a:t>
            </a:r>
          </a:p>
        </p:txBody>
      </p:sp>
    </p:spTree>
    <p:extLst>
      <p:ext uri="{BB962C8B-B14F-4D97-AF65-F5344CB8AC3E}">
        <p14:creationId xmlns:p14="http://schemas.microsoft.com/office/powerpoint/2010/main" val="1619479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" y="49360"/>
            <a:ext cx="9077873" cy="581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28871" y="5963730"/>
            <a:ext cx="6861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ea typeface="Tahoma" pitchFamily="34" charset="0"/>
                <a:cs typeface="Tahoma" pitchFamily="34" charset="0"/>
              </a:rPr>
              <a:t>Chart No. 1 is available on the </a:t>
            </a:r>
            <a:r>
              <a:rPr lang="en-US" sz="2400" dirty="0" err="1">
                <a:latin typeface="Arial" pitchFamily="34" charset="0"/>
                <a:ea typeface="Tahoma" pitchFamily="34" charset="0"/>
                <a:cs typeface="Tahoma" pitchFamily="34" charset="0"/>
              </a:rPr>
              <a:t>BbLearn</a:t>
            </a:r>
            <a:r>
              <a:rPr lang="en-US" sz="2400" dirty="0">
                <a:latin typeface="Arial" pitchFamily="34" charset="0"/>
                <a:ea typeface="Tahoma" pitchFamily="34" charset="0"/>
                <a:cs typeface="Tahoma" pitchFamily="34" charset="0"/>
              </a:rPr>
              <a:t> website!</a:t>
            </a:r>
          </a:p>
        </p:txBody>
      </p:sp>
      <p:sp>
        <p:nvSpPr>
          <p:cNvPr id="2" name="Oval 1"/>
          <p:cNvSpPr/>
          <p:nvPr/>
        </p:nvSpPr>
        <p:spPr>
          <a:xfrm rot="18949715">
            <a:off x="2562599" y="2207920"/>
            <a:ext cx="1941024" cy="57607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20836907">
            <a:off x="5560953" y="4734971"/>
            <a:ext cx="1129989" cy="38781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16200000">
            <a:off x="6396819" y="4690080"/>
            <a:ext cx="1350808" cy="28803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16200000">
            <a:off x="7510378" y="2853319"/>
            <a:ext cx="1938663" cy="28803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3966636">
            <a:off x="7252638" y="1040505"/>
            <a:ext cx="1627642" cy="28803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395804">
            <a:off x="6455816" y="1571772"/>
            <a:ext cx="1350808" cy="28803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16285" y="1316724"/>
            <a:ext cx="2916826" cy="71128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7694" y="2028005"/>
            <a:ext cx="2008602" cy="105534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1596782">
            <a:off x="2622985" y="1872541"/>
            <a:ext cx="502164" cy="75739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8615" y="6405110"/>
            <a:ext cx="773565" cy="365125"/>
          </a:xfrm>
        </p:spPr>
        <p:txBody>
          <a:bodyPr/>
          <a:lstStyle/>
          <a:p>
            <a:pPr algn="l"/>
            <a:fld id="{16890861-4B16-40B9-9EE8-90F7D404DB3D}" type="slidenum">
              <a:rPr lang="en-US" smtClean="0"/>
              <a:pPr algn="l"/>
              <a:t>5</a:t>
            </a:fld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7029920" y="5509503"/>
            <a:ext cx="1812450" cy="34996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Wet Bulb and Dry Bulb Temperatures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9045" y="1163105"/>
            <a:ext cx="8487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ea typeface="Tahoma" pitchFamily="34" charset="0"/>
                <a:cs typeface="Tahoma" pitchFamily="34" charset="0"/>
              </a:rPr>
              <a:t>Wet bulb and dry bulb temperatures are thermodynamic properties of the moist air mixture.  They are measured with a device known as a psychrometer.</a:t>
            </a:r>
          </a:p>
        </p:txBody>
      </p:sp>
      <p:pic>
        <p:nvPicPr>
          <p:cNvPr id="5" name="Picture 5" descr="C:\Documents and Settings\palaniv\Desktop\jpeg\f12-03-97801237499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57" y="2779025"/>
            <a:ext cx="7250113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8615" y="6405110"/>
            <a:ext cx="773565" cy="365125"/>
          </a:xfrm>
        </p:spPr>
        <p:txBody>
          <a:bodyPr/>
          <a:lstStyle/>
          <a:p>
            <a:pPr algn="l"/>
            <a:fld id="{16890861-4B16-40B9-9EE8-90F7D404DB3D}" type="slidenum">
              <a:rPr lang="en-US" smtClean="0"/>
              <a:pPr algn="l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221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/>
          <p:cNvSpPr/>
          <p:nvPr/>
        </p:nvSpPr>
        <p:spPr>
          <a:xfrm>
            <a:off x="5754359" y="3836035"/>
            <a:ext cx="2645280" cy="1572658"/>
          </a:xfrm>
          <a:custGeom>
            <a:avLst/>
            <a:gdLst>
              <a:gd name="connsiteX0" fmla="*/ 0 w 2581275"/>
              <a:gd name="connsiteY0" fmla="*/ 1685925 h 1685925"/>
              <a:gd name="connsiteX1" fmla="*/ 1471613 w 2581275"/>
              <a:gd name="connsiteY1" fmla="*/ 1204912 h 1685925"/>
              <a:gd name="connsiteX2" fmla="*/ 2581275 w 2581275"/>
              <a:gd name="connsiteY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81275" h="1685925">
                <a:moveTo>
                  <a:pt x="0" y="1685925"/>
                </a:moveTo>
                <a:cubicBezTo>
                  <a:pt x="520700" y="1585912"/>
                  <a:pt x="1041401" y="1485899"/>
                  <a:pt x="1471613" y="1204912"/>
                </a:cubicBezTo>
                <a:cubicBezTo>
                  <a:pt x="1901825" y="923925"/>
                  <a:pt x="2241550" y="461962"/>
                  <a:pt x="2581275" y="0"/>
                </a:cubicBezTo>
              </a:path>
            </a:pathLst>
          </a:custGeom>
          <a:noFill/>
          <a:ln w="9525">
            <a:solidFill>
              <a:schemeClr val="accent5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149583" y="3707004"/>
            <a:ext cx="2573135" cy="1473269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916175" y="3340052"/>
            <a:ext cx="2757159" cy="1907285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45135" y="3493672"/>
            <a:ext cx="1113745" cy="2112275"/>
          </a:xfrm>
          <a:prstGeom prst="line">
            <a:avLst/>
          </a:prstGeom>
          <a:ln>
            <a:solidFill>
              <a:schemeClr val="accent4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Psychrometric Properties using the Chart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6890861-4B16-40B9-9EE8-90F7D404DB3D}" type="slidenum">
              <a:rPr lang="en-US" smtClean="0"/>
              <a:pPr algn="l"/>
              <a:t>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7450" y="1124700"/>
            <a:ext cx="83393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itchFamily="34" charset="0"/>
                <a:ea typeface="Tahoma" pitchFamily="34" charset="0"/>
                <a:cs typeface="Tahoma" pitchFamily="34" charset="0"/>
              </a:rPr>
              <a:t>Given</a:t>
            </a:r>
            <a:r>
              <a:rPr lang="en-US" sz="2400" dirty="0">
                <a:latin typeface="Arial" pitchFamily="34" charset="0"/>
                <a:ea typeface="Tahoma" pitchFamily="34" charset="0"/>
                <a:cs typeface="Tahoma" pitchFamily="34" charset="0"/>
              </a:rPr>
              <a:t>:  Moist air mixture in our classroom; T, </a:t>
            </a:r>
            <a:r>
              <a:rPr lang="en-US" sz="2400" dirty="0" err="1">
                <a:latin typeface="Arial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sz="2400" baseline="-25000" dirty="0" err="1">
                <a:latin typeface="Arial" pitchFamily="34" charset="0"/>
                <a:ea typeface="Tahoma" pitchFamily="34" charset="0"/>
                <a:cs typeface="Tahoma" pitchFamily="34" charset="0"/>
              </a:rPr>
              <a:t>wb</a:t>
            </a:r>
            <a:r>
              <a:rPr lang="en-US" sz="2400" dirty="0">
                <a:latin typeface="Arial" pitchFamily="34" charset="0"/>
                <a:ea typeface="Tahoma" pitchFamily="34" charset="0"/>
                <a:cs typeface="Tahoma" pitchFamily="34" charset="0"/>
              </a:rPr>
              <a:t> measured with a sling psychrometer.</a:t>
            </a:r>
          </a:p>
          <a:p>
            <a:pPr algn="ctr"/>
            <a:endParaRPr lang="en-US" sz="2400" dirty="0">
              <a:latin typeface="Arial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400" b="1" dirty="0">
                <a:latin typeface="Arial" pitchFamily="34" charset="0"/>
                <a:ea typeface="Tahoma" pitchFamily="34" charset="0"/>
                <a:cs typeface="Tahoma" pitchFamily="34" charset="0"/>
              </a:rPr>
              <a:t>Find:</a:t>
            </a:r>
            <a:r>
              <a:rPr lang="en-US" sz="2400" dirty="0">
                <a:latin typeface="Arial" pitchFamily="34" charset="0"/>
                <a:ea typeface="Tahoma" pitchFamily="34" charset="0"/>
                <a:cs typeface="Tahoma" pitchFamily="34" charset="0"/>
              </a:rPr>
              <a:t> The following psychrometric properties of the mixture using the Psychrometric Chart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9045" y="3160165"/>
            <a:ext cx="37112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lphaLcParenBoth"/>
            </a:pPr>
            <a:r>
              <a:rPr lang="en-US" sz="2400" dirty="0">
                <a:solidFill>
                  <a:schemeClr val="accent5"/>
                </a:solidFill>
                <a:latin typeface="Arial" pitchFamily="34" charset="0"/>
                <a:ea typeface="Tahoma" pitchFamily="34" charset="0"/>
                <a:cs typeface="Tahoma" pitchFamily="34" charset="0"/>
              </a:rPr>
              <a:t>relative humidity</a:t>
            </a:r>
          </a:p>
          <a:p>
            <a:pPr marL="457200" indent="-457200">
              <a:buAutoNum type="alphaLcParenBoth"/>
            </a:pPr>
            <a:r>
              <a:rPr lang="en-US" sz="2400" dirty="0">
                <a:solidFill>
                  <a:srgbClr val="7030A0"/>
                </a:solidFill>
                <a:latin typeface="Arial" pitchFamily="34" charset="0"/>
                <a:ea typeface="Tahoma" pitchFamily="34" charset="0"/>
                <a:cs typeface="Tahoma" pitchFamily="34" charset="0"/>
              </a:rPr>
              <a:t>humidity ratio</a:t>
            </a:r>
          </a:p>
          <a:p>
            <a:pPr marL="457200" indent="-457200">
              <a:buAutoNum type="alphaLcParenBoth"/>
            </a:pPr>
            <a:r>
              <a:rPr lang="en-US" sz="2400" dirty="0">
                <a:solidFill>
                  <a:schemeClr val="accent6"/>
                </a:solidFill>
                <a:latin typeface="Arial" pitchFamily="34" charset="0"/>
                <a:ea typeface="Tahoma" pitchFamily="34" charset="0"/>
                <a:cs typeface="Tahoma" pitchFamily="34" charset="0"/>
              </a:rPr>
              <a:t>specific enthalpy</a:t>
            </a:r>
          </a:p>
          <a:p>
            <a:pPr marL="457200" indent="-457200">
              <a:buAutoNum type="alphaLcParenBoth"/>
            </a:pPr>
            <a:r>
              <a:rPr lang="en-US" sz="2400" dirty="0">
                <a:solidFill>
                  <a:schemeClr val="accent4"/>
                </a:solidFill>
                <a:latin typeface="Arial" pitchFamily="34" charset="0"/>
                <a:ea typeface="Tahoma" pitchFamily="34" charset="0"/>
                <a:cs typeface="Tahoma" pitchFamily="34" charset="0"/>
              </a:rPr>
              <a:t>specific volume</a:t>
            </a:r>
          </a:p>
          <a:p>
            <a:pPr marL="457200" indent="-457200">
              <a:buAutoNum type="alphaLcParenBoth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ahoma" pitchFamily="34" charset="0"/>
                <a:cs typeface="Tahoma" pitchFamily="34" charset="0"/>
              </a:rPr>
              <a:t>dew point temperature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4113771" y="3250277"/>
            <a:ext cx="4384674" cy="2469476"/>
            <a:chOff x="270640" y="3387031"/>
            <a:chExt cx="4384674" cy="246947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70640" y="5307735"/>
              <a:ext cx="76810" cy="54877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47450" y="5856507"/>
              <a:ext cx="4307864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4655314" y="3387031"/>
              <a:ext cx="0" cy="246947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2530727" y="3387031"/>
              <a:ext cx="2124587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 13"/>
            <p:cNvSpPr/>
            <p:nvPr/>
          </p:nvSpPr>
          <p:spPr>
            <a:xfrm>
              <a:off x="270640" y="3390676"/>
              <a:ext cx="2260087" cy="1917059"/>
            </a:xfrm>
            <a:custGeom>
              <a:avLst/>
              <a:gdLst>
                <a:gd name="connsiteX0" fmla="*/ 0 w 3071673"/>
                <a:gd name="connsiteY0" fmla="*/ 2689934 h 2689934"/>
                <a:gd name="connsiteX1" fmla="*/ 1953087 w 3071673"/>
                <a:gd name="connsiteY1" fmla="*/ 1766656 h 2689934"/>
                <a:gd name="connsiteX2" fmla="*/ 3071673 w 3071673"/>
                <a:gd name="connsiteY2" fmla="*/ 0 h 2689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1673" h="2689934">
                  <a:moveTo>
                    <a:pt x="0" y="2689934"/>
                  </a:moveTo>
                  <a:cubicBezTo>
                    <a:pt x="720571" y="2452456"/>
                    <a:pt x="1441142" y="2214978"/>
                    <a:pt x="1953087" y="1766656"/>
                  </a:cubicBezTo>
                  <a:cubicBezTo>
                    <a:pt x="2465033" y="1318334"/>
                    <a:pt x="2768353" y="659167"/>
                    <a:pt x="3071673" y="0"/>
                  </a:cubicBezTo>
                </a:path>
              </a:pathLst>
            </a:cu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Oval 15"/>
          <p:cNvSpPr/>
          <p:nvPr/>
        </p:nvSpPr>
        <p:spPr>
          <a:xfrm>
            <a:off x="7689937" y="4556047"/>
            <a:ext cx="76810" cy="76810"/>
          </a:xfrm>
          <a:prstGeom prst="ellipse">
            <a:avLst/>
          </a:prstGeom>
          <a:solidFill>
            <a:schemeClr val="tx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endCxn id="16" idx="2"/>
          </p:cNvCxnSpPr>
          <p:nvPr/>
        </p:nvCxnSpPr>
        <p:spPr>
          <a:xfrm>
            <a:off x="5441655" y="4594452"/>
            <a:ext cx="2248282" cy="0"/>
          </a:xfrm>
          <a:prstGeom prst="line">
            <a:avLst/>
          </a:prstGeom>
          <a:ln w="9525">
            <a:solidFill>
              <a:schemeClr val="accent2">
                <a:lumMod val="75000"/>
              </a:schemeClr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4"/>
          </p:cNvCxnSpPr>
          <p:nvPr/>
        </p:nvCxnSpPr>
        <p:spPr>
          <a:xfrm>
            <a:off x="7728342" y="4632857"/>
            <a:ext cx="0" cy="122896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551624"/>
              </p:ext>
            </p:extLst>
          </p:nvPr>
        </p:nvGraphicFramePr>
        <p:xfrm>
          <a:off x="7661800" y="5874782"/>
          <a:ext cx="174625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00" name="Equation" r:id="rId4" imgW="139680" imgH="164880" progId="">
                  <p:embed/>
                </p:oleObj>
              </mc:Choice>
              <mc:Fallback>
                <p:oleObj name="Equation" r:id="rId4" imgW="139680" imgH="164880" progId="">
                  <p:embed/>
                  <p:pic>
                    <p:nvPicPr>
                      <p:cNvPr id="0" name="Picture 2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1800" y="5874782"/>
                        <a:ext cx="174625" cy="206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679535"/>
              </p:ext>
            </p:extLst>
          </p:nvPr>
        </p:nvGraphicFramePr>
        <p:xfrm>
          <a:off x="8193911" y="3669918"/>
          <a:ext cx="15875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01" name="Equation" r:id="rId6" imgW="126720" imgH="203040" progId="">
                  <p:embed/>
                </p:oleObj>
              </mc:Choice>
              <mc:Fallback>
                <p:oleObj name="Equation" r:id="rId6" imgW="126720" imgH="203040" progId="">
                  <p:embed/>
                  <p:pic>
                    <p:nvPicPr>
                      <p:cNvPr id="0" name="Picture 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3911" y="3669918"/>
                        <a:ext cx="15875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2035047"/>
              </p:ext>
            </p:extLst>
          </p:nvPr>
        </p:nvGraphicFramePr>
        <p:xfrm>
          <a:off x="5754359" y="3091527"/>
          <a:ext cx="22225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02" name="Equation" r:id="rId8" imgW="177480" imgH="253800" progId="">
                  <p:embed/>
                </p:oleObj>
              </mc:Choice>
              <mc:Fallback>
                <p:oleObj name="Equation" r:id="rId8" imgW="177480" imgH="253800" progId="">
                  <p:embed/>
                  <p:pic>
                    <p:nvPicPr>
                      <p:cNvPr id="0" name="Picture 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4359" y="3091527"/>
                        <a:ext cx="22225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Connector 26"/>
          <p:cNvCxnSpPr/>
          <p:nvPr/>
        </p:nvCxnSpPr>
        <p:spPr>
          <a:xfrm>
            <a:off x="7749979" y="4594452"/>
            <a:ext cx="829777" cy="0"/>
          </a:xfrm>
          <a:prstGeom prst="line">
            <a:avLst/>
          </a:prstGeom>
          <a:ln>
            <a:solidFill>
              <a:srgbClr val="7030A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955308"/>
              </p:ext>
            </p:extLst>
          </p:nvPr>
        </p:nvGraphicFramePr>
        <p:xfrm>
          <a:off x="8604250" y="4513152"/>
          <a:ext cx="190500" cy="17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03" name="Equation" r:id="rId10" imgW="152280" imgH="139680" progId="">
                  <p:embed/>
                </p:oleObj>
              </mc:Choice>
              <mc:Fallback>
                <p:oleObj name="Equation" r:id="rId10" imgW="152280" imgH="139680" progId="">
                  <p:embed/>
                  <p:pic>
                    <p:nvPicPr>
                      <p:cNvPr id="0" name="Picture 2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250" y="4513152"/>
                        <a:ext cx="190500" cy="174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Connector 31"/>
          <p:cNvCxnSpPr/>
          <p:nvPr/>
        </p:nvCxnSpPr>
        <p:spPr>
          <a:xfrm>
            <a:off x="5462083" y="4594452"/>
            <a:ext cx="0" cy="127126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236726"/>
              </p:ext>
            </p:extLst>
          </p:nvPr>
        </p:nvGraphicFramePr>
        <p:xfrm>
          <a:off x="5334601" y="5854130"/>
          <a:ext cx="25400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04" name="Equation" r:id="rId12" imgW="203040" imgH="241200" progId="">
                  <p:embed/>
                </p:oleObj>
              </mc:Choice>
              <mc:Fallback>
                <p:oleObj name="Equation" r:id="rId12" imgW="203040" imgH="241200" progId="">
                  <p:embed/>
                  <p:pic>
                    <p:nvPicPr>
                      <p:cNvPr id="0" name="Picture 2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601" y="5854130"/>
                        <a:ext cx="254000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752374"/>
              </p:ext>
            </p:extLst>
          </p:nvPr>
        </p:nvGraphicFramePr>
        <p:xfrm>
          <a:off x="6103938" y="3821002"/>
          <a:ext cx="28575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05" name="Equation" r:id="rId14" imgW="228600" imgH="228600" progId="">
                  <p:embed/>
                </p:oleObj>
              </mc:Choice>
              <mc:Fallback>
                <p:oleObj name="Equation" r:id="rId14" imgW="228600" imgH="228600" progId="">
                  <p:embed/>
                  <p:pic>
                    <p:nvPicPr>
                      <p:cNvPr id="0" name="Picture 2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3938" y="3821002"/>
                        <a:ext cx="285750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011305"/>
              </p:ext>
            </p:extLst>
          </p:nvPr>
        </p:nvGraphicFramePr>
        <p:xfrm>
          <a:off x="7194285" y="3395857"/>
          <a:ext cx="142875" cy="17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06" name="Equation" r:id="rId16" imgW="114120" imgH="139680" progId="">
                  <p:embed/>
                </p:oleObj>
              </mc:Choice>
              <mc:Fallback>
                <p:oleObj name="Equation" r:id="rId16" imgW="114120" imgH="139680" progId="">
                  <p:embed/>
                  <p:pic>
                    <p:nvPicPr>
                      <p:cNvPr id="0" name="Picture 2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4285" y="3395857"/>
                        <a:ext cx="142875" cy="174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829148"/>
              </p:ext>
            </p:extLst>
          </p:nvPr>
        </p:nvGraphicFramePr>
        <p:xfrm>
          <a:off x="5208083" y="4292825"/>
          <a:ext cx="25400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07" name="Equation" r:id="rId18" imgW="203112" imgH="241195" progId="">
                  <p:embed/>
                </p:oleObj>
              </mc:Choice>
              <mc:Fallback>
                <p:oleObj name="Equation" r:id="rId18" imgW="203112" imgH="241195" progId="">
                  <p:embed/>
                  <p:pic>
                    <p:nvPicPr>
                      <p:cNvPr id="0" name="Picture 2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8083" y="4292825"/>
                        <a:ext cx="254000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3338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6890861-4B16-40B9-9EE8-90F7D404DB3D}" type="slidenum">
              <a:rPr lang="en-US" smtClean="0"/>
              <a:pPr algn="l"/>
              <a:t>8</a:t>
            </a:fld>
            <a:endParaRPr lang="en-US" dirty="0"/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A30F87A3-7980-466F-9364-E158034601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30" y="11082"/>
            <a:ext cx="8948365" cy="68359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9045" y="1355130"/>
            <a:ext cx="27267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itchFamily="34" charset="0"/>
                <a:ea typeface="Tahoma" pitchFamily="34" charset="0"/>
                <a:cs typeface="Tahoma" pitchFamily="34" charset="0"/>
              </a:rPr>
              <a:t>Given</a:t>
            </a:r>
            <a:r>
              <a:rPr lang="en-US" sz="2400" dirty="0">
                <a:latin typeface="Arial" pitchFamily="34" charset="0"/>
                <a:ea typeface="Tahoma" pitchFamily="34" charset="0"/>
                <a:cs typeface="Tahoma" pitchFamily="34" charset="0"/>
              </a:rPr>
              <a:t>:  T = 72 °F</a:t>
            </a:r>
          </a:p>
          <a:p>
            <a:r>
              <a:rPr lang="en-US" sz="2400" dirty="0" err="1">
                <a:latin typeface="Arial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sz="2400" baseline="-25000" dirty="0" err="1">
                <a:latin typeface="Arial" pitchFamily="34" charset="0"/>
                <a:ea typeface="Tahoma" pitchFamily="34" charset="0"/>
                <a:cs typeface="Tahoma" pitchFamily="34" charset="0"/>
              </a:rPr>
              <a:t>wb</a:t>
            </a:r>
            <a:r>
              <a:rPr lang="en-US" sz="2400" baseline="-25000" dirty="0"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>
                <a:latin typeface="Arial" pitchFamily="34" charset="0"/>
                <a:ea typeface="Tahoma" pitchFamily="34" charset="0"/>
                <a:cs typeface="Tahoma" pitchFamily="34" charset="0"/>
              </a:rPr>
              <a:t>= 57 °F</a:t>
            </a:r>
          </a:p>
          <a:p>
            <a:pPr marL="228600" lvl="1"/>
            <a:r>
              <a:rPr lang="el-GR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ϕ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=</a:t>
            </a:r>
          </a:p>
          <a:p>
            <a:pPr marL="228600" lvl="1"/>
            <a:r>
              <a:rPr lang="el-GR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ω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= </a:t>
            </a:r>
          </a:p>
          <a:p>
            <a:pPr marL="228600" lvl="1"/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</a:t>
            </a:r>
            <a:r>
              <a:rPr lang="en-US" sz="2400" baseline="300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#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=</a:t>
            </a:r>
          </a:p>
          <a:p>
            <a:pPr marL="228600" lvl="1"/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ν =</a:t>
            </a:r>
          </a:p>
          <a:p>
            <a:pPr marL="228600" lvl="1"/>
            <a:r>
              <a:rPr lang="en-US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dp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=</a:t>
            </a:r>
          </a:p>
          <a:p>
            <a:endParaRPr lang="en-US" sz="2400" dirty="0">
              <a:latin typeface="Arial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00D0075-4D08-4497-A2C8-66242BB90136}"/>
              </a:ext>
            </a:extLst>
          </p:cNvPr>
          <p:cNvCxnSpPr/>
          <p:nvPr/>
        </p:nvCxnSpPr>
        <p:spPr>
          <a:xfrm flipV="1">
            <a:off x="4264760" y="1201510"/>
            <a:ext cx="0" cy="5203600"/>
          </a:xfrm>
          <a:prstGeom prst="line">
            <a:avLst/>
          </a:prstGeom>
          <a:ln w="25400">
            <a:solidFill>
              <a:srgbClr val="076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E869538-0774-4CFA-B6D6-6694E3D7442E}"/>
              </a:ext>
            </a:extLst>
          </p:cNvPr>
          <p:cNvCxnSpPr>
            <a:cxnSpLocks/>
          </p:cNvCxnSpPr>
          <p:nvPr/>
        </p:nvCxnSpPr>
        <p:spPr>
          <a:xfrm>
            <a:off x="2690155" y="4440523"/>
            <a:ext cx="4301360" cy="1964587"/>
          </a:xfrm>
          <a:prstGeom prst="line">
            <a:avLst/>
          </a:prstGeom>
          <a:ln w="25400">
            <a:solidFill>
              <a:srgbClr val="076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0016E402-A415-4ED2-94A4-59CFB51EFEC8}"/>
              </a:ext>
            </a:extLst>
          </p:cNvPr>
          <p:cNvSpPr txBox="1"/>
          <p:nvPr/>
        </p:nvSpPr>
        <p:spPr>
          <a:xfrm>
            <a:off x="1153955" y="2084825"/>
            <a:ext cx="92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ea typeface="Tahoma" pitchFamily="34" charset="0"/>
                <a:cs typeface="Tahoma" pitchFamily="34" charset="0"/>
              </a:rPr>
              <a:t>39%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7911DB7-FB38-47CA-9EA9-A3F61502CD01}"/>
              </a:ext>
            </a:extLst>
          </p:cNvPr>
          <p:cNvSpPr txBox="1"/>
          <p:nvPr/>
        </p:nvSpPr>
        <p:spPr>
          <a:xfrm>
            <a:off x="1153955" y="2468057"/>
            <a:ext cx="1036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Arial" pitchFamily="34" charset="0"/>
                <a:ea typeface="Tahoma" pitchFamily="34" charset="0"/>
                <a:cs typeface="Tahoma" pitchFamily="34" charset="0"/>
              </a:rPr>
              <a:t>.0065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6D16D56-9F69-4D0F-8B2B-DBA377EE159A}"/>
              </a:ext>
            </a:extLst>
          </p:cNvPr>
          <p:cNvCxnSpPr/>
          <p:nvPr/>
        </p:nvCxnSpPr>
        <p:spPr>
          <a:xfrm>
            <a:off x="4264760" y="5127918"/>
            <a:ext cx="4762220" cy="0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7539422-8691-4246-8DF1-3C99A1D5AD17}"/>
              </a:ext>
            </a:extLst>
          </p:cNvPr>
          <p:cNvCxnSpPr>
            <a:cxnSpLocks/>
          </p:cNvCxnSpPr>
          <p:nvPr/>
        </p:nvCxnSpPr>
        <p:spPr>
          <a:xfrm>
            <a:off x="3573470" y="3697835"/>
            <a:ext cx="1267365" cy="268835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BD24380-DECB-43BE-8A84-0762EB912492}"/>
              </a:ext>
            </a:extLst>
          </p:cNvPr>
          <p:cNvCxnSpPr/>
          <p:nvPr/>
        </p:nvCxnSpPr>
        <p:spPr>
          <a:xfrm>
            <a:off x="1730030" y="4036993"/>
            <a:ext cx="6067990" cy="2656432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8BFE4162-18C7-4657-9357-400BB2D59256}"/>
              </a:ext>
            </a:extLst>
          </p:cNvPr>
          <p:cNvSpPr txBox="1"/>
          <p:nvPr/>
        </p:nvSpPr>
        <p:spPr>
          <a:xfrm>
            <a:off x="1153955" y="2814520"/>
            <a:ext cx="92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Tahoma" pitchFamily="34" charset="0"/>
              </a:rPr>
              <a:t>24.5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FC133FD-108F-4BC7-8550-1F3E769DC545}"/>
              </a:ext>
            </a:extLst>
          </p:cNvPr>
          <p:cNvSpPr txBox="1"/>
          <p:nvPr/>
        </p:nvSpPr>
        <p:spPr>
          <a:xfrm>
            <a:off x="1129291" y="3192096"/>
            <a:ext cx="1061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92D050"/>
                </a:solidFill>
                <a:latin typeface="Arial" pitchFamily="34" charset="0"/>
                <a:ea typeface="Tahoma" pitchFamily="34" charset="0"/>
                <a:cs typeface="Tahoma" pitchFamily="34" charset="0"/>
              </a:rPr>
              <a:t>13.55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154D5A3-817E-438D-A345-DDC7918E2CBD}"/>
              </a:ext>
            </a:extLst>
          </p:cNvPr>
          <p:cNvCxnSpPr>
            <a:cxnSpLocks/>
          </p:cNvCxnSpPr>
          <p:nvPr/>
        </p:nvCxnSpPr>
        <p:spPr>
          <a:xfrm flipH="1">
            <a:off x="1691625" y="5118820"/>
            <a:ext cx="2573135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592724FC-1F22-4530-8F6D-421188BFD0D6}"/>
              </a:ext>
            </a:extLst>
          </p:cNvPr>
          <p:cNvSpPr txBox="1"/>
          <p:nvPr/>
        </p:nvSpPr>
        <p:spPr>
          <a:xfrm>
            <a:off x="1244506" y="3566274"/>
            <a:ext cx="1061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Arial" pitchFamily="34" charset="0"/>
                <a:ea typeface="Tahoma" pitchFamily="34" charset="0"/>
                <a:cs typeface="Tahoma" pitchFamily="34" charset="0"/>
              </a:rPr>
              <a:t>46</a:t>
            </a:r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137B9E78-8674-46D2-BC4B-C82F7603F1AC}"/>
              </a:ext>
            </a:extLst>
          </p:cNvPr>
          <p:cNvSpPr/>
          <p:nvPr/>
        </p:nvSpPr>
        <p:spPr>
          <a:xfrm>
            <a:off x="4208730" y="5080415"/>
            <a:ext cx="115215" cy="115215"/>
          </a:xfrm>
          <a:prstGeom prst="star5">
            <a:avLst/>
          </a:prstGeom>
          <a:solidFill>
            <a:srgbClr val="FFC000"/>
          </a:solidFill>
          <a:ln w="9525">
            <a:solidFill>
              <a:srgbClr val="076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5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9" grpId="0"/>
      <p:bldP spid="44" grpId="0"/>
      <p:bldP spid="47" grpId="0"/>
      <p:bldP spid="50" grpId="0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FDEFFE8F-96D4-4175-B0E0-C165A8F20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4" y="913264"/>
            <a:ext cx="9114185" cy="593378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9032514-DE2E-4996-95CE-8EBAEC49DED6}"/>
              </a:ext>
            </a:extLst>
          </p:cNvPr>
          <p:cNvSpPr/>
          <p:nvPr/>
        </p:nvSpPr>
        <p:spPr>
          <a:xfrm>
            <a:off x="472115" y="2811501"/>
            <a:ext cx="1718774" cy="46468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400220-9A4E-4EF7-A1FB-F0D64445A1C7}"/>
              </a:ext>
            </a:extLst>
          </p:cNvPr>
          <p:cNvSpPr/>
          <p:nvPr/>
        </p:nvSpPr>
        <p:spPr>
          <a:xfrm>
            <a:off x="548916" y="2115615"/>
            <a:ext cx="2218041" cy="84944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E7A28D-D59B-4074-B15B-B2E72AD06325}"/>
              </a:ext>
            </a:extLst>
          </p:cNvPr>
          <p:cNvSpPr/>
          <p:nvPr/>
        </p:nvSpPr>
        <p:spPr>
          <a:xfrm>
            <a:off x="558676" y="1201510"/>
            <a:ext cx="3206816" cy="97645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6890861-4B16-40B9-9EE8-90F7D404DB3D}" type="slidenum">
              <a:rPr lang="en-US" smtClean="0"/>
              <a:pPr algn="l"/>
              <a:t>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8676" y="126171"/>
            <a:ext cx="6202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itchFamily="34" charset="0"/>
                <a:ea typeface="Tahoma" pitchFamily="34" charset="0"/>
                <a:cs typeface="Tahoma" pitchFamily="34" charset="0"/>
              </a:rPr>
              <a:t>Given</a:t>
            </a:r>
            <a:r>
              <a:rPr lang="en-US" sz="2400" dirty="0">
                <a:latin typeface="Arial" pitchFamily="34" charset="0"/>
                <a:ea typeface="Tahoma" pitchFamily="34" charset="0"/>
                <a:cs typeface="Tahoma" pitchFamily="34" charset="0"/>
              </a:rPr>
              <a:t>:  T = 32 °C, </a:t>
            </a:r>
            <a:r>
              <a:rPr lang="en-US" sz="2400" dirty="0" err="1">
                <a:latin typeface="Arial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sz="2400" baseline="-25000" dirty="0" err="1">
                <a:latin typeface="Arial" pitchFamily="34" charset="0"/>
                <a:ea typeface="Tahoma" pitchFamily="34" charset="0"/>
                <a:cs typeface="Tahoma" pitchFamily="34" charset="0"/>
              </a:rPr>
              <a:t>wb</a:t>
            </a:r>
            <a:r>
              <a:rPr lang="en-US" sz="2400" baseline="-25000" dirty="0"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>
                <a:latin typeface="Arial" pitchFamily="34" charset="0"/>
                <a:ea typeface="Tahoma" pitchFamily="34" charset="0"/>
                <a:cs typeface="Tahoma" pitchFamily="34" charset="0"/>
              </a:rPr>
              <a:t>= 24 °C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00D0075-4D08-4497-A2C8-66242BB90136}"/>
              </a:ext>
            </a:extLst>
          </p:cNvPr>
          <p:cNvCxnSpPr/>
          <p:nvPr/>
        </p:nvCxnSpPr>
        <p:spPr>
          <a:xfrm flipV="1">
            <a:off x="5340100" y="1201510"/>
            <a:ext cx="0" cy="5203600"/>
          </a:xfrm>
          <a:prstGeom prst="line">
            <a:avLst/>
          </a:prstGeom>
          <a:ln w="25400">
            <a:solidFill>
              <a:srgbClr val="076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E869538-0774-4CFA-B6D6-6694E3D7442E}"/>
              </a:ext>
            </a:extLst>
          </p:cNvPr>
          <p:cNvCxnSpPr>
            <a:cxnSpLocks/>
          </p:cNvCxnSpPr>
          <p:nvPr/>
        </p:nvCxnSpPr>
        <p:spPr>
          <a:xfrm>
            <a:off x="4058992" y="3121760"/>
            <a:ext cx="3854243" cy="1805035"/>
          </a:xfrm>
          <a:prstGeom prst="line">
            <a:avLst/>
          </a:prstGeom>
          <a:ln w="25400">
            <a:solidFill>
              <a:srgbClr val="076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0016E402-A415-4ED2-94A4-59CFB51EFEC8}"/>
              </a:ext>
            </a:extLst>
          </p:cNvPr>
          <p:cNvSpPr txBox="1"/>
          <p:nvPr/>
        </p:nvSpPr>
        <p:spPr>
          <a:xfrm>
            <a:off x="1063404" y="1332266"/>
            <a:ext cx="92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ea typeface="Tahoma" pitchFamily="34" charset="0"/>
                <a:cs typeface="Tahoma" pitchFamily="34" charset="0"/>
              </a:rPr>
              <a:t>50%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7911DB7-FB38-47CA-9EA9-A3F61502CD01}"/>
              </a:ext>
            </a:extLst>
          </p:cNvPr>
          <p:cNvSpPr txBox="1"/>
          <p:nvPr/>
        </p:nvSpPr>
        <p:spPr>
          <a:xfrm>
            <a:off x="1063404" y="1715498"/>
            <a:ext cx="1036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Arial" pitchFamily="34" charset="0"/>
                <a:ea typeface="Tahoma" pitchFamily="34" charset="0"/>
                <a:cs typeface="Tahoma" pitchFamily="34" charset="0"/>
              </a:rPr>
              <a:t>15.4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6D16D56-9F69-4D0F-8B2B-DBA377EE159A}"/>
              </a:ext>
            </a:extLst>
          </p:cNvPr>
          <p:cNvCxnSpPr>
            <a:cxnSpLocks/>
          </p:cNvCxnSpPr>
          <p:nvPr/>
        </p:nvCxnSpPr>
        <p:spPr>
          <a:xfrm>
            <a:off x="5356905" y="3709221"/>
            <a:ext cx="2556330" cy="14319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7539422-8691-4246-8DF1-3C99A1D5AD17}"/>
              </a:ext>
            </a:extLst>
          </p:cNvPr>
          <p:cNvCxnSpPr>
            <a:cxnSpLocks/>
          </p:cNvCxnSpPr>
          <p:nvPr/>
        </p:nvCxnSpPr>
        <p:spPr>
          <a:xfrm>
            <a:off x="4652236" y="2177968"/>
            <a:ext cx="1827314" cy="415546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BD24380-DECB-43BE-8A84-0762EB912492}"/>
              </a:ext>
            </a:extLst>
          </p:cNvPr>
          <p:cNvCxnSpPr>
            <a:cxnSpLocks/>
          </p:cNvCxnSpPr>
          <p:nvPr/>
        </p:nvCxnSpPr>
        <p:spPr>
          <a:xfrm>
            <a:off x="3371996" y="2813715"/>
            <a:ext cx="4733264" cy="2151485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8BFE4162-18C7-4657-9357-400BB2D59256}"/>
              </a:ext>
            </a:extLst>
          </p:cNvPr>
          <p:cNvSpPr txBox="1"/>
          <p:nvPr/>
        </p:nvSpPr>
        <p:spPr>
          <a:xfrm>
            <a:off x="1063404" y="2061961"/>
            <a:ext cx="92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Tahoma" pitchFamily="34" charset="0"/>
              </a:rPr>
              <a:t>72.0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FC133FD-108F-4BC7-8550-1F3E769DC545}"/>
              </a:ext>
            </a:extLst>
          </p:cNvPr>
          <p:cNvSpPr txBox="1"/>
          <p:nvPr/>
        </p:nvSpPr>
        <p:spPr>
          <a:xfrm>
            <a:off x="1038740" y="2439537"/>
            <a:ext cx="1061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92D050"/>
                </a:solidFill>
                <a:latin typeface="Arial" pitchFamily="34" charset="0"/>
                <a:ea typeface="Tahoma" pitchFamily="34" charset="0"/>
                <a:cs typeface="Tahoma" pitchFamily="34" charset="0"/>
              </a:rPr>
              <a:t>0.887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154D5A3-817E-438D-A345-DDC7918E2CBD}"/>
              </a:ext>
            </a:extLst>
          </p:cNvPr>
          <p:cNvCxnSpPr>
            <a:cxnSpLocks/>
          </p:cNvCxnSpPr>
          <p:nvPr/>
        </p:nvCxnSpPr>
        <p:spPr>
          <a:xfrm flipH="1">
            <a:off x="3611875" y="3723540"/>
            <a:ext cx="172821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592724FC-1F22-4530-8F6D-421188BFD0D6}"/>
              </a:ext>
            </a:extLst>
          </p:cNvPr>
          <p:cNvSpPr txBox="1"/>
          <p:nvPr/>
        </p:nvSpPr>
        <p:spPr>
          <a:xfrm>
            <a:off x="1153955" y="2813715"/>
            <a:ext cx="1061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Arial" pitchFamily="34" charset="0"/>
                <a:ea typeface="Tahoma" pitchFamily="34" charset="0"/>
                <a:cs typeface="Tahoma" pitchFamily="34" charset="0"/>
              </a:rPr>
              <a:t>20.8</a:t>
            </a:r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137B9E78-8674-46D2-BC4B-C82F7603F1AC}"/>
              </a:ext>
            </a:extLst>
          </p:cNvPr>
          <p:cNvSpPr/>
          <p:nvPr/>
        </p:nvSpPr>
        <p:spPr>
          <a:xfrm>
            <a:off x="5283394" y="3652927"/>
            <a:ext cx="115215" cy="115215"/>
          </a:xfrm>
          <a:prstGeom prst="star5">
            <a:avLst/>
          </a:prstGeom>
          <a:solidFill>
            <a:srgbClr val="FFC000"/>
          </a:solidFill>
          <a:ln w="9525">
            <a:solidFill>
              <a:srgbClr val="076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ABF505-3DEF-4E46-A887-D0692B6CEE70}"/>
              </a:ext>
            </a:extLst>
          </p:cNvPr>
          <p:cNvSpPr/>
          <p:nvPr/>
        </p:nvSpPr>
        <p:spPr>
          <a:xfrm>
            <a:off x="220534" y="132667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1"/>
            <a:r>
              <a:rPr lang="el-GR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ϕ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=</a:t>
            </a:r>
          </a:p>
          <a:p>
            <a:pPr marL="228600" lvl="1"/>
            <a:r>
              <a:rPr lang="el-GR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ω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= </a:t>
            </a:r>
          </a:p>
          <a:p>
            <a:pPr marL="228600" lvl="1"/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</a:t>
            </a:r>
            <a:r>
              <a:rPr lang="en-US" sz="2400" baseline="300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#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=</a:t>
            </a:r>
          </a:p>
          <a:p>
            <a:pPr marL="228600" lvl="1"/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ν =</a:t>
            </a:r>
          </a:p>
          <a:p>
            <a:pPr marL="228600" lvl="1"/>
            <a:r>
              <a:rPr lang="en-US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dp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=</a:t>
            </a:r>
          </a:p>
        </p:txBody>
      </p:sp>
    </p:spTree>
    <p:extLst>
      <p:ext uri="{BB962C8B-B14F-4D97-AF65-F5344CB8AC3E}">
        <p14:creationId xmlns:p14="http://schemas.microsoft.com/office/powerpoint/2010/main" val="358411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6" grpId="0" animBg="1"/>
      <p:bldP spid="34" grpId="0"/>
      <p:bldP spid="39" grpId="0"/>
      <p:bldP spid="44" grpId="0"/>
      <p:bldP spid="47" grpId="0"/>
      <p:bldP spid="50" grpId="0"/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Balmer Thermodynamics">
      <a:dk1>
        <a:srgbClr val="000000"/>
      </a:dk1>
      <a:lt1>
        <a:srgbClr val="FFFFFF"/>
      </a:lt1>
      <a:dk2>
        <a:srgbClr val="BFBFBF"/>
      </a:dk2>
      <a:lt2>
        <a:srgbClr val="FFFFFF"/>
      </a:lt2>
      <a:accent1>
        <a:srgbClr val="000000"/>
      </a:accent1>
      <a:accent2>
        <a:srgbClr val="B18E5F"/>
      </a:accent2>
      <a:accent3>
        <a:srgbClr val="CDC9C8"/>
      </a:accent3>
      <a:accent4>
        <a:srgbClr val="076797"/>
      </a:accent4>
      <a:accent5>
        <a:srgbClr val="D20000"/>
      </a:accent5>
      <a:accent6>
        <a:srgbClr val="57797B"/>
      </a:accent6>
      <a:hlink>
        <a:srgbClr val="635476"/>
      </a:hlink>
      <a:folHlink>
        <a:srgbClr val="8F49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400" dirty="0" smtClean="0">
            <a:latin typeface="Arial" pitchFamily="34" charset="0"/>
            <a:ea typeface="Tahoma" pitchFamily="34" charset="0"/>
            <a:cs typeface="Tahom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10015</TotalTime>
  <Words>507</Words>
  <Application>Microsoft Office PowerPoint</Application>
  <PresentationFormat>On-screen Show (4:3)</PresentationFormat>
  <Paragraphs>102</Paragraphs>
  <Slides>13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Book Antiqua</vt:lpstr>
      <vt:lpstr>Calibri</vt:lpstr>
      <vt:lpstr>Tahoma</vt:lpstr>
      <vt:lpstr>Times New Roman</vt:lpstr>
      <vt:lpstr>Office Theme</vt:lpstr>
      <vt:lpstr>Equation</vt:lpstr>
      <vt:lpstr>Lecture 34</vt:lpstr>
      <vt:lpstr>Moist Air Properties</vt:lpstr>
      <vt:lpstr>Moist Air Properties</vt:lpstr>
      <vt:lpstr>Psychrometric Properties</vt:lpstr>
      <vt:lpstr>PowerPoint Presentation</vt:lpstr>
      <vt:lpstr>Wet Bulb and Dry Bulb Temperatures</vt:lpstr>
      <vt:lpstr>Psychrometric Properties using the Chart</vt:lpstr>
      <vt:lpstr>PowerPoint Presentation</vt:lpstr>
      <vt:lpstr>PowerPoint Presentation</vt:lpstr>
      <vt:lpstr>Psychrometric Properties in EES</vt:lpstr>
      <vt:lpstr>Comparison of Answers</vt:lpstr>
      <vt:lpstr>Preview of Air Conditioning Processes</vt:lpstr>
      <vt:lpstr>The Five HVAC Processes</vt:lpstr>
    </vt:vector>
  </TitlesOfParts>
  <Company>University of Idaho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SteveP</dc:creator>
  <cp:lastModifiedBy>Dan Cordon</cp:lastModifiedBy>
  <cp:revision>1456</cp:revision>
  <cp:lastPrinted>2012-11-15T19:18:10Z</cp:lastPrinted>
  <dcterms:created xsi:type="dcterms:W3CDTF">2008-11-21T16:06:48Z</dcterms:created>
  <dcterms:modified xsi:type="dcterms:W3CDTF">2020-05-03T18:44:38Z</dcterms:modified>
</cp:coreProperties>
</file>