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79" r:id="rId3"/>
    <p:sldId id="260" r:id="rId4"/>
    <p:sldId id="262" r:id="rId5"/>
    <p:sldId id="263" r:id="rId6"/>
    <p:sldId id="291" r:id="rId7"/>
    <p:sldId id="264" r:id="rId8"/>
    <p:sldId id="265" r:id="rId9"/>
    <p:sldId id="266" r:id="rId10"/>
    <p:sldId id="289" r:id="rId11"/>
    <p:sldId id="290" r:id="rId12"/>
    <p:sldId id="267" r:id="rId13"/>
    <p:sldId id="268" r:id="rId14"/>
    <p:sldId id="269" r:id="rId15"/>
    <p:sldId id="288" r:id="rId16"/>
    <p:sldId id="271" r:id="rId17"/>
    <p:sldId id="272" r:id="rId18"/>
    <p:sldId id="281" r:id="rId19"/>
    <p:sldId id="273" r:id="rId20"/>
    <p:sldId id="274" r:id="rId21"/>
    <p:sldId id="275" r:id="rId22"/>
    <p:sldId id="276" r:id="rId23"/>
    <p:sldId id="282" r:id="rId24"/>
    <p:sldId id="278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A50C2"/>
    <a:srgbClr val="0066FF"/>
    <a:srgbClr val="99CCFF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1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03174603174604"/>
          <c:y val="0.20863309352517995"/>
          <c:w val="0.77142857142857191"/>
          <c:h val="0.642685851318945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2"/>
            </a:solidFill>
            <a:ln w="1061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/>
              </a:solidFill>
              <a:ln w="106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CB8-441B-A962-2D363D8B4985}"/>
              </c:ext>
            </c:extLst>
          </c:dPt>
          <c:dLbls>
            <c:dLbl>
              <c:idx val="0"/>
              <c:layout>
                <c:manualLayout>
                  <c:x val="0.23190653298026248"/>
                  <c:y val="0.11643115351678254"/>
                </c:manualLayout>
              </c:layout>
              <c:tx>
                <c:rich>
                  <a:bodyPr/>
                  <a:lstStyle/>
                  <a:p>
                    <a:pPr>
                      <a:defRPr sz="15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Nitrogen
79%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CB8-441B-A962-2D363D8B4985}"/>
                </c:ext>
              </c:extLst>
            </c:dLbl>
            <c:dLbl>
              <c:idx val="1"/>
              <c:layout>
                <c:manualLayout>
                  <c:x val="-0.21580489660661448"/>
                  <c:y val="-0.22054883178101306"/>
                </c:manualLayout>
              </c:layout>
              <c:tx>
                <c:rich>
                  <a:bodyPr/>
                  <a:lstStyle/>
                  <a:p>
                    <a:pPr>
                      <a:defRPr sz="1505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Oxygen
21%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CB8-441B-A962-2D363D8B4985}"/>
                </c:ext>
              </c:extLst>
            </c:dLbl>
            <c:numFmt formatCode="0%" sourceLinked="0"/>
            <c:spPr>
              <a:noFill/>
              <a:ln w="21232">
                <a:noFill/>
              </a:ln>
            </c:spPr>
            <c:txPr>
              <a:bodyPr/>
              <a:lstStyle/>
              <a:p>
                <a:pPr>
                  <a:defRPr sz="15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Nitrogen</c:v>
                </c:pt>
                <c:pt idx="1">
                  <c:v>Oxygen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8-441B-A962-2D363D8B498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12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1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03174603174604"/>
          <c:y val="0.20863309352517995"/>
          <c:w val="0.77142857142857191"/>
          <c:h val="0.642685851318945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2"/>
            </a:solidFill>
            <a:ln w="10616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3"/>
              </a:solidFill>
              <a:ln w="1061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CB8-441B-A962-2D363D8B4985}"/>
              </c:ext>
            </c:extLst>
          </c:dPt>
          <c:dLbls>
            <c:dLbl>
              <c:idx val="0"/>
              <c:layout>
                <c:manualLayout>
                  <c:x val="0.23190653298026248"/>
                  <c:y val="0.11643115351678254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/>
                      <a:t>Nitrogen
79%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CB8-441B-A962-2D363D8B4985}"/>
                </c:ext>
              </c:extLst>
            </c:dLbl>
            <c:dLbl>
              <c:idx val="1"/>
              <c:layout>
                <c:manualLayout>
                  <c:x val="-0.21580489660661448"/>
                  <c:y val="-0.22054883178101306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/>
                      <a:t>Oxygen
21%</a:t>
                    </a:r>
                  </a:p>
                </c:rich>
              </c:tx>
              <c:spPr>
                <a:noFill/>
                <a:ln w="21232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CB8-441B-A962-2D363D8B4985}"/>
                </c:ext>
              </c:extLst>
            </c:dLbl>
            <c:numFmt formatCode="0%" sourceLinked="0"/>
            <c:spPr>
              <a:noFill/>
              <a:ln w="21232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Nitrogen</c:v>
                </c:pt>
                <c:pt idx="1">
                  <c:v>Oxygen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B8-441B-A962-2D363D8B498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212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6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21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DCAF00-D1DA-4FA9-974A-1F285B4D9658}" type="slidenum">
              <a:rPr lang="en-US"/>
              <a:pPr/>
              <a:t>12</a:t>
            </a:fld>
            <a:endParaRPr lang="en-US"/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49872-87DF-4FFE-A167-5B74C3141692}" type="slidenum">
              <a:rPr lang="en-US"/>
              <a:pPr/>
              <a:t>13</a:t>
            </a:fld>
            <a:endParaRPr lang="en-US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6EEE8-1E66-4C8E-8748-3A8E6FC1B725}" type="slidenum">
              <a:rPr lang="en-US"/>
              <a:pPr/>
              <a:t>14</a:t>
            </a:fld>
            <a:endParaRPr lang="en-US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51EDB-1978-4ED9-AF8E-5755A8C0C541}" type="slidenum">
              <a:rPr lang="en-US"/>
              <a:pPr/>
              <a:t>15</a:t>
            </a:fld>
            <a:endParaRPr lang="en-US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543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51EDB-1978-4ED9-AF8E-5755A8C0C541}" type="slidenum">
              <a:rPr lang="en-US"/>
              <a:pPr/>
              <a:t>16</a:t>
            </a:fld>
            <a:endParaRPr lang="en-US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C8FCA-78E6-41D2-A508-22181FB914CD}" type="slidenum">
              <a:rPr lang="en-US"/>
              <a:pPr/>
              <a:t>17</a:t>
            </a:fld>
            <a:endParaRPr lang="en-US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C8FCA-78E6-41D2-A508-22181FB914CD}" type="slidenum">
              <a:rPr lang="en-US"/>
              <a:pPr/>
              <a:t>18</a:t>
            </a:fld>
            <a:endParaRPr lang="en-US"/>
          </a:p>
        </p:txBody>
      </p:sp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9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74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19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7AF59-A98F-4913-800A-C538B00B4D4E}" type="slidenum">
              <a:rPr lang="en-US"/>
              <a:pPr/>
              <a:t>21</a:t>
            </a:fld>
            <a:endParaRPr lang="en-US"/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2802E-4C06-4B57-BE78-F88F29CFD380}" type="slidenum">
              <a:rPr lang="en-US"/>
              <a:pPr/>
              <a:t>22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2802E-4C06-4B57-BE78-F88F29CFD380}" type="slidenum">
              <a:rPr lang="en-US"/>
              <a:pPr/>
              <a:t>23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6D5AE-CFAC-4505-80FE-E3CDA0BA8A1A}" type="slidenum">
              <a:rPr lang="en-US"/>
              <a:pPr/>
              <a:t>24</a:t>
            </a:fld>
            <a:endParaRPr lang="en-US"/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F9C7A-C180-44EE-9E76-EB74FC646A5D}" type="slidenum">
              <a:rPr lang="en-US"/>
              <a:pPr/>
              <a:t>3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1A7C1-8B5F-48E4-9CC2-B51EBA9E92B3}" type="slidenum">
              <a:rPr lang="en-US"/>
              <a:pPr/>
              <a:t>4</a:t>
            </a:fld>
            <a:endParaRPr lang="en-US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A0AD0-730B-404E-95CA-A7A590892FB8}" type="slidenum">
              <a:rPr lang="en-US"/>
              <a:pPr/>
              <a:t>5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A0AD0-730B-404E-95CA-A7A590892FB8}" type="slidenum">
              <a:rPr lang="en-US"/>
              <a:pPr/>
              <a:t>6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6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4859C-9341-4AF0-A034-5A87021343A4}" type="slidenum">
              <a:rPr lang="en-US"/>
              <a:pPr/>
              <a:t>7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B079C-B1DC-4C2C-A91A-BE93B42D8BCA}" type="slidenum">
              <a:rPr lang="en-US"/>
              <a:pPr/>
              <a:t>8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19138"/>
            <a:ext cx="4781550" cy="3586162"/>
          </a:xfrm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41838"/>
            <a:ext cx="5365750" cy="4303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798D-D75A-4A0B-B873-552A13D986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5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26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2.wmf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34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1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4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36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Combustion Reactions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Terminology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1985" y="1124700"/>
            <a:ext cx="833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Dimensionless AFR: Want a way to describe if a mixture is stoichiometric, rich, or lean.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41985" y="2067270"/>
            <a:ext cx="5974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u="sng" dirty="0">
                <a:latin typeface="Arial" pitchFamily="34" charset="0"/>
                <a:cs typeface="Arial" pitchFamily="34" charset="0"/>
              </a:rPr>
              <a:t>Equivalence Ratio (combustion engineers)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/>
              <p:nvPr/>
            </p:nvSpPr>
            <p:spPr>
              <a:xfrm>
                <a:off x="847393" y="2963118"/>
                <a:ext cx="6159827" cy="779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𝑠𝑡𝑜𝑖𝑜𝑐h𝑖𝑜𝑚𝑒𝑡𝑟𝑖𝑐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𝑠𝑡𝑜𝑖𝑐h𝑖𝑜𝑚𝑒𝑡𝑟𝑖𝑐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93" y="2963118"/>
                <a:ext cx="6159827" cy="7791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144" y="4542745"/>
                <a:ext cx="3198504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&lt; 1 is lean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1 is stoichiometric</a:t>
                </a:r>
                <a:br>
                  <a:rPr lang="en-US" sz="2400" dirty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&gt; 1 is rich</a:t>
                </a:r>
              </a:p>
              <a:p>
                <a:pPr eaLnBrk="1" hangingPunct="1"/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4144" y="4542745"/>
                <a:ext cx="3198504" cy="1569660"/>
              </a:xfrm>
              <a:prstGeom prst="rect">
                <a:avLst/>
              </a:prstGeom>
              <a:blipFill>
                <a:blip r:embed="rId4"/>
                <a:stretch>
                  <a:fillRect l="-1524" t="-2713" r="-22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2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Terminology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1985" y="1124700"/>
            <a:ext cx="833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Dimensionless AFR: Want a way to describe if a mixture is stoichiometric, rich, or lean.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41985" y="2067270"/>
            <a:ext cx="56493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u="sng" dirty="0">
                <a:latin typeface="Arial" pitchFamily="34" charset="0"/>
                <a:cs typeface="Arial" pitchFamily="34" charset="0"/>
              </a:rPr>
              <a:t>Lambda (engine calibration, mechanics)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/>
              <p:nvPr/>
            </p:nvSpPr>
            <p:spPr>
              <a:xfrm>
                <a:off x="847393" y="2963118"/>
                <a:ext cx="6538008" cy="779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  <m:t>𝜙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𝑠𝑡𝑜𝑖𝑜𝑐h𝑖𝑜𝑚𝑒𝑡𝑟𝑖𝑐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𝐹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Tahoma" pitchFamily="34" charset="0"/>
                                      <a:cs typeface="Tahoma" pitchFamily="34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Tahoma" pitchFamily="34" charset="0"/>
                          <a:cs typeface="Tahoma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Tahoma" pitchFamily="34" charset="0"/>
                              <a:cs typeface="Tahoma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𝑎𝑐𝑡𝑢𝑎𝑙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𝐴𝐹𝑅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Tahoma" pitchFamily="34" charset="0"/>
                                  <a:cs typeface="Tahoma" pitchFamily="34" charset="0"/>
                                </a:rPr>
                                <m:t>𝑠𝑡𝑜𝑖𝑐h𝑖𝑜𝑚𝑒𝑡𝑟𝑖𝑐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>
                  <a:latin typeface="Arial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9BBCF1-233D-413E-89BB-B3F35BF2C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93" y="2963118"/>
                <a:ext cx="6538008" cy="7791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34144" y="4542745"/>
                <a:ext cx="3145861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&lt; 1 is rich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= 1 is stoichiometric</a:t>
                </a:r>
                <a:br>
                  <a:rPr lang="en-US" sz="2400" dirty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𝜆</m:t>
                    </m:r>
                  </m:oMath>
                </a14:m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&gt; 1 is lean</a:t>
                </a:r>
              </a:p>
              <a:p>
                <a:pPr eaLnBrk="1" hangingPunct="1"/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 Box 5">
                <a:extLst>
                  <a:ext uri="{FF2B5EF4-FFF2-40B4-BE49-F238E27FC236}">
                    <a16:creationId xmlns:a16="http://schemas.microsoft.com/office/drawing/2014/main" id="{BBA227CE-1E92-4DCE-B236-0BE1815C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4144" y="4542745"/>
                <a:ext cx="3145861" cy="1569660"/>
              </a:xfrm>
              <a:prstGeom prst="rect">
                <a:avLst/>
              </a:prstGeom>
              <a:blipFill>
                <a:blip r:embed="rId4"/>
                <a:stretch>
                  <a:fillRect l="-581" t="-2713" r="-25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30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Equivalence Ratio and Products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653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5856" y="1239915"/>
                <a:ext cx="5913228" cy="4730750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/>
                  <a:t>Stoichiometric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  <m:r>
                      <a:rPr lang="en-US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 </m:t>
                    </m:r>
                  </m:oMath>
                </a14:m>
                <a:r>
                  <a:rPr lang="en-US" dirty="0"/>
                  <a:t>=1)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CO</a:t>
                </a:r>
                <a:r>
                  <a:rPr lang="en-US" baseline="-25000" dirty="0"/>
                  <a:t>2</a:t>
                </a:r>
                <a:r>
                  <a:rPr lang="en-US" dirty="0"/>
                  <a:t>, H</a:t>
                </a:r>
                <a:r>
                  <a:rPr lang="en-US" baseline="-25000" dirty="0"/>
                  <a:t>2</a:t>
                </a:r>
                <a:r>
                  <a:rPr lang="en-US" dirty="0"/>
                  <a:t>O, N</a:t>
                </a:r>
                <a:r>
                  <a:rPr lang="en-US" baseline="-25000" dirty="0"/>
                  <a:t>2</a:t>
                </a:r>
                <a:endParaRPr lang="en-US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Lean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dirty="0">
                    <a:latin typeface="Symbol" pitchFamily="18" charset="2"/>
                  </a:rPr>
                  <a:t> </a:t>
                </a:r>
                <a:r>
                  <a:rPr lang="en-US" dirty="0"/>
                  <a:t>&lt;</a:t>
                </a:r>
                <a:r>
                  <a:rPr lang="en-US" b="1" dirty="0"/>
                  <a:t> </a:t>
                </a:r>
                <a:r>
                  <a:rPr lang="en-US" dirty="0"/>
                  <a:t>1 with T &lt; 1800 R)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CO</a:t>
                </a:r>
                <a:r>
                  <a:rPr lang="en-US" baseline="-25000" dirty="0"/>
                  <a:t>2</a:t>
                </a:r>
                <a:r>
                  <a:rPr lang="en-US" dirty="0"/>
                  <a:t>, H</a:t>
                </a:r>
                <a:r>
                  <a:rPr lang="en-US" baseline="-25000" dirty="0"/>
                  <a:t>2</a:t>
                </a:r>
                <a:r>
                  <a:rPr lang="en-US" dirty="0"/>
                  <a:t>O, N</a:t>
                </a:r>
                <a:r>
                  <a:rPr lang="en-US" baseline="-25000" dirty="0"/>
                  <a:t>2</a:t>
                </a:r>
                <a:r>
                  <a:rPr lang="en-US" dirty="0"/>
                  <a:t>, O</a:t>
                </a:r>
                <a:r>
                  <a:rPr lang="en-US" baseline="-25000" dirty="0"/>
                  <a:t>2</a:t>
                </a:r>
              </a:p>
              <a:p>
                <a:pPr lvl="1">
                  <a:lnSpc>
                    <a:spcPct val="90000"/>
                  </a:lnSpc>
                </a:pPr>
                <a:endParaRPr lang="en-US" baseline="-25000" dirty="0"/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Rich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dirty="0">
                    <a:latin typeface="Symbol" pitchFamily="18" charset="2"/>
                  </a:rPr>
                  <a:t> &gt; </a:t>
                </a:r>
                <a:r>
                  <a:rPr lang="en-US" dirty="0"/>
                  <a:t>1 with T &lt; 1800 R)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CO</a:t>
                </a:r>
                <a:r>
                  <a:rPr lang="en-US" baseline="-25000" dirty="0"/>
                  <a:t>2</a:t>
                </a:r>
                <a:r>
                  <a:rPr lang="en-US" dirty="0"/>
                  <a:t>, H</a:t>
                </a:r>
                <a:r>
                  <a:rPr lang="en-US" baseline="-25000" dirty="0"/>
                  <a:t>2</a:t>
                </a:r>
                <a:r>
                  <a:rPr lang="en-US" dirty="0"/>
                  <a:t>O, N</a:t>
                </a:r>
                <a:r>
                  <a:rPr lang="en-US" baseline="-25000" dirty="0"/>
                  <a:t>2</a:t>
                </a:r>
                <a:r>
                  <a:rPr lang="en-US" dirty="0"/>
                  <a:t>, O</a:t>
                </a:r>
                <a:r>
                  <a:rPr lang="en-US" baseline="-25000" dirty="0"/>
                  <a:t>2</a:t>
                </a:r>
                <a:r>
                  <a:rPr lang="en-US" dirty="0"/>
                  <a:t>, CO, H</a:t>
                </a:r>
                <a:r>
                  <a:rPr lang="en-US" baseline="-25000" dirty="0"/>
                  <a:t>2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dirty="0"/>
                  <a:t>Rich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ahoma" pitchFamily="34" charset="0"/>
                        <a:cs typeface="Tahoma" pitchFamily="34" charset="0"/>
                      </a:rPr>
                      <m:t>𝜙</m:t>
                    </m:r>
                  </m:oMath>
                </a14:m>
                <a:r>
                  <a:rPr lang="en-US" dirty="0">
                    <a:latin typeface="Symbol" pitchFamily="18" charset="2"/>
                  </a:rPr>
                  <a:t> &gt; </a:t>
                </a:r>
                <a:r>
                  <a:rPr lang="en-US" dirty="0"/>
                  <a:t>1 with T &gt; 1800 R)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dirty="0"/>
                  <a:t>CO</a:t>
                </a:r>
                <a:r>
                  <a:rPr lang="en-US" baseline="-25000" dirty="0"/>
                  <a:t>2</a:t>
                </a:r>
                <a:r>
                  <a:rPr lang="en-US" dirty="0"/>
                  <a:t>, H</a:t>
                </a:r>
                <a:r>
                  <a:rPr lang="en-US" baseline="-25000" dirty="0"/>
                  <a:t>2</a:t>
                </a:r>
                <a:r>
                  <a:rPr lang="en-US" dirty="0"/>
                  <a:t>O, N</a:t>
                </a:r>
                <a:r>
                  <a:rPr lang="en-US" baseline="-25000" dirty="0"/>
                  <a:t>2</a:t>
                </a:r>
                <a:r>
                  <a:rPr lang="en-US" dirty="0"/>
                  <a:t>, O</a:t>
                </a:r>
                <a:r>
                  <a:rPr lang="en-US" baseline="-25000" dirty="0"/>
                  <a:t>2</a:t>
                </a:r>
                <a:r>
                  <a:rPr lang="en-US" dirty="0"/>
                  <a:t>, CO, H</a:t>
                </a:r>
                <a:r>
                  <a:rPr lang="en-US" baseline="-25000" dirty="0"/>
                  <a:t>2</a:t>
                </a:r>
                <a:r>
                  <a:rPr lang="en-US" dirty="0"/>
                  <a:t>, H, O, OH, N, C(s), NO</a:t>
                </a:r>
                <a:r>
                  <a:rPr lang="en-US" baseline="-25000" dirty="0"/>
                  <a:t>2</a:t>
                </a:r>
                <a:r>
                  <a:rPr lang="en-US" dirty="0"/>
                  <a:t>, CH</a:t>
                </a:r>
                <a:r>
                  <a:rPr lang="en-US" baseline="-25000" dirty="0"/>
                  <a:t>4</a:t>
                </a:r>
              </a:p>
              <a:p>
                <a:pPr lvl="1">
                  <a:lnSpc>
                    <a:spcPct val="9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1046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5856" y="1239915"/>
                <a:ext cx="5913228" cy="4730750"/>
              </a:xfrm>
              <a:blipFill>
                <a:blip r:embed="rId3"/>
                <a:stretch>
                  <a:fillRect l="-2371" t="-2706" b="-3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6532" name="Line 4"/>
          <p:cNvSpPr>
            <a:spLocks noChangeShapeType="1"/>
          </p:cNvSpPr>
          <p:nvPr/>
        </p:nvSpPr>
        <p:spPr bwMode="auto">
          <a:xfrm>
            <a:off x="385855" y="3429000"/>
            <a:ext cx="8333885" cy="0"/>
          </a:xfrm>
          <a:prstGeom prst="line">
            <a:avLst/>
          </a:prstGeom>
          <a:noFill/>
          <a:ln w="9525">
            <a:solidFill>
              <a:schemeClr val="accent6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2" name="Right Brace 1"/>
          <p:cNvSpPr/>
          <p:nvPr/>
        </p:nvSpPr>
        <p:spPr>
          <a:xfrm>
            <a:off x="6299084" y="1258164"/>
            <a:ext cx="172823" cy="1958655"/>
          </a:xfrm>
          <a:prstGeom prst="rightBrace">
            <a:avLst>
              <a:gd name="adj1" fmla="val 11620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303014" y="3621025"/>
            <a:ext cx="172823" cy="2349640"/>
          </a:xfrm>
          <a:prstGeom prst="rightBrace">
            <a:avLst>
              <a:gd name="adj1" fmla="val 11620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530655" y="2006658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ME 322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5837" y="4380346"/>
            <a:ext cx="261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Advanced courses</a:t>
            </a:r>
          </a:p>
        </p:txBody>
      </p:sp>
    </p:spTree>
    <p:extLst>
      <p:ext uri="{BB962C8B-B14F-4D97-AF65-F5344CB8AC3E}">
        <p14:creationId xmlns:p14="http://schemas.microsoft.com/office/powerpoint/2010/main" val="6445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4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2" grpId="0" animBg="1"/>
      <p:bldP spid="2" grpId="0" animBg="1"/>
      <p:bldP spid="10" grpId="0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Stoichiometric (Complete) Combustion</a:t>
            </a:r>
          </a:p>
        </p:txBody>
      </p:sp>
      <p:graphicFrame>
        <p:nvGraphicFramePr>
          <p:cNvPr id="1048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64750"/>
              </p:ext>
            </p:extLst>
          </p:nvPr>
        </p:nvGraphicFramePr>
        <p:xfrm>
          <a:off x="311150" y="2008015"/>
          <a:ext cx="852011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229100" imgH="241300" progId="">
                  <p:embed/>
                </p:oleObj>
              </mc:Choice>
              <mc:Fallback>
                <p:oleObj name="Equation" r:id="rId3" imgW="4229100" imgH="241300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2008015"/>
                        <a:ext cx="8520113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44672"/>
              </p:ext>
            </p:extLst>
          </p:nvPr>
        </p:nvGraphicFramePr>
        <p:xfrm>
          <a:off x="852180" y="3826387"/>
          <a:ext cx="3830637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5000" imgH="1143000" progId="">
                  <p:embed/>
                </p:oleObj>
              </mc:Choice>
              <mc:Fallback>
                <p:oleObj name="Equation" r:id="rId5" imgW="1905000" imgH="11430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180" y="3826387"/>
                        <a:ext cx="3830637" cy="229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8581" name="Text Box 5"/>
          <p:cNvSpPr txBox="1">
            <a:spLocks noChangeArrowheads="1"/>
          </p:cNvSpPr>
          <p:nvPr/>
        </p:nvSpPr>
        <p:spPr bwMode="auto">
          <a:xfrm>
            <a:off x="5649556" y="3659070"/>
            <a:ext cx="22781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5 equations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5 unknowns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>
                <a:latin typeface="Symbol" pitchFamily="18" charset="2"/>
              </a:rPr>
              <a:t>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dirty="0">
                <a:latin typeface="Tahoma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through </a:t>
            </a:r>
            <a:r>
              <a:rPr lang="en-US" sz="2400" i="1" dirty="0">
                <a:latin typeface="Symbol" pitchFamily="18" charset="2"/>
              </a:rPr>
              <a:t>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48582" name="Text Box 6"/>
          <p:cNvSpPr txBox="1">
            <a:spLocks noChangeArrowheads="1"/>
          </p:cNvSpPr>
          <p:nvPr/>
        </p:nvSpPr>
        <p:spPr bwMode="auto">
          <a:xfrm>
            <a:off x="306751" y="3307594"/>
            <a:ext cx="3865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Atomic Balance Equations</a:t>
            </a:r>
          </a:p>
        </p:txBody>
      </p:sp>
      <p:sp>
        <p:nvSpPr>
          <p:cNvPr id="1048583" name="Text Box 7"/>
          <p:cNvSpPr txBox="1">
            <a:spLocks noChangeArrowheads="1"/>
          </p:cNvSpPr>
          <p:nvPr/>
        </p:nvSpPr>
        <p:spPr bwMode="auto">
          <a:xfrm>
            <a:off x="1055688" y="1243575"/>
            <a:ext cx="703262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Stoichiometric Combustion of a General Fuel in Air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0A913C02-9C25-4BA0-A734-5E7690DF6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779" y="2613971"/>
            <a:ext cx="54088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Looks like 1 equation and 5 unknowns</a:t>
            </a:r>
          </a:p>
        </p:txBody>
      </p:sp>
    </p:spTree>
    <p:extLst>
      <p:ext uri="{BB962C8B-B14F-4D97-AF65-F5344CB8AC3E}">
        <p14:creationId xmlns:p14="http://schemas.microsoft.com/office/powerpoint/2010/main" val="313958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8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8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1" grpId="0"/>
      <p:bldP spid="1048582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Lean Combustion</a:t>
            </a:r>
          </a:p>
        </p:txBody>
      </p:sp>
      <p:graphicFrame>
        <p:nvGraphicFramePr>
          <p:cNvPr id="1050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190433"/>
              </p:ext>
            </p:extLst>
          </p:nvPr>
        </p:nvGraphicFramePr>
        <p:xfrm>
          <a:off x="407988" y="2046420"/>
          <a:ext cx="83280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60900" imgH="241300" progId="">
                  <p:embed/>
                </p:oleObj>
              </mc:Choice>
              <mc:Fallback>
                <p:oleObj name="Equation" r:id="rId3" imgW="4660900" imgH="241300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046420"/>
                        <a:ext cx="832802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714413"/>
              </p:ext>
            </p:extLst>
          </p:nvPr>
        </p:nvGraphicFramePr>
        <p:xfrm>
          <a:off x="1116013" y="2865625"/>
          <a:ext cx="3932237" cy="31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47900" imgH="1778000" progId="">
                  <p:embed/>
                </p:oleObj>
              </mc:Choice>
              <mc:Fallback>
                <p:oleObj name="Equation" r:id="rId5" imgW="2247900" imgH="17780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5625"/>
                        <a:ext cx="3932237" cy="310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629" name="Text Box 5"/>
          <p:cNvSpPr txBox="1">
            <a:spLocks noChangeArrowheads="1"/>
          </p:cNvSpPr>
          <p:nvPr/>
        </p:nvSpPr>
        <p:spPr bwMode="auto">
          <a:xfrm>
            <a:off x="4251325" y="2852925"/>
            <a:ext cx="3549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PTA = Percent Theoretical Air</a:t>
            </a: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          expressed as a decimal</a:t>
            </a:r>
          </a:p>
        </p:txBody>
      </p:sp>
      <p:sp>
        <p:nvSpPr>
          <p:cNvPr id="1050630" name="Line 6"/>
          <p:cNvSpPr>
            <a:spLocks noChangeShapeType="1"/>
          </p:cNvSpPr>
          <p:nvPr/>
        </p:nvSpPr>
        <p:spPr bwMode="auto">
          <a:xfrm flipH="1">
            <a:off x="3467100" y="3041838"/>
            <a:ext cx="78422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0631" name="Text Box 7"/>
          <p:cNvSpPr txBox="1">
            <a:spLocks noChangeArrowheads="1"/>
          </p:cNvSpPr>
          <p:nvPr/>
        </p:nvSpPr>
        <p:spPr bwMode="auto">
          <a:xfrm>
            <a:off x="5735638" y="3672075"/>
            <a:ext cx="306365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6 equations</a:t>
            </a: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6 unknowns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(</a:t>
            </a:r>
            <a:r>
              <a:rPr lang="en-US" sz="2000" i="1" dirty="0">
                <a:latin typeface="Symbol" pitchFamily="18" charset="2"/>
              </a:rPr>
              <a:t>x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through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i="1" dirty="0">
                <a:latin typeface="Symbol" pitchFamily="18" charset="2"/>
              </a:rPr>
              <a:t>x</a:t>
            </a:r>
            <a:r>
              <a:rPr lang="en-US" sz="2000" baseline="-25000" dirty="0">
                <a:latin typeface="Tahoma" charset="0"/>
              </a:rPr>
              <a:t>5</a:t>
            </a:r>
            <a:r>
              <a:rPr lang="en-US" sz="2000" dirty="0">
                <a:latin typeface="Tahoma" charset="0"/>
              </a:rPr>
              <a:t>)</a:t>
            </a:r>
          </a:p>
          <a:p>
            <a:pPr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Requires a stoichiometric</a:t>
            </a:r>
          </a:p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balance first (to get </a:t>
            </a:r>
            <a:r>
              <a:rPr lang="en-US" sz="2000" i="1" dirty="0">
                <a:latin typeface="Symbol" pitchFamily="18" charset="2"/>
              </a:rPr>
              <a:t>n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50632" name="Text Box 8"/>
          <p:cNvSpPr txBox="1">
            <a:spLocks noChangeArrowheads="1"/>
          </p:cNvSpPr>
          <p:nvPr/>
        </p:nvSpPr>
        <p:spPr bwMode="auto">
          <a:xfrm>
            <a:off x="1139825" y="1239915"/>
            <a:ext cx="68627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Lean Combustion of a General Fuel in Excess Air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7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0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0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5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50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5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0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50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5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0629" grpId="0"/>
      <p:bldP spid="1050630" grpId="0" animBg="1"/>
      <p:bldP spid="10506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Example Problems</a:t>
            </a:r>
          </a:p>
        </p:txBody>
      </p:sp>
      <p:sp>
        <p:nvSpPr>
          <p:cNvPr id="1052675" name="Text Box 3"/>
          <p:cNvSpPr txBox="1">
            <a:spLocks noChangeArrowheads="1"/>
          </p:cNvSpPr>
          <p:nvPr/>
        </p:nvSpPr>
        <p:spPr bwMode="auto">
          <a:xfrm>
            <a:off x="232235" y="1201510"/>
            <a:ext cx="85643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>
                <a:latin typeface="Arial" pitchFamily="34" charset="0"/>
                <a:cs typeface="Arial" pitchFamily="34" charset="0"/>
              </a:rPr>
              <a:t>Example 1</a:t>
            </a:r>
          </a:p>
          <a:p>
            <a:pPr lvl="1"/>
            <a:r>
              <a:rPr lang="en-US" sz="24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Known fuel and theoretical air</a:t>
            </a:r>
          </a:p>
          <a:p>
            <a:pPr lvl="1"/>
            <a:r>
              <a:rPr lang="en-US" sz="2400" b="1" dirty="0">
                <a:latin typeface="Arial" pitchFamily="34" charset="0"/>
                <a:cs typeface="Arial" pitchFamily="34" charset="0"/>
              </a:rPr>
              <a:t>Find: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A/F ratios (mass and molar), equivalence ratio, and  dew point of water in combustion products</a:t>
            </a:r>
          </a:p>
          <a:p>
            <a:pPr lvl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Example 2</a:t>
            </a:r>
          </a:p>
          <a:p>
            <a:pPr lvl="1"/>
            <a:r>
              <a:rPr lang="en-US" sz="24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Dried exhaust composition</a:t>
            </a:r>
          </a:p>
          <a:p>
            <a:pPr lvl="1"/>
            <a:r>
              <a:rPr lang="en-US" sz="2400" b="1" dirty="0">
                <a:latin typeface="Arial" pitchFamily="34" charset="0"/>
                <a:cs typeface="Arial" pitchFamily="34" charset="0"/>
              </a:rPr>
              <a:t>Find: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Fuel composition, A/F ratio, and dew point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8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sp>
        <p:nvSpPr>
          <p:cNvPr id="1052675" name="Text Box 3"/>
          <p:cNvSpPr txBox="1">
            <a:spLocks noChangeArrowheads="1"/>
          </p:cNvSpPr>
          <p:nvPr/>
        </p:nvSpPr>
        <p:spPr bwMode="auto">
          <a:xfrm>
            <a:off x="232235" y="1201510"/>
            <a:ext cx="85643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>
                <a:latin typeface="Arial" pitchFamily="34" charset="0"/>
                <a:cs typeface="Arial" pitchFamily="34" charset="0"/>
              </a:rPr>
              <a:t>Given: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Gasoline (modeled as octane - C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18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burns completely in 150% theoretical air (or 50% excess air).</a:t>
            </a: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1" dirty="0">
                <a:latin typeface="Arial" pitchFamily="34" charset="0"/>
                <a:cs typeface="Arial" pitchFamily="34" charset="0"/>
              </a:rPr>
              <a:t>Find:</a:t>
            </a:r>
          </a:p>
          <a:p>
            <a:pPr marL="457200" indent="-457200" eaLnBrk="1" hangingPunct="1"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A/F ratios (mass and molar)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equivalence ratio</a:t>
            </a:r>
          </a:p>
          <a:p>
            <a:pPr marL="457200" indent="-457200">
              <a:buFontTx/>
              <a:buAutoNum type="alphaLcParenBoth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dew point of the products of combustion at assuming that the products are at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atm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44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7449" y="1162702"/>
            <a:ext cx="83393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In order to calculate the air-fuel ratios and the equivalence ratio, we need to know how much air is used in the combustion reaction.  This is determined by balancing the combustion reaction.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7450" y="3049895"/>
            <a:ext cx="8339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In order to determine the dew point of the products, we need to know the molar composition of the products.  This is also determined by balancing the combustion reaction.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1195" y="4734770"/>
            <a:ext cx="6188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Everything depends on the correct balance of the combustion reaction!</a:t>
            </a:r>
          </a:p>
        </p:txBody>
      </p:sp>
    </p:spTree>
    <p:extLst>
      <p:ext uri="{BB962C8B-B14F-4D97-AF65-F5344CB8AC3E}">
        <p14:creationId xmlns:p14="http://schemas.microsoft.com/office/powerpoint/2010/main" val="317660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309045" y="1872789"/>
            <a:ext cx="6601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1.  Balance the stoichiometric reaction to get </a:t>
            </a:r>
            <a:r>
              <a:rPr lang="en-US" sz="2400" i="1" dirty="0">
                <a:latin typeface="Symbol" pitchFamily="18" charset="2"/>
              </a:rPr>
              <a:t>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54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572710"/>
              </p:ext>
            </p:extLst>
          </p:nvPr>
        </p:nvGraphicFramePr>
        <p:xfrm>
          <a:off x="1614160" y="2545685"/>
          <a:ext cx="59150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600" imgH="228600" progId="">
                  <p:embed/>
                </p:oleObj>
              </mc:Choice>
              <mc:Fallback>
                <p:oleObj name="Equation" r:id="rId3" imgW="3276600" imgH="228600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160" y="2545685"/>
                        <a:ext cx="59150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716148"/>
              </p:ext>
            </p:extLst>
          </p:nvPr>
        </p:nvGraphicFramePr>
        <p:xfrm>
          <a:off x="1147905" y="4016367"/>
          <a:ext cx="68373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84600" imgH="228600" progId="">
                  <p:embed/>
                </p:oleObj>
              </mc:Choice>
              <mc:Fallback>
                <p:oleObj name="Equation" r:id="rId5" imgW="3784600" imgH="228600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905" y="4016367"/>
                        <a:ext cx="68373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28" name="Text Box 8"/>
          <p:cNvSpPr txBox="1">
            <a:spLocks noChangeArrowheads="1"/>
          </p:cNvSpPr>
          <p:nvPr/>
        </p:nvSpPr>
        <p:spPr bwMode="auto">
          <a:xfrm>
            <a:off x="309045" y="3275380"/>
            <a:ext cx="6861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2.  Balance the reaction with 150% theoretical air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9045" y="1147803"/>
            <a:ext cx="286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Solution strategy 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9044" y="4773175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3.  Calculate the required (A/F) ratios, the equivalence ratio, and the dew point temperature of the products</a:t>
            </a:r>
          </a:p>
        </p:txBody>
      </p:sp>
    </p:spTree>
    <p:extLst>
      <p:ext uri="{BB962C8B-B14F-4D97-AF65-F5344CB8AC3E}">
        <p14:creationId xmlns:p14="http://schemas.microsoft.com/office/powerpoint/2010/main" val="26586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4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54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54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4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4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5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23" grpId="0"/>
      <p:bldP spid="105472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92" name="Rectangle 8"/>
          <p:cNvSpPr>
            <a:spLocks noChangeArrowheads="1"/>
          </p:cNvSpPr>
          <p:nvPr/>
        </p:nvSpPr>
        <p:spPr bwMode="auto">
          <a:xfrm>
            <a:off x="1346200" y="5349452"/>
            <a:ext cx="6413500" cy="614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graphicFrame>
        <p:nvGraphicFramePr>
          <p:cNvPr id="1065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881228"/>
              </p:ext>
            </p:extLst>
          </p:nvPr>
        </p:nvGraphicFramePr>
        <p:xfrm>
          <a:off x="1614488" y="2008015"/>
          <a:ext cx="59150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76600" imgH="228600" progId="">
                  <p:embed/>
                </p:oleObj>
              </mc:Choice>
              <mc:Fallback>
                <p:oleObj name="Equation" r:id="rId3" imgW="3276600" imgH="228600" progId="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2008015"/>
                        <a:ext cx="59150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989" name="Text Box 5"/>
          <p:cNvSpPr txBox="1">
            <a:spLocks noChangeArrowheads="1"/>
          </p:cNvSpPr>
          <p:nvPr/>
        </p:nvSpPr>
        <p:spPr bwMode="auto">
          <a:xfrm>
            <a:off x="385855" y="1243575"/>
            <a:ext cx="338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Stoichiometric Reaction</a:t>
            </a:r>
          </a:p>
        </p:txBody>
      </p:sp>
      <p:graphicFrame>
        <p:nvGraphicFramePr>
          <p:cNvPr id="1065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66752"/>
              </p:ext>
            </p:extLst>
          </p:nvPr>
        </p:nvGraphicFramePr>
        <p:xfrm>
          <a:off x="1554163" y="5485977"/>
          <a:ext cx="60134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03600" imgH="228600" progId="">
                  <p:embed/>
                </p:oleObj>
              </mc:Choice>
              <mc:Fallback>
                <p:oleObj name="Equation" r:id="rId5" imgW="3403600" imgH="228600" progId="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5485977"/>
                        <a:ext cx="60134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19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869812"/>
              </p:ext>
            </p:extLst>
          </p:nvPr>
        </p:nvGraphicFramePr>
        <p:xfrm>
          <a:off x="1311495" y="4619555"/>
          <a:ext cx="648652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25600" imgH="253800" progId="">
                  <p:embed/>
                </p:oleObj>
              </mc:Choice>
              <mc:Fallback>
                <p:oleObj name="Equation" r:id="rId7" imgW="3225600" imgH="253800" progId="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495" y="4619555"/>
                        <a:ext cx="648652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802610"/>
              </p:ext>
            </p:extLst>
          </p:nvPr>
        </p:nvGraphicFramePr>
        <p:xfrm>
          <a:off x="1307575" y="4160767"/>
          <a:ext cx="65373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251160" imgH="228600" progId="">
                  <p:embed/>
                </p:oleObj>
              </mc:Choice>
              <mc:Fallback>
                <p:oleObj name="Equation" r:id="rId9" imgW="3251160" imgH="228600" progId="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4160767"/>
                        <a:ext cx="65373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062122"/>
              </p:ext>
            </p:extLst>
          </p:nvPr>
        </p:nvGraphicFramePr>
        <p:xfrm>
          <a:off x="1307575" y="3697835"/>
          <a:ext cx="16589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25480" imgH="228600" progId="">
                  <p:embed/>
                </p:oleObj>
              </mc:Choice>
              <mc:Fallback>
                <p:oleObj name="Equation" r:id="rId11" imgW="825480" imgH="228600" progId="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3697835"/>
                        <a:ext cx="165893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214142"/>
              </p:ext>
            </p:extLst>
          </p:nvPr>
        </p:nvGraphicFramePr>
        <p:xfrm>
          <a:off x="1307575" y="3236975"/>
          <a:ext cx="35750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77680" imgH="228600" progId="">
                  <p:embed/>
                </p:oleObj>
              </mc:Choice>
              <mc:Fallback>
                <p:oleObj name="Equation" r:id="rId13" imgW="1777680" imgH="228600" progId="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3236975"/>
                        <a:ext cx="35750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187311"/>
              </p:ext>
            </p:extLst>
          </p:nvPr>
        </p:nvGraphicFramePr>
        <p:xfrm>
          <a:off x="1307575" y="2778187"/>
          <a:ext cx="16335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12520" imgH="228600" progId="">
                  <p:embed/>
                </p:oleObj>
              </mc:Choice>
              <mc:Fallback>
                <p:oleObj name="Equation" r:id="rId15" imgW="812520" imgH="228600" progId="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2778187"/>
                        <a:ext cx="163353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86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5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5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6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5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5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6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045" y="1163104"/>
            <a:ext cx="8377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Why do mechanical engineers have to know about combustion?  Consider a combustion chamber in a gas turbine cycle,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0515" y="4004270"/>
            <a:ext cx="1920250" cy="65288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endCxn id="6" idx="1"/>
          </p:cNvCxnSpPr>
          <p:nvPr/>
        </p:nvCxnSpPr>
        <p:spPr>
          <a:xfrm>
            <a:off x="462665" y="4330712"/>
            <a:ext cx="877850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60765" y="4330713"/>
            <a:ext cx="877850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2108615" y="3400293"/>
            <a:ext cx="384050" cy="940922"/>
          </a:xfrm>
          <a:prstGeom prst="downArrow">
            <a:avLst/>
          </a:prstGeom>
          <a:solidFill>
            <a:srgbClr val="C0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712549"/>
              </p:ext>
            </p:extLst>
          </p:nvPr>
        </p:nvGraphicFramePr>
        <p:xfrm>
          <a:off x="1764946" y="3389792"/>
          <a:ext cx="40005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253800" progId="">
                  <p:embed/>
                </p:oleObj>
              </mc:Choice>
              <mc:Fallback>
                <p:oleObj name="Equation" r:id="rId3" imgW="228600" imgH="253800" progId="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946" y="3389792"/>
                        <a:ext cx="400050" cy="44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865192"/>
              </p:ext>
            </p:extLst>
          </p:nvPr>
        </p:nvGraphicFramePr>
        <p:xfrm>
          <a:off x="1365015" y="4937893"/>
          <a:ext cx="19780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30040" imgH="279360" progId="">
                  <p:embed/>
                </p:oleObj>
              </mc:Choice>
              <mc:Fallback>
                <p:oleObj name="Equation" r:id="rId5" imgW="1130040" imgH="279360" progId="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015" y="4937893"/>
                        <a:ext cx="1978025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618362"/>
              </p:ext>
            </p:extLst>
          </p:nvPr>
        </p:nvGraphicFramePr>
        <p:xfrm>
          <a:off x="885120" y="4067005"/>
          <a:ext cx="158400" cy="20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64880" progId="">
                  <p:embed/>
                </p:oleObj>
              </mc:Choice>
              <mc:Fallback>
                <p:oleObj name="Equation" r:id="rId7" imgW="126720" imgH="164880" progId="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20" y="4067005"/>
                        <a:ext cx="158400" cy="20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382566"/>
              </p:ext>
            </p:extLst>
          </p:nvPr>
        </p:nvGraphicFramePr>
        <p:xfrm>
          <a:off x="3661025" y="4057025"/>
          <a:ext cx="14287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4120" imgH="177480" progId="">
                  <p:embed/>
                </p:oleObj>
              </mc:Choice>
              <mc:Fallback>
                <p:oleObj name="Equation" r:id="rId9" imgW="114120" imgH="177480" progId="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1025" y="4057025"/>
                        <a:ext cx="142875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5425" y="4330714"/>
            <a:ext cx="130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ea typeface="Tahoma" pitchFamily="34" charset="0"/>
                <a:cs typeface="Tahoma" pitchFamily="34" charset="0"/>
              </a:rPr>
              <a:t>Air from compressor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51015" y="4341215"/>
            <a:ext cx="130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ea typeface="Tahoma" pitchFamily="34" charset="0"/>
                <a:cs typeface="Tahoma" pitchFamily="34" charset="0"/>
              </a:rPr>
              <a:t>Air to turbine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5103" y="2676281"/>
            <a:ext cx="2751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Our current model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7461" y="2676280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What really happens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833900" y="4004268"/>
            <a:ext cx="1920250" cy="65288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19" idx="1"/>
          </p:cNvCxnSpPr>
          <p:nvPr/>
        </p:nvCxnSpPr>
        <p:spPr>
          <a:xfrm>
            <a:off x="4956050" y="4330710"/>
            <a:ext cx="877850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54150" y="4330711"/>
            <a:ext cx="877850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808283"/>
              </p:ext>
            </p:extLst>
          </p:nvPr>
        </p:nvGraphicFramePr>
        <p:xfrm>
          <a:off x="5378505" y="4067003"/>
          <a:ext cx="158400" cy="20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64880" progId="">
                  <p:embed/>
                </p:oleObj>
              </mc:Choice>
              <mc:Fallback>
                <p:oleObj name="Equation" r:id="rId11" imgW="126720" imgH="164880" progId="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505" y="4067003"/>
                        <a:ext cx="158400" cy="20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475257"/>
              </p:ext>
            </p:extLst>
          </p:nvPr>
        </p:nvGraphicFramePr>
        <p:xfrm>
          <a:off x="8154410" y="4057023"/>
          <a:ext cx="142875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120" imgH="177480" progId="">
                  <p:embed/>
                </p:oleObj>
              </mc:Choice>
              <mc:Fallback>
                <p:oleObj name="Equation" r:id="rId13" imgW="114120" imgH="177480" progId="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4410" y="4057023"/>
                        <a:ext cx="142875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648810" y="4330712"/>
            <a:ext cx="1305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ea typeface="Tahoma" pitchFamily="34" charset="0"/>
                <a:cs typeface="Tahoma" pitchFamily="34" charset="0"/>
              </a:rPr>
              <a:t>Air from compressor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59615" y="4341213"/>
            <a:ext cx="1305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ea typeface="Tahoma" pitchFamily="34" charset="0"/>
                <a:cs typeface="Tahoma" pitchFamily="34" charset="0"/>
              </a:rPr>
              <a:t>Combustion products to the turbine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794025" y="3292555"/>
            <a:ext cx="0" cy="71171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99490" y="3243261"/>
            <a:ext cx="1305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ea typeface="Tahoma" pitchFamily="34" charset="0"/>
                <a:cs typeface="Tahoma" pitchFamily="34" charset="0"/>
              </a:rPr>
              <a:t>Fuel input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25940" y="5194825"/>
            <a:ext cx="3336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How is this analyzed??</a:t>
            </a:r>
          </a:p>
        </p:txBody>
      </p:sp>
    </p:spTree>
    <p:extLst>
      <p:ext uri="{BB962C8B-B14F-4D97-AF65-F5344CB8AC3E}">
        <p14:creationId xmlns:p14="http://schemas.microsoft.com/office/powerpoint/2010/main" val="111612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7" grpId="0"/>
      <p:bldP spid="28" grpId="0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41" name="Rectangle 9"/>
          <p:cNvSpPr>
            <a:spLocks noChangeArrowheads="1"/>
          </p:cNvSpPr>
          <p:nvPr/>
        </p:nvSpPr>
        <p:spPr bwMode="auto">
          <a:xfrm>
            <a:off x="693738" y="5371067"/>
            <a:ext cx="7756525" cy="614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sp>
        <p:nvSpPr>
          <p:cNvPr id="1068037" name="Text Box 5"/>
          <p:cNvSpPr txBox="1">
            <a:spLocks noChangeArrowheads="1"/>
          </p:cNvSpPr>
          <p:nvPr/>
        </p:nvSpPr>
        <p:spPr bwMode="auto">
          <a:xfrm>
            <a:off x="385855" y="1239915"/>
            <a:ext cx="5081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Combustion in 150% theoretical air</a:t>
            </a:r>
          </a:p>
        </p:txBody>
      </p:sp>
      <p:graphicFrame>
        <p:nvGraphicFramePr>
          <p:cNvPr id="1068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027509"/>
              </p:ext>
            </p:extLst>
          </p:nvPr>
        </p:nvGraphicFramePr>
        <p:xfrm>
          <a:off x="1152525" y="2008015"/>
          <a:ext cx="68373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84600" imgH="228600" progId="">
                  <p:embed/>
                </p:oleObj>
              </mc:Choice>
              <mc:Fallback>
                <p:oleObj name="Equation" r:id="rId3" imgW="3784600" imgH="228600" progId="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2008015"/>
                        <a:ext cx="68373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80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548078"/>
              </p:ext>
            </p:extLst>
          </p:nvPr>
        </p:nvGraphicFramePr>
        <p:xfrm>
          <a:off x="961930" y="2660900"/>
          <a:ext cx="55991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00400" imgH="253800" progId="">
                  <p:embed/>
                </p:oleObj>
              </mc:Choice>
              <mc:Fallback>
                <p:oleObj name="Equation" r:id="rId5" imgW="3200400" imgH="253800" progId="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930" y="2660900"/>
                        <a:ext cx="559911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80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623384"/>
              </p:ext>
            </p:extLst>
          </p:nvPr>
        </p:nvGraphicFramePr>
        <p:xfrm>
          <a:off x="854075" y="5486955"/>
          <a:ext cx="74041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91000" imgH="228600" progId="">
                  <p:embed/>
                </p:oleObj>
              </mc:Choice>
              <mc:Fallback>
                <p:oleObj name="Equation" r:id="rId7" imgW="4191000" imgH="228600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486955"/>
                        <a:ext cx="740410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20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3416"/>
              </p:ext>
            </p:extLst>
          </p:nvPr>
        </p:nvGraphicFramePr>
        <p:xfrm>
          <a:off x="1000335" y="3142218"/>
          <a:ext cx="7108825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063680" imgH="1168200" progId="">
                  <p:embed/>
                </p:oleObj>
              </mc:Choice>
              <mc:Fallback>
                <p:oleObj name="Equation" r:id="rId9" imgW="4063680" imgH="1168200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335" y="3142218"/>
                        <a:ext cx="7108825" cy="203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515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8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8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8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68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8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8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8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68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6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sp>
        <p:nvSpPr>
          <p:cNvPr id="1056772" name="Text Box 4"/>
          <p:cNvSpPr txBox="1">
            <a:spLocks noChangeArrowheads="1"/>
          </p:cNvSpPr>
          <p:nvPr/>
        </p:nvSpPr>
        <p:spPr bwMode="auto">
          <a:xfrm>
            <a:off x="345750" y="2468070"/>
            <a:ext cx="58801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molar (A/F) ratio can now be found ...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21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82803"/>
              </p:ext>
            </p:extLst>
          </p:nvPr>
        </p:nvGraphicFramePr>
        <p:xfrm>
          <a:off x="1038740" y="1278320"/>
          <a:ext cx="60134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03600" imgH="228600" progId="">
                  <p:embed/>
                </p:oleObj>
              </mc:Choice>
              <mc:Fallback>
                <p:oleObj name="Equation" r:id="rId3" imgW="3403600" imgH="228600" progId="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740" y="1278320"/>
                        <a:ext cx="601345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916931"/>
              </p:ext>
            </p:extLst>
          </p:nvPr>
        </p:nvGraphicFramePr>
        <p:xfrm>
          <a:off x="893185" y="1759997"/>
          <a:ext cx="74041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1000" imgH="228600" progId="">
                  <p:embed/>
                </p:oleObj>
              </mc:Choice>
              <mc:Fallback>
                <p:oleObj name="Equation" r:id="rId5" imgW="4191000" imgH="228600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185" y="1759997"/>
                        <a:ext cx="7404100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342039"/>
              </p:ext>
            </p:extLst>
          </p:nvPr>
        </p:nvGraphicFramePr>
        <p:xfrm>
          <a:off x="1412632" y="5000625"/>
          <a:ext cx="29289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76160" imgH="419040" progId="">
                  <p:embed/>
                </p:oleObj>
              </mc:Choice>
              <mc:Fallback>
                <p:oleObj name="Equation" r:id="rId7" imgW="1676160" imgH="419040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632" y="5000625"/>
                        <a:ext cx="292893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134375"/>
              </p:ext>
            </p:extLst>
          </p:nvPr>
        </p:nvGraphicFramePr>
        <p:xfrm>
          <a:off x="1422790" y="4119563"/>
          <a:ext cx="308451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65080" imgH="419040" progId="">
                  <p:embed/>
                </p:oleObj>
              </mc:Choice>
              <mc:Fallback>
                <p:oleObj name="Equation" r:id="rId9" imgW="1765080" imgH="419040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790" y="4119563"/>
                        <a:ext cx="308451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308497"/>
              </p:ext>
            </p:extLst>
          </p:nvPr>
        </p:nvGraphicFramePr>
        <p:xfrm>
          <a:off x="1422790" y="3275380"/>
          <a:ext cx="6211888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555720" imgH="393480" progId="">
                  <p:embed/>
                </p:oleObj>
              </mc:Choice>
              <mc:Fallback>
                <p:oleObj name="Equation" r:id="rId11" imgW="3555720" imgH="393480" progId="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790" y="3275380"/>
                        <a:ext cx="6211888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706444"/>
              </p:ext>
            </p:extLst>
          </p:nvPr>
        </p:nvGraphicFramePr>
        <p:xfrm>
          <a:off x="4539250" y="4290270"/>
          <a:ext cx="31051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777680" imgH="253800" progId="">
                  <p:embed/>
                </p:oleObj>
              </mc:Choice>
              <mc:Fallback>
                <p:oleObj name="Equation" r:id="rId13" imgW="1777680" imgH="253800" progId="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9250" y="4290270"/>
                        <a:ext cx="31051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817451"/>
              </p:ext>
            </p:extLst>
          </p:nvPr>
        </p:nvGraphicFramePr>
        <p:xfrm>
          <a:off x="4310955" y="5173585"/>
          <a:ext cx="33718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930320" imgH="253800" progId="">
                  <p:embed/>
                </p:oleObj>
              </mc:Choice>
              <mc:Fallback>
                <p:oleObj name="Equation" r:id="rId15" imgW="1930320" imgH="253800" progId="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955" y="5173585"/>
                        <a:ext cx="33718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460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graphicFrame>
        <p:nvGraphicFramePr>
          <p:cNvPr id="1072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12674"/>
              </p:ext>
            </p:extLst>
          </p:nvPr>
        </p:nvGraphicFramePr>
        <p:xfrm>
          <a:off x="3227825" y="2123230"/>
          <a:ext cx="26670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7680" imgH="444240" progId="">
                  <p:embed/>
                </p:oleObj>
              </mc:Choice>
              <mc:Fallback>
                <p:oleObj name="Equation" r:id="rId3" imgW="1777680" imgH="44424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25" y="2123230"/>
                        <a:ext cx="26670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2132" name="Text Box 4"/>
          <p:cNvSpPr txBox="1">
            <a:spLocks noChangeArrowheads="1"/>
          </p:cNvSpPr>
          <p:nvPr/>
        </p:nvSpPr>
        <p:spPr bwMode="auto">
          <a:xfrm>
            <a:off x="309197" y="1131656"/>
            <a:ext cx="84875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mass-based (A/F) ratio can be found knowing the molecular masses of the air and the fuel,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22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015108"/>
              </p:ext>
            </p:extLst>
          </p:nvPr>
        </p:nvGraphicFramePr>
        <p:xfrm>
          <a:off x="5095875" y="3041650"/>
          <a:ext cx="18097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06360" imgH="482400" progId="">
                  <p:embed/>
                </p:oleObj>
              </mc:Choice>
              <mc:Fallback>
                <p:oleObj name="Equation" r:id="rId5" imgW="1206360" imgH="482400" progId="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3041650"/>
                        <a:ext cx="18097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603012"/>
              </p:ext>
            </p:extLst>
          </p:nvPr>
        </p:nvGraphicFramePr>
        <p:xfrm>
          <a:off x="2478088" y="4696365"/>
          <a:ext cx="4152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68400" imgH="241200" progId="">
                  <p:embed/>
                </p:oleObj>
              </mc:Choice>
              <mc:Fallback>
                <p:oleObj name="Equation" r:id="rId7" imgW="2768400" imgH="241200" progId="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4696365"/>
                        <a:ext cx="4152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197" y="3083355"/>
            <a:ext cx="4633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molecular mass of the air is,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196" y="3928265"/>
            <a:ext cx="84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molecular mass of the fuel is,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123531"/>
              </p:ext>
            </p:extLst>
          </p:nvPr>
        </p:nvGraphicFramePr>
        <p:xfrm>
          <a:off x="962025" y="5218950"/>
          <a:ext cx="72009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800600" imgH="342720" progId="">
                  <p:embed/>
                </p:oleObj>
              </mc:Choice>
              <mc:Fallback>
                <p:oleObj name="Equation" r:id="rId9" imgW="4800600" imgH="342720" progId="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5218950"/>
                        <a:ext cx="72009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81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2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2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sp>
        <p:nvSpPr>
          <p:cNvPr id="1072132" name="Text Box 4"/>
          <p:cNvSpPr txBox="1">
            <a:spLocks noChangeArrowheads="1"/>
          </p:cNvSpPr>
          <p:nvPr/>
        </p:nvSpPr>
        <p:spPr bwMode="auto">
          <a:xfrm>
            <a:off x="309197" y="1131656"/>
            <a:ext cx="8487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Now, the mass-based (A/F) can be found ...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23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126979"/>
              </p:ext>
            </p:extLst>
          </p:nvPr>
        </p:nvGraphicFramePr>
        <p:xfrm>
          <a:off x="2768600" y="1854200"/>
          <a:ext cx="35623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74560" imgH="888840" progId="">
                  <p:embed/>
                </p:oleObj>
              </mc:Choice>
              <mc:Fallback>
                <p:oleObj name="Equation" r:id="rId3" imgW="2374560" imgH="88884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1854200"/>
                        <a:ext cx="356235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9197" y="3544215"/>
            <a:ext cx="848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Once the (A/F) ratios are determined, the equivalence ratio can be found,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397642"/>
              </p:ext>
            </p:extLst>
          </p:nvPr>
        </p:nvGraphicFramePr>
        <p:xfrm>
          <a:off x="702410" y="4844918"/>
          <a:ext cx="30099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06280" imgH="495000" progId="">
                  <p:embed/>
                </p:oleObj>
              </mc:Choice>
              <mc:Fallback>
                <p:oleObj name="Equation" r:id="rId5" imgW="2006280" imgH="49500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10" y="4844918"/>
                        <a:ext cx="300990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48420"/>
              </p:ext>
            </p:extLst>
          </p:nvPr>
        </p:nvGraphicFramePr>
        <p:xfrm>
          <a:off x="4734935" y="4515320"/>
          <a:ext cx="35623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374560" imgH="914400" progId="">
                  <p:embed/>
                </p:oleObj>
              </mc:Choice>
              <mc:Fallback>
                <p:oleObj name="Equation" r:id="rId7" imgW="2374560" imgH="914400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935" y="4515320"/>
                        <a:ext cx="35623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880710" y="5206610"/>
            <a:ext cx="652885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86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Octane Combustion</a:t>
            </a:r>
          </a:p>
        </p:txBody>
      </p:sp>
      <p:sp>
        <p:nvSpPr>
          <p:cNvPr id="1058819" name="Text Box 3"/>
          <p:cNvSpPr txBox="1">
            <a:spLocks noChangeArrowheads="1"/>
          </p:cNvSpPr>
          <p:nvPr/>
        </p:nvSpPr>
        <p:spPr bwMode="auto">
          <a:xfrm>
            <a:off x="309045" y="1124700"/>
            <a:ext cx="8377756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The dew point of the products is the temperature where the water vapor condenses,</a:t>
            </a:r>
          </a:p>
          <a:p>
            <a:pPr eaLnBrk="1" hangingPunct="1"/>
            <a:endParaRPr lang="en-US" sz="900" dirty="0"/>
          </a:p>
          <a:p>
            <a:pPr eaLnBrk="1" hangingPunct="1"/>
            <a:r>
              <a:rPr lang="en-US" sz="2400" dirty="0"/>
              <a:t>    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dp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sat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at</a:t>
            </a:r>
            <a:r>
              <a:rPr lang="en-US" sz="2400" dirty="0"/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(partial pressure of the water vapor)</a:t>
            </a:r>
          </a:p>
        </p:txBody>
      </p:sp>
      <p:graphicFrame>
        <p:nvGraphicFramePr>
          <p:cNvPr id="1058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992605"/>
              </p:ext>
            </p:extLst>
          </p:nvPr>
        </p:nvGraphicFramePr>
        <p:xfrm>
          <a:off x="3227825" y="2548000"/>
          <a:ext cx="26670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3880" imgH="393480" progId="">
                  <p:embed/>
                </p:oleObj>
              </mc:Choice>
              <mc:Fallback>
                <p:oleObj name="Equation" r:id="rId3" imgW="1523880" imgH="393480" progId="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25" y="2548000"/>
                        <a:ext cx="26670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345247"/>
              </p:ext>
            </p:extLst>
          </p:nvPr>
        </p:nvGraphicFramePr>
        <p:xfrm>
          <a:off x="838421" y="3429000"/>
          <a:ext cx="74041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1000" imgH="228600" progId="">
                  <p:embed/>
                </p:oleObj>
              </mc:Choice>
              <mc:Fallback>
                <p:oleObj name="Equation" r:id="rId5" imgW="4191000" imgH="228600" progId="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421" y="3429000"/>
                        <a:ext cx="7404100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934567"/>
              </p:ext>
            </p:extLst>
          </p:nvPr>
        </p:nvGraphicFramePr>
        <p:xfrm>
          <a:off x="1504950" y="4005263"/>
          <a:ext cx="61118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92360" imgH="431640" progId="">
                  <p:embed/>
                </p:oleObj>
              </mc:Choice>
              <mc:Fallback>
                <p:oleObj name="Equation" r:id="rId7" imgW="3492360" imgH="43164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4005263"/>
                        <a:ext cx="61118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98746"/>
              </p:ext>
            </p:extLst>
          </p:nvPr>
        </p:nvGraphicFramePr>
        <p:xfrm>
          <a:off x="1754188" y="5019675"/>
          <a:ext cx="5600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200400" imgH="253800" progId="">
                  <p:embed/>
                </p:oleObj>
              </mc:Choice>
              <mc:Fallback>
                <p:oleObj name="Equation" r:id="rId9" imgW="3200400" imgH="253800" progId="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5019675"/>
                        <a:ext cx="5600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77555"/>
              </p:ext>
            </p:extLst>
          </p:nvPr>
        </p:nvGraphicFramePr>
        <p:xfrm>
          <a:off x="3054350" y="5673725"/>
          <a:ext cx="29987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14320" imgH="253800" progId="">
                  <p:embed/>
                </p:oleObj>
              </mc:Choice>
              <mc:Fallback>
                <p:oleObj name="Equation" r:id="rId11" imgW="1714320" imgH="253800" progId="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5673725"/>
                        <a:ext cx="29987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3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Problem 15.42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2180" y="1815990"/>
            <a:ext cx="6577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Given: </a:t>
            </a: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Combustion exhaust with 9.1% CO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, 8.9% CO,</a:t>
            </a: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           82% N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, and no O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2180" y="3083355"/>
            <a:ext cx="76238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Find: 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Fuel Composition (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baseline="-250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Mass percentage of carbon and hydrogen in fuel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Molar air/fuel ratio and percent theoretical air (PTA)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Dew point temperature at .106 MPa</a:t>
            </a:r>
          </a:p>
          <a:p>
            <a:pPr marL="457200" indent="-457200">
              <a:buAutoNum type="alphaLcParenR"/>
            </a:pPr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Problem 15.42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2180" y="1700775"/>
            <a:ext cx="75485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STEP 1: Write balance equation using ORSAT data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+ a(O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+ 3.76 N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                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9.1 CO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+ 8.9 CO + bH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O + 82 N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</a:t>
            </a:r>
            <a:endParaRPr lang="en-US" sz="2400" baseline="-25000" dirty="0">
              <a:latin typeface="Arial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180" y="4127246"/>
            <a:ext cx="8242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STEP 2: Solve for unknowns and write fuel model </a:t>
            </a:r>
            <a:r>
              <a:rPr lang="en-US" sz="2400" b="1" dirty="0" err="1">
                <a:latin typeface="Arial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b="1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2400" b="1" dirty="0" err="1">
                <a:latin typeface="Arial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400" b="1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m</a:t>
            </a:r>
            <a:endParaRPr lang="en-US" sz="2400" b="1" baseline="-250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n =		m = 		a=		b=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DF941D-E15F-40B9-AC5F-3C0B400B30B5}"/>
              </a:ext>
            </a:extLst>
          </p:cNvPr>
          <p:cNvSpPr txBox="1"/>
          <p:nvPr/>
        </p:nvSpPr>
        <p:spPr>
          <a:xfrm>
            <a:off x="1499600" y="4865910"/>
            <a:ext cx="6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13107F-5199-4388-A377-1EE80AB3A9CD}"/>
              </a:ext>
            </a:extLst>
          </p:cNvPr>
          <p:cNvSpPr txBox="1"/>
          <p:nvPr/>
        </p:nvSpPr>
        <p:spPr>
          <a:xfrm>
            <a:off x="3381445" y="4865909"/>
            <a:ext cx="6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0D917A-ADF2-4A4D-A9DE-731F61A01522}"/>
              </a:ext>
            </a:extLst>
          </p:cNvPr>
          <p:cNvSpPr txBox="1"/>
          <p:nvPr/>
        </p:nvSpPr>
        <p:spPr>
          <a:xfrm>
            <a:off x="6876300" y="4866855"/>
            <a:ext cx="870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16.5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3EB63-650A-4584-B43A-3C1AE63D4CF3}"/>
              </a:ext>
            </a:extLst>
          </p:cNvPr>
          <p:cNvSpPr txBox="1"/>
          <p:nvPr/>
        </p:nvSpPr>
        <p:spPr>
          <a:xfrm>
            <a:off x="5022282" y="4865908"/>
            <a:ext cx="93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21.8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Problem 15.42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623965"/>
            <a:ext cx="865737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STEP 3: Compute molar mass of fuel &amp; mass composition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Mfuel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= 18lbmol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lbmol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fuel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*(12lbm/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lbmol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                    + 33lbmol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lbmol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fuel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*(1lbm/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lbmol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                               = 249 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lbm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lbmol</a:t>
            </a:r>
            <a:r>
              <a:rPr lang="en-US" sz="2400" baseline="-250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fuel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542745"/>
            <a:ext cx="32768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C: 18*(12)/249 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87%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H:  33*(1)/249  13%</a:t>
            </a:r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Problem 15.42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00" y="1261035"/>
            <a:ext cx="806669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STEP 4: Calculate molar air/fuel ratio (actual reaction)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21.8 * (1 + 3.76) /1 = 103.8 moles air / mole fuel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STEP 5: Write equation for stoichiometric reaction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18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33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+ 26.25(O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+ 3.76 N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)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        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18 CO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+ 16.5 H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O + 98.7 N2</a:t>
            </a:r>
          </a:p>
          <a:p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STEP 6: Find theoretical air</a:t>
            </a:r>
            <a:b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%TA = (21.8 / 26.75) * 100 = 83%</a:t>
            </a:r>
            <a:b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b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 – Problem 15.42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2180" y="1511463"/>
            <a:ext cx="724230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STEP 7: Find dew point of combustion products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# moles of H2O (in original equation) = 16.5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# moles of other combustion products = 100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# moles of all products (in original equation) = 116.5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Pw = .106 * (16.5/116.5) = .015 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Mpa</a:t>
            </a: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b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Tsat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(.015 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MPa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400">
                <a:latin typeface="Arial" pitchFamily="34" charset="0"/>
                <a:ea typeface="Tahoma" pitchFamily="34" charset="0"/>
                <a:cs typeface="Tahoma" pitchFamily="34" charset="0"/>
              </a:rPr>
              <a:t>= 54 C</a:t>
            </a:r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Combustion (ME Perspective)</a:t>
            </a:r>
          </a:p>
        </p:txBody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855" y="1163105"/>
            <a:ext cx="8229600" cy="4955440"/>
          </a:xfrm>
        </p:spPr>
        <p:txBody>
          <a:bodyPr>
            <a:normAutofit/>
          </a:bodyPr>
          <a:lstStyle/>
          <a:p>
            <a:r>
              <a:rPr lang="en-US" dirty="0"/>
              <a:t>Fuels</a:t>
            </a:r>
          </a:p>
          <a:p>
            <a:pPr lvl="1"/>
            <a:r>
              <a:rPr lang="en-US" dirty="0"/>
              <a:t>Stored chemical energy</a:t>
            </a:r>
          </a:p>
          <a:p>
            <a:r>
              <a:rPr lang="en-US" dirty="0"/>
              <a:t>Combustion Reaction</a:t>
            </a:r>
          </a:p>
          <a:p>
            <a:pPr lvl="1"/>
            <a:r>
              <a:rPr lang="en-US" dirty="0"/>
              <a:t>Transforms the chemical energy stored in the fuel to thermal energy (heat)</a:t>
            </a:r>
          </a:p>
          <a:p>
            <a:r>
              <a:rPr lang="en-US" dirty="0"/>
              <a:t>Goals for this lecture topic</a:t>
            </a:r>
          </a:p>
          <a:p>
            <a:pPr lvl="1"/>
            <a:r>
              <a:rPr lang="en-US" dirty="0"/>
              <a:t>Understand combustion chemistry</a:t>
            </a:r>
          </a:p>
          <a:p>
            <a:pPr lvl="1"/>
            <a:r>
              <a:rPr lang="en-US" dirty="0"/>
              <a:t>Understand terminology used in combustion</a:t>
            </a:r>
          </a:p>
          <a:p>
            <a:pPr lvl="1"/>
            <a:r>
              <a:rPr lang="en-US" dirty="0"/>
              <a:t>Solve some basic combustion problems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2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5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</a:t>
            </a:r>
          </a:p>
        </p:txBody>
      </p:sp>
      <p:sp>
        <p:nvSpPr>
          <p:cNvPr id="1037315" name="Text Box 3"/>
          <p:cNvSpPr txBox="1">
            <a:spLocks noChangeArrowheads="1"/>
          </p:cNvSpPr>
          <p:nvPr/>
        </p:nvSpPr>
        <p:spPr bwMode="auto">
          <a:xfrm>
            <a:off x="309045" y="1201510"/>
            <a:ext cx="852591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The combustion of a fuel requires oxygen,</a:t>
            </a:r>
          </a:p>
          <a:p>
            <a:pPr algn="ctr"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Reactants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Products</a:t>
            </a:r>
          </a:p>
          <a:p>
            <a:pPr algn="ctr" eaLnBrk="1" hangingPunct="1"/>
            <a:endParaRPr lang="en-US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algn="ctr" eaLnBrk="1" hangingPunct="1"/>
            <a:r>
              <a:rPr lang="en-US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Fuel + Oxidant  Products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7317" name="Text Box 5"/>
          <p:cNvSpPr txBox="1">
            <a:spLocks noChangeArrowheads="1"/>
          </p:cNvSpPr>
          <p:nvPr/>
        </p:nvSpPr>
        <p:spPr bwMode="auto">
          <a:xfrm>
            <a:off x="309045" y="2479569"/>
            <a:ext cx="837229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u="sng" dirty="0">
                <a:latin typeface="Arial" pitchFamily="34" charset="0"/>
                <a:cs typeface="Arial" pitchFamily="34" charset="0"/>
              </a:rPr>
              <a:t>Fuel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In the most general sense, a fossil fuel makeup is,</a:t>
            </a: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37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42583"/>
              </p:ext>
            </p:extLst>
          </p:nvPr>
        </p:nvGraphicFramePr>
        <p:xfrm>
          <a:off x="3663950" y="3559175"/>
          <a:ext cx="17907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8840" imgH="241200" progId="">
                  <p:embed/>
                </p:oleObj>
              </mc:Choice>
              <mc:Fallback>
                <p:oleObj name="Equation" r:id="rId3" imgW="888840" imgH="241200" progId="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3559175"/>
                        <a:ext cx="17907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9044" y="4235505"/>
            <a:ext cx="864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Greek letters signify the atomic composition of the fuel.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9044" y="4811580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For example ...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211077"/>
              </p:ext>
            </p:extLst>
          </p:nvPr>
        </p:nvGraphicFramePr>
        <p:xfrm>
          <a:off x="3151015" y="4827450"/>
          <a:ext cx="19192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52200" imgH="228600" progId="">
                  <p:embed/>
                </p:oleObj>
              </mc:Choice>
              <mc:Fallback>
                <p:oleObj name="Equation" r:id="rId5" imgW="952200" imgH="228600" progId="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015" y="4827450"/>
                        <a:ext cx="19192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123424"/>
              </p:ext>
            </p:extLst>
          </p:nvPr>
        </p:nvGraphicFramePr>
        <p:xfrm>
          <a:off x="2781770" y="5351322"/>
          <a:ext cx="42481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08160" imgH="228600" progId="">
                  <p:embed/>
                </p:oleObj>
              </mc:Choice>
              <mc:Fallback>
                <p:oleObj name="Equation" r:id="rId7" imgW="2108160" imgH="228600" progId="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770" y="5351322"/>
                        <a:ext cx="42481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EDD7E9C9-3E28-46B6-85AC-0486151E1B9F}"/>
              </a:ext>
            </a:extLst>
          </p:cNvPr>
          <p:cNvSpPr/>
          <p:nvPr/>
        </p:nvSpPr>
        <p:spPr>
          <a:xfrm>
            <a:off x="2306105" y="2276850"/>
            <a:ext cx="1459390" cy="46166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7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7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/>
      <p:bldP spid="2" grpId="0"/>
      <p:bldP spid="3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</a:t>
            </a:r>
          </a:p>
        </p:txBody>
      </p:sp>
      <p:sp>
        <p:nvSpPr>
          <p:cNvPr id="1039363" name="Text Box 3"/>
          <p:cNvSpPr txBox="1">
            <a:spLocks noChangeArrowheads="1"/>
          </p:cNvSpPr>
          <p:nvPr/>
        </p:nvSpPr>
        <p:spPr bwMode="auto">
          <a:xfrm>
            <a:off x="319425" y="1815990"/>
            <a:ext cx="84387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u="sng" dirty="0">
                <a:latin typeface="Arial" pitchFamily="34" charset="0"/>
                <a:cs typeface="Arial" pitchFamily="34" charset="0"/>
              </a:rPr>
              <a:t>Oxidant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The oxidant must contain oxygen.  The most abundant ‘free’ source is atmospheric air.  By molar percent, atmospheric air is considered to be ...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341653"/>
              </p:ext>
            </p:extLst>
          </p:nvPr>
        </p:nvGraphicFramePr>
        <p:xfrm>
          <a:off x="693095" y="3121760"/>
          <a:ext cx="4535191" cy="299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9366" name="Text Box 6"/>
          <p:cNvSpPr txBox="1">
            <a:spLocks noChangeArrowheads="1"/>
          </p:cNvSpPr>
          <p:nvPr/>
        </p:nvSpPr>
        <p:spPr bwMode="auto">
          <a:xfrm>
            <a:off x="5378505" y="3774645"/>
            <a:ext cx="276515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For every mole of oxygen involved in a combustion reaction, there are 79/21 = 3.76 moles of nitrogen.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551978"/>
              </p:ext>
            </p:extLst>
          </p:nvPr>
        </p:nvGraphicFramePr>
        <p:xfrm>
          <a:off x="2832100" y="1316725"/>
          <a:ext cx="34798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26920" imgH="203040" progId="">
                  <p:embed/>
                </p:oleObj>
              </mc:Choice>
              <mc:Fallback>
                <p:oleObj name="Equation" r:id="rId4" imgW="1726920" imgH="20304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316725"/>
                        <a:ext cx="34798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0E537461-1E21-438D-9C7F-BC24B6A21817}"/>
              </a:ext>
            </a:extLst>
          </p:cNvPr>
          <p:cNvSpPr/>
          <p:nvPr/>
        </p:nvSpPr>
        <p:spPr>
          <a:xfrm>
            <a:off x="3458255" y="1271259"/>
            <a:ext cx="1459390" cy="46166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/>
      <p:bldGraphic spid="3" grpId="0">
        <p:bldAsOne/>
      </p:bldGraphic>
      <p:bldP spid="1039366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 with Air</a:t>
            </a:r>
          </a:p>
        </p:txBody>
      </p:sp>
      <p:sp>
        <p:nvSpPr>
          <p:cNvPr id="1039363" name="Text Box 3"/>
          <p:cNvSpPr txBox="1">
            <a:spLocks noChangeArrowheads="1"/>
          </p:cNvSpPr>
          <p:nvPr/>
        </p:nvSpPr>
        <p:spPr bwMode="auto">
          <a:xfrm>
            <a:off x="253142" y="1276275"/>
            <a:ext cx="843872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u="sng" dirty="0">
                <a:latin typeface="Arial" pitchFamily="34" charset="0"/>
                <a:cs typeface="Arial" pitchFamily="34" charset="0"/>
              </a:rPr>
              <a:t>Air as Oxidizer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1 mole of air is comprised of : 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~0.21 mole of Oxygen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~0.79 mole of Nitrogen 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For balancing chemical equations we often write air as:</a:t>
            </a: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1 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+ 3.76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Be careful as the above is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not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 mole of air. 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The above represents 4.76 moles of air.</a:t>
            </a: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This is especially important when</a:t>
            </a:r>
          </a:p>
          <a:p>
            <a:pPr eaLnBrk="1" hangingPunct="1"/>
            <a:r>
              <a:rPr lang="en-US" sz="2400" dirty="0">
                <a:latin typeface="Arial" pitchFamily="34" charset="0"/>
                <a:cs typeface="Arial" pitchFamily="34" charset="0"/>
              </a:rPr>
              <a:t>Calculating molar AFR 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550218"/>
              </p:ext>
            </p:extLst>
          </p:nvPr>
        </p:nvGraphicFramePr>
        <p:xfrm>
          <a:off x="5613225" y="4312039"/>
          <a:ext cx="3546752" cy="2342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/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</a:t>
            </a:r>
          </a:p>
        </p:txBody>
      </p:sp>
      <p:sp>
        <p:nvSpPr>
          <p:cNvPr id="1041411" name="Text Box 3"/>
          <p:cNvSpPr txBox="1">
            <a:spLocks noChangeArrowheads="1"/>
          </p:cNvSpPr>
          <p:nvPr/>
        </p:nvSpPr>
        <p:spPr bwMode="auto">
          <a:xfrm>
            <a:off x="309045" y="2008015"/>
            <a:ext cx="852591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u="sng" dirty="0">
                <a:latin typeface="Arial" pitchFamily="34" charset="0"/>
                <a:cs typeface="Arial" pitchFamily="34" charset="0"/>
              </a:rPr>
              <a:t>Products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(for fuels with no sulfur content)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u="sng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i="1" dirty="0">
                <a:latin typeface="Arial" pitchFamily="34" charset="0"/>
                <a:cs typeface="Arial" pitchFamily="34" charset="0"/>
              </a:rPr>
              <a:t>  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Complete Combustion:  CO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and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i="1" dirty="0">
                <a:latin typeface="Arial" pitchFamily="34" charset="0"/>
                <a:cs typeface="Arial" pitchFamily="34" charset="0"/>
              </a:rPr>
              <a:t>  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Incomplete Combustion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CO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CO, NO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x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i="1" dirty="0">
                <a:latin typeface="Arial" pitchFamily="34" charset="0"/>
                <a:cs typeface="Arial" pitchFamily="34" charset="0"/>
              </a:rPr>
              <a:t>  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Combustion with Excess Oxygen:  CO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and 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</a:p>
          <a:p>
            <a:pPr eaLnBrk="1" hangingPunct="1"/>
            <a:endParaRPr lang="en-US" sz="2400" baseline="-25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400" baseline="-25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1" dirty="0">
                <a:latin typeface="Arial" pitchFamily="34" charset="0"/>
                <a:cs typeface="Arial" pitchFamily="34" charset="0"/>
              </a:rPr>
              <a:t>NOTE: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Fuels containing sulfur have the potential of introducing sulfuric acid into the product stream.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551978"/>
              </p:ext>
            </p:extLst>
          </p:nvPr>
        </p:nvGraphicFramePr>
        <p:xfrm>
          <a:off x="2832100" y="1316038"/>
          <a:ext cx="34798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26920" imgH="203040" progId="">
                  <p:embed/>
                </p:oleObj>
              </mc:Choice>
              <mc:Fallback>
                <p:oleObj name="Equation" r:id="rId3" imgW="1726920" imgH="20304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316038"/>
                        <a:ext cx="3479800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ED1475E-41CC-4548-932C-115B6877DB38}"/>
              </a:ext>
            </a:extLst>
          </p:cNvPr>
          <p:cNvSpPr/>
          <p:nvPr/>
        </p:nvSpPr>
        <p:spPr>
          <a:xfrm>
            <a:off x="4956050" y="1288849"/>
            <a:ext cx="1459390" cy="461665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4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1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34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36519" y="1161909"/>
                <a:ext cx="8498435" cy="499384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u="sng" dirty="0"/>
                  <a:t>Theoretical Air, or Stoichiometric Mixture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/>
                  <a:t>The amount of air required for complete combustion of the fuel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No air </a:t>
                </a:r>
                <a:r>
                  <a:rPr lang="en-US" sz="2200" u="sng" dirty="0"/>
                  <a:t>or</a:t>
                </a:r>
                <a:r>
                  <a:rPr lang="en-US" sz="2200" dirty="0"/>
                  <a:t> fuel left over at end of reaction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Determined by balancing the combustion reaction</a:t>
                </a:r>
              </a:p>
              <a:p>
                <a:pPr>
                  <a:lnSpc>
                    <a:spcPct val="90000"/>
                  </a:lnSpc>
                </a:pPr>
                <a:endParaRPr lang="en-US" sz="2800" dirty="0"/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u="sng" dirty="0"/>
                  <a:t>Percent Theoretical Air (PTA)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200" dirty="0"/>
                  <a:t>The amount of air actually used in the combustion process relative to the stoichiometric value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Rich: Incomplete combustion if PTA &lt; 1 (100%)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Lean: Unconsumed oxygen if PTA &gt; 1 (100%)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endParaRPr lang="en-US" sz="2800" u="sng" dirty="0"/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800" u="sng" dirty="0"/>
                  <a:t>Percent Excess Air</a:t>
                </a:r>
              </a:p>
              <a:p>
                <a:pPr marL="0" indent="0">
                  <a:lnSpc>
                    <a:spcPct val="90000"/>
                  </a:lnSpc>
                  <a:buNone/>
                </a:pPr>
                <a:r>
                  <a:rPr lang="en-US" sz="2400" dirty="0"/>
                  <a:t>The percent of additional air </a:t>
                </a:r>
                <a:r>
                  <a:rPr lang="en-US" sz="2400" u="sng" dirty="0"/>
                  <a:t>beyond</a:t>
                </a:r>
                <a:r>
                  <a:rPr lang="en-US" sz="2400" dirty="0"/>
                  <a:t> 100% theoretical air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sz="2200" dirty="0"/>
                  <a:t>Only applies to lean mixtures (excess oxidizer)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%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𝑇h𝑒𝑜𝑟𝑒𝑡𝑖𝑐𝑎𝑙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𝐴𝑖𝑟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=100%+ 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%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𝐸𝑥𝑐𝑒𝑠𝑠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𝐴𝑖𝑟</m:t>
                        </m:r>
                      </m:sub>
                    </m:sSub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043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36519" y="1161909"/>
                <a:ext cx="8498435" cy="4993845"/>
              </a:xfrm>
              <a:blipFill>
                <a:blip r:embed="rId3"/>
                <a:stretch>
                  <a:fillRect l="-1291" t="-3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6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4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3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4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43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345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Combustion Terminology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1985" y="1124700"/>
            <a:ext cx="8339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In many combustion processes, one of the parameters we are interested in is how much air (or oxygen) is required per unit quantity (moles or mass) of fuel.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41985" y="2660095"/>
            <a:ext cx="78470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 u="sng" dirty="0">
                <a:latin typeface="Arial" pitchFamily="34" charset="0"/>
                <a:cs typeface="Arial" pitchFamily="34" charset="0"/>
              </a:rPr>
              <a:t>Air-Fuel Ratio (AFR)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		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Fuel-Air Ratios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955454"/>
              </p:ext>
            </p:extLst>
          </p:nvPr>
        </p:nvGraphicFramePr>
        <p:xfrm>
          <a:off x="577850" y="3429000"/>
          <a:ext cx="8132763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60560" imgH="990360" progId="">
                  <p:embed/>
                </p:oleObj>
              </mc:Choice>
              <mc:Fallback>
                <p:oleObj name="Equation" r:id="rId3" imgW="4660560" imgH="990360" progId="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3429000"/>
                        <a:ext cx="8132763" cy="1728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61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ea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11089</TotalTime>
  <Words>1561</Words>
  <Application>Microsoft Office PowerPoint</Application>
  <PresentationFormat>On-screen Show (4:3)</PresentationFormat>
  <Paragraphs>260</Paragraphs>
  <Slides>29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Book Antiqua</vt:lpstr>
      <vt:lpstr>Calibri</vt:lpstr>
      <vt:lpstr>Cambria Math</vt:lpstr>
      <vt:lpstr>Symbol</vt:lpstr>
      <vt:lpstr>Tahoma</vt:lpstr>
      <vt:lpstr>Office Theme</vt:lpstr>
      <vt:lpstr>Equation</vt:lpstr>
      <vt:lpstr>Lecture 36</vt:lpstr>
      <vt:lpstr>Combustion Processes</vt:lpstr>
      <vt:lpstr>Combustion (ME Perspective)</vt:lpstr>
      <vt:lpstr>Combustion</vt:lpstr>
      <vt:lpstr>Combustion</vt:lpstr>
      <vt:lpstr>Combustion with Air</vt:lpstr>
      <vt:lpstr>Combustion</vt:lpstr>
      <vt:lpstr>Combustion Terminology</vt:lpstr>
      <vt:lpstr>Combustion Terminology</vt:lpstr>
      <vt:lpstr>Combustion Terminology</vt:lpstr>
      <vt:lpstr>Combustion Terminology</vt:lpstr>
      <vt:lpstr>Equivalence Ratio and Products</vt:lpstr>
      <vt:lpstr>Stoichiometric (Complete) Combustion</vt:lpstr>
      <vt:lpstr>Lean Combustion</vt:lpstr>
      <vt:lpstr>Two Example Problems</vt:lpstr>
      <vt:lpstr>Example 1 – Octane Combustion</vt:lpstr>
      <vt:lpstr>Example 1 – Octane Combustion</vt:lpstr>
      <vt:lpstr>Example 1 – Octane Combustion</vt:lpstr>
      <vt:lpstr>Example 1 – Octane Combustion</vt:lpstr>
      <vt:lpstr>Example 1 – Octane Combustion</vt:lpstr>
      <vt:lpstr>Example 1 – Octane Combustion</vt:lpstr>
      <vt:lpstr>Example 1 – Octane Combustion</vt:lpstr>
      <vt:lpstr>Example 1 – Octane Combustion</vt:lpstr>
      <vt:lpstr>Example 1 – Octane Combustion</vt:lpstr>
      <vt:lpstr>Example 2 – Problem 15.42</vt:lpstr>
      <vt:lpstr>Example 2 – Problem 15.42</vt:lpstr>
      <vt:lpstr>Example 2 – Problem 15.42</vt:lpstr>
      <vt:lpstr>Example 2 – Problem 15.42</vt:lpstr>
      <vt:lpstr>Example 2 – Problem 15.42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1588</cp:revision>
  <cp:lastPrinted>2012-12-03T19:50:07Z</cp:lastPrinted>
  <dcterms:created xsi:type="dcterms:W3CDTF">2008-11-21T16:06:48Z</dcterms:created>
  <dcterms:modified xsi:type="dcterms:W3CDTF">2024-04-29T18:22:30Z</dcterms:modified>
</cp:coreProperties>
</file>