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13"/>
  </p:notesMasterIdLst>
  <p:handoutMasterIdLst>
    <p:handoutMasterId r:id="rId114"/>
  </p:handoutMasterIdLst>
  <p:sldIdLst>
    <p:sldId id="291" r:id="rId2"/>
    <p:sldId id="257" r:id="rId3"/>
    <p:sldId id="258" r:id="rId4"/>
    <p:sldId id="259" r:id="rId5"/>
    <p:sldId id="256" r:id="rId6"/>
    <p:sldId id="260" r:id="rId7"/>
    <p:sldId id="262" r:id="rId8"/>
    <p:sldId id="266" r:id="rId9"/>
    <p:sldId id="359" r:id="rId10"/>
    <p:sldId id="263" r:id="rId11"/>
    <p:sldId id="360" r:id="rId12"/>
    <p:sldId id="264" r:id="rId13"/>
    <p:sldId id="368" r:id="rId14"/>
    <p:sldId id="269" r:id="rId15"/>
    <p:sldId id="409" r:id="rId16"/>
    <p:sldId id="267" r:id="rId17"/>
    <p:sldId id="312" r:id="rId18"/>
    <p:sldId id="313" r:id="rId19"/>
    <p:sldId id="268" r:id="rId20"/>
    <p:sldId id="374" r:id="rId21"/>
    <p:sldId id="314" r:id="rId22"/>
    <p:sldId id="317" r:id="rId23"/>
    <p:sldId id="321" r:id="rId24"/>
    <p:sldId id="318" r:id="rId25"/>
    <p:sldId id="319" r:id="rId26"/>
    <p:sldId id="322" r:id="rId27"/>
    <p:sldId id="352" r:id="rId28"/>
    <p:sldId id="324" r:id="rId29"/>
    <p:sldId id="325" r:id="rId30"/>
    <p:sldId id="353" r:id="rId31"/>
    <p:sldId id="329" r:id="rId32"/>
    <p:sldId id="330" r:id="rId33"/>
    <p:sldId id="331" r:id="rId34"/>
    <p:sldId id="332" r:id="rId35"/>
    <p:sldId id="333" r:id="rId36"/>
    <p:sldId id="351" r:id="rId37"/>
    <p:sldId id="334" r:id="rId38"/>
    <p:sldId id="335" r:id="rId39"/>
    <p:sldId id="336" r:id="rId40"/>
    <p:sldId id="355" r:id="rId41"/>
    <p:sldId id="348" r:id="rId42"/>
    <p:sldId id="408" r:id="rId43"/>
    <p:sldId id="270" r:id="rId44"/>
    <p:sldId id="369" r:id="rId45"/>
    <p:sldId id="271" r:id="rId46"/>
    <p:sldId id="277" r:id="rId47"/>
    <p:sldId id="295" r:id="rId48"/>
    <p:sldId id="272" r:id="rId49"/>
    <p:sldId id="273" r:id="rId50"/>
    <p:sldId id="274" r:id="rId51"/>
    <p:sldId id="293" r:id="rId52"/>
    <p:sldId id="292" r:id="rId53"/>
    <p:sldId id="275" r:id="rId54"/>
    <p:sldId id="357" r:id="rId55"/>
    <p:sldId id="276" r:id="rId56"/>
    <p:sldId id="371" r:id="rId57"/>
    <p:sldId id="372" r:id="rId58"/>
    <p:sldId id="297" r:id="rId59"/>
    <p:sldId id="358" r:id="rId60"/>
    <p:sldId id="407" r:id="rId61"/>
    <p:sldId id="278" r:id="rId62"/>
    <p:sldId id="279" r:id="rId63"/>
    <p:sldId id="280" r:id="rId64"/>
    <p:sldId id="362" r:id="rId65"/>
    <p:sldId id="361" r:id="rId66"/>
    <p:sldId id="365" r:id="rId67"/>
    <p:sldId id="363" r:id="rId68"/>
    <p:sldId id="366" r:id="rId69"/>
    <p:sldId id="281" r:id="rId70"/>
    <p:sldId id="282" r:id="rId71"/>
    <p:sldId id="283" r:id="rId72"/>
    <p:sldId id="284" r:id="rId73"/>
    <p:sldId id="285" r:id="rId74"/>
    <p:sldId id="302" r:id="rId75"/>
    <p:sldId id="286" r:id="rId76"/>
    <p:sldId id="287" r:id="rId77"/>
    <p:sldId id="406" r:id="rId78"/>
    <p:sldId id="337" r:id="rId79"/>
    <p:sldId id="378" r:id="rId80"/>
    <p:sldId id="376" r:id="rId81"/>
    <p:sldId id="338" r:id="rId82"/>
    <p:sldId id="375" r:id="rId83"/>
    <p:sldId id="377" r:id="rId84"/>
    <p:sldId id="379" r:id="rId85"/>
    <p:sldId id="342" r:id="rId86"/>
    <p:sldId id="410" r:id="rId87"/>
    <p:sldId id="343" r:id="rId88"/>
    <p:sldId id="344" r:id="rId89"/>
    <p:sldId id="345" r:id="rId90"/>
    <p:sldId id="346" r:id="rId91"/>
    <p:sldId id="347" r:id="rId92"/>
    <p:sldId id="405" r:id="rId93"/>
    <p:sldId id="380" r:id="rId94"/>
    <p:sldId id="381" r:id="rId95"/>
    <p:sldId id="385" r:id="rId96"/>
    <p:sldId id="387" r:id="rId97"/>
    <p:sldId id="388" r:id="rId98"/>
    <p:sldId id="389" r:id="rId99"/>
    <p:sldId id="390" r:id="rId100"/>
    <p:sldId id="391" r:id="rId101"/>
    <p:sldId id="392" r:id="rId102"/>
    <p:sldId id="393" r:id="rId103"/>
    <p:sldId id="394" r:id="rId104"/>
    <p:sldId id="395" r:id="rId105"/>
    <p:sldId id="396" r:id="rId106"/>
    <p:sldId id="397" r:id="rId107"/>
    <p:sldId id="398" r:id="rId108"/>
    <p:sldId id="399" r:id="rId109"/>
    <p:sldId id="400" r:id="rId110"/>
    <p:sldId id="401" r:id="rId111"/>
    <p:sldId id="403" r:id="rId1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empus Sans ITC" pitchFamily="82" charset="0"/>
        <a:ea typeface="+mn-ea"/>
        <a:cs typeface="+mn-cs"/>
      </a:defRPr>
    </a:lvl1pPr>
    <a:lvl2pPr marL="457200" algn="l" rtl="0" fontAlgn="base">
      <a:spcBef>
        <a:spcPct val="0"/>
      </a:spcBef>
      <a:spcAft>
        <a:spcPct val="0"/>
      </a:spcAft>
      <a:defRPr sz="2400" kern="1200">
        <a:solidFill>
          <a:schemeClr val="tx1"/>
        </a:solidFill>
        <a:latin typeface="Tempus Sans ITC" pitchFamily="82" charset="0"/>
        <a:ea typeface="+mn-ea"/>
        <a:cs typeface="+mn-cs"/>
      </a:defRPr>
    </a:lvl2pPr>
    <a:lvl3pPr marL="914400" algn="l" rtl="0" fontAlgn="base">
      <a:spcBef>
        <a:spcPct val="0"/>
      </a:spcBef>
      <a:spcAft>
        <a:spcPct val="0"/>
      </a:spcAft>
      <a:defRPr sz="2400" kern="1200">
        <a:solidFill>
          <a:schemeClr val="tx1"/>
        </a:solidFill>
        <a:latin typeface="Tempus Sans ITC" pitchFamily="82" charset="0"/>
        <a:ea typeface="+mn-ea"/>
        <a:cs typeface="+mn-cs"/>
      </a:defRPr>
    </a:lvl3pPr>
    <a:lvl4pPr marL="1371600" algn="l" rtl="0" fontAlgn="base">
      <a:spcBef>
        <a:spcPct val="0"/>
      </a:spcBef>
      <a:spcAft>
        <a:spcPct val="0"/>
      </a:spcAft>
      <a:defRPr sz="2400" kern="1200">
        <a:solidFill>
          <a:schemeClr val="tx1"/>
        </a:solidFill>
        <a:latin typeface="Tempus Sans ITC" pitchFamily="82" charset="0"/>
        <a:ea typeface="+mn-ea"/>
        <a:cs typeface="+mn-cs"/>
      </a:defRPr>
    </a:lvl4pPr>
    <a:lvl5pPr marL="1828800" algn="l" rtl="0" fontAlgn="base">
      <a:spcBef>
        <a:spcPct val="0"/>
      </a:spcBef>
      <a:spcAft>
        <a:spcPct val="0"/>
      </a:spcAft>
      <a:defRPr sz="2400" kern="1200">
        <a:solidFill>
          <a:schemeClr val="tx1"/>
        </a:solidFill>
        <a:latin typeface="Tempus Sans ITC" pitchFamily="82" charset="0"/>
        <a:ea typeface="+mn-ea"/>
        <a:cs typeface="+mn-cs"/>
      </a:defRPr>
    </a:lvl5pPr>
    <a:lvl6pPr marL="2286000" algn="l" defTabSz="914400" rtl="0" eaLnBrk="1" latinLnBrk="0" hangingPunct="1">
      <a:defRPr sz="2400" kern="1200">
        <a:solidFill>
          <a:schemeClr val="tx1"/>
        </a:solidFill>
        <a:latin typeface="Tempus Sans ITC" pitchFamily="82" charset="0"/>
        <a:ea typeface="+mn-ea"/>
        <a:cs typeface="+mn-cs"/>
      </a:defRPr>
    </a:lvl6pPr>
    <a:lvl7pPr marL="2743200" algn="l" defTabSz="914400" rtl="0" eaLnBrk="1" latinLnBrk="0" hangingPunct="1">
      <a:defRPr sz="2400" kern="1200">
        <a:solidFill>
          <a:schemeClr val="tx1"/>
        </a:solidFill>
        <a:latin typeface="Tempus Sans ITC" pitchFamily="82" charset="0"/>
        <a:ea typeface="+mn-ea"/>
        <a:cs typeface="+mn-cs"/>
      </a:defRPr>
    </a:lvl7pPr>
    <a:lvl8pPr marL="3200400" algn="l" defTabSz="914400" rtl="0" eaLnBrk="1" latinLnBrk="0" hangingPunct="1">
      <a:defRPr sz="2400" kern="1200">
        <a:solidFill>
          <a:schemeClr val="tx1"/>
        </a:solidFill>
        <a:latin typeface="Tempus Sans ITC" pitchFamily="82" charset="0"/>
        <a:ea typeface="+mn-ea"/>
        <a:cs typeface="+mn-cs"/>
      </a:defRPr>
    </a:lvl8pPr>
    <a:lvl9pPr marL="3657600" algn="l" defTabSz="914400" rtl="0" eaLnBrk="1" latinLnBrk="0" hangingPunct="1">
      <a:defRPr sz="2400" kern="1200">
        <a:solidFill>
          <a:schemeClr val="tx1"/>
        </a:solidFill>
        <a:latin typeface="Tempus Sans ITC"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008000"/>
    <a:srgbClr val="009900"/>
    <a:srgbClr val="FFFF66"/>
    <a:srgbClr val="CC00FF"/>
    <a:srgbClr val="FF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6395" autoAdjust="0"/>
  </p:normalViewPr>
  <p:slideViewPr>
    <p:cSldViewPr>
      <p:cViewPr varScale="1">
        <p:scale>
          <a:sx n="82" d="100"/>
          <a:sy n="82" d="100"/>
        </p:scale>
        <p:origin x="96" y="4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6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9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7C2608C-DB47-43B8-AB7A-320624DDEE30}" type="slidenum">
              <a:rPr lang="en-US"/>
              <a:pPr>
                <a:defRPr/>
              </a:pPr>
              <a:t>‹#›</a:t>
            </a:fld>
            <a:endParaRPr lang="en-US"/>
          </a:p>
        </p:txBody>
      </p:sp>
    </p:spTree>
    <p:extLst>
      <p:ext uri="{BB962C8B-B14F-4D97-AF65-F5344CB8AC3E}">
        <p14:creationId xmlns:p14="http://schemas.microsoft.com/office/powerpoint/2010/main" val="300811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pPr>
              <a:defRPr/>
            </a:pPr>
            <a:fld id="{F88E4004-9AED-4B8E-984E-ED3DE26464D3}" type="slidenum">
              <a:rPr lang="en-US"/>
              <a:pPr>
                <a:defRPr/>
              </a:pPr>
              <a:t>‹#›</a:t>
            </a:fld>
            <a:endParaRPr lang="en-US"/>
          </a:p>
        </p:txBody>
      </p:sp>
    </p:spTree>
    <p:extLst>
      <p:ext uri="{BB962C8B-B14F-4D97-AF65-F5344CB8AC3E}">
        <p14:creationId xmlns:p14="http://schemas.microsoft.com/office/powerpoint/2010/main" val="4020555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use forages as the basis for cow rations?</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3</a:t>
            </a:fld>
            <a:endParaRPr lang="en-US"/>
          </a:p>
        </p:txBody>
      </p:sp>
    </p:spTree>
    <p:extLst>
      <p:ext uri="{BB962C8B-B14F-4D97-AF65-F5344CB8AC3E}">
        <p14:creationId xmlns:p14="http://schemas.microsoft.com/office/powerpoint/2010/main" val="3449534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levels of lysine, tryptophan,</a:t>
            </a:r>
            <a:r>
              <a:rPr lang="en-US" baseline="0" dirty="0" smtClean="0"/>
              <a:t> methionine and cysteine than does corn</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24</a:t>
            </a:fld>
            <a:endParaRPr lang="en-US"/>
          </a:p>
        </p:txBody>
      </p:sp>
    </p:spTree>
    <p:extLst>
      <p:ext uri="{BB962C8B-B14F-4D97-AF65-F5344CB8AC3E}">
        <p14:creationId xmlns:p14="http://schemas.microsoft.com/office/powerpoint/2010/main" val="1281795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Pearled barley is mainly used for human consumption</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25</a:t>
            </a:fld>
            <a:endParaRPr lang="en-US"/>
          </a:p>
        </p:txBody>
      </p:sp>
    </p:spTree>
    <p:extLst>
      <p:ext uri="{BB962C8B-B14F-4D97-AF65-F5344CB8AC3E}">
        <p14:creationId xmlns:p14="http://schemas.microsoft.com/office/powerpoint/2010/main" val="88467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Test weight (TW) is a measure of density (weight per unit volume) with the current standard at XX </a:t>
            </a:r>
            <a:r>
              <a:rPr lang="en-US" dirty="0" err="1" smtClean="0">
                <a:effectLst/>
              </a:rPr>
              <a:t>lb</a:t>
            </a:r>
            <a:r>
              <a:rPr lang="en-US" dirty="0" smtClean="0">
                <a:effectLst/>
              </a:rPr>
              <a:t>/bu. Many stress factors can contribute to lower test weight: hybrid, temperature, solar radiation, hail, disease, and drought. The result of a reduced growing season is grain with higher protein, fiber, and mineral concentrations. </a:t>
            </a:r>
            <a:r>
              <a:rPr lang="en-US" smtClean="0">
                <a:effectLst/>
              </a:rPr>
              <a:t>The greater concentrations of these nutrients come at the expense of reduced starch content, the primary fraction used for energy when grain is fed to livestock</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27</a:t>
            </a:fld>
            <a:endParaRPr lang="en-US"/>
          </a:p>
        </p:txBody>
      </p:sp>
    </p:spTree>
    <p:extLst>
      <p:ext uri="{BB962C8B-B14F-4D97-AF65-F5344CB8AC3E}">
        <p14:creationId xmlns:p14="http://schemas.microsoft.com/office/powerpoint/2010/main" val="407833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Barley test weight approaches 40 pounds or less, the energy content is low enough where differences in feed efficiency are noticeable. Animals offered high-concentrate diets will tend to consume more of the lighter test weight grain as a mechanism to compensate for the lower energy content. This results in poorer feed conversion efficiency.”</a:t>
            </a:r>
          </a:p>
          <a:p>
            <a:r>
              <a:rPr lang="en-US" dirty="0" smtClean="0"/>
              <a:t>Test weight can be used as an approximation of feeding value, but it does not tell the whole story because lower test weight grain tends to be higher in protein. Depending on the nutrient requirements and other ration ingredients, additional protein may be useful.</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28</a:t>
            </a:fld>
            <a:endParaRPr lang="en-US"/>
          </a:p>
        </p:txBody>
      </p:sp>
    </p:spTree>
    <p:extLst>
      <p:ext uri="{BB962C8B-B14F-4D97-AF65-F5344CB8AC3E}">
        <p14:creationId xmlns:p14="http://schemas.microsoft.com/office/powerpoint/2010/main" val="1867930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Bloat in feedlot cattle when major part of the ration. Due</a:t>
            </a:r>
            <a:r>
              <a:rPr lang="en-US" baseline="0" dirty="0" smtClean="0"/>
              <a:t> to the high fiber can’t be used much in poultry and will limit feed efficiency in swine.</a:t>
            </a:r>
          </a:p>
          <a:p>
            <a:endParaRPr lang="en-US" dirty="0" smtClean="0"/>
          </a:p>
          <a:p>
            <a:r>
              <a:rPr lang="en-US" dirty="0" smtClean="0"/>
              <a:t>Responses to additions of beta-</a:t>
            </a:r>
            <a:r>
              <a:rPr lang="en-US" dirty="0" err="1" smtClean="0"/>
              <a:t>glucanases</a:t>
            </a:r>
            <a:r>
              <a:rPr lang="en-US" dirty="0" smtClean="0"/>
              <a:t> to diets based on covered barleys (intact or mechanically </a:t>
            </a:r>
            <a:r>
              <a:rPr lang="en-US" dirty="0" err="1" smtClean="0"/>
              <a:t>dehulled</a:t>
            </a:r>
            <a:r>
              <a:rPr lang="en-US" dirty="0" smtClean="0"/>
              <a:t>) and fed to swine have not been consistent. The bacterial populations in the digestive tracts of older swine appear to be able to hydrolyze beta-</a:t>
            </a:r>
            <a:r>
              <a:rPr lang="en-US" dirty="0" err="1" smtClean="0"/>
              <a:t>glucans</a:t>
            </a:r>
            <a:r>
              <a:rPr lang="en-US" dirty="0" smtClean="0"/>
              <a:t> to the point that few, if any, problems are encountered with beta-</a:t>
            </a:r>
            <a:r>
              <a:rPr lang="en-US" dirty="0" err="1" smtClean="0"/>
              <a:t>glucan</a:t>
            </a:r>
            <a:r>
              <a:rPr lang="en-US" dirty="0" smtClean="0"/>
              <a:t> levels found in covered barleys</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31</a:t>
            </a:fld>
            <a:endParaRPr lang="en-US"/>
          </a:p>
        </p:txBody>
      </p:sp>
    </p:spTree>
    <p:extLst>
      <p:ext uri="{BB962C8B-B14F-4D97-AF65-F5344CB8AC3E}">
        <p14:creationId xmlns:p14="http://schemas.microsoft.com/office/powerpoint/2010/main" val="2894707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Sorghum</a:t>
            </a:r>
            <a:r>
              <a:rPr lang="en-US" baseline="0" dirty="0" smtClean="0"/>
              <a:t> contains a protein </a:t>
            </a:r>
            <a:r>
              <a:rPr lang="en-US" baseline="0" dirty="0" err="1" smtClean="0"/>
              <a:t>kafirin</a:t>
            </a:r>
            <a:r>
              <a:rPr lang="en-US" baseline="0" dirty="0" smtClean="0"/>
              <a:t> that is similar to </a:t>
            </a:r>
            <a:r>
              <a:rPr lang="en-US" baseline="0" dirty="0" err="1" smtClean="0"/>
              <a:t>Zein</a:t>
            </a:r>
            <a:r>
              <a:rPr lang="en-US" baseline="0" dirty="0" smtClean="0"/>
              <a:t>. Starch content somewhat lower than corn. More protein in the starch than corn can effect digestibility…processing important. </a:t>
            </a:r>
          </a:p>
          <a:p>
            <a:endParaRPr lang="en-US" baseline="0" dirty="0" smtClean="0"/>
          </a:p>
          <a:p>
            <a:r>
              <a:rPr lang="en-US" baseline="0" dirty="0" smtClean="0"/>
              <a:t>Hybrids in use: normal, bird resistant and Waxy. Waxy has better feed efficiency, less amylose!</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32</a:t>
            </a:fld>
            <a:endParaRPr lang="en-US"/>
          </a:p>
        </p:txBody>
      </p:sp>
    </p:spTree>
    <p:extLst>
      <p:ext uri="{BB962C8B-B14F-4D97-AF65-F5344CB8AC3E}">
        <p14:creationId xmlns:p14="http://schemas.microsoft.com/office/powerpoint/2010/main" val="9442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fed to poultry, hull = 28% of kernel up to 45% in lightweight</a:t>
            </a:r>
            <a:r>
              <a:rPr lang="en-US" baseline="0" dirty="0" smtClean="0"/>
              <a:t> oats. Hull quite fibrous (31% CF) and poorly digested. Fed to young pigs to prevent stomach ulcers.</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33</a:t>
            </a:fld>
            <a:endParaRPr lang="en-US"/>
          </a:p>
        </p:txBody>
      </p:sp>
    </p:spTree>
    <p:extLst>
      <p:ext uri="{BB962C8B-B14F-4D97-AF65-F5344CB8AC3E}">
        <p14:creationId xmlns:p14="http://schemas.microsoft.com/office/powerpoint/2010/main" val="222762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varieties White oats= corn belt, red = south and gray=PNW</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34</a:t>
            </a:fld>
            <a:endParaRPr lang="en-US"/>
          </a:p>
        </p:txBody>
      </p:sp>
    </p:spTree>
    <p:extLst>
      <p:ext uri="{BB962C8B-B14F-4D97-AF65-F5344CB8AC3E}">
        <p14:creationId xmlns:p14="http://schemas.microsoft.com/office/powerpoint/2010/main" val="1521249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High gluten content of wheat which in the rumen can result in a "pasty" consistency to the rumen contents and reduced rumen motility. </a:t>
            </a:r>
          </a:p>
          <a:p>
            <a:r>
              <a:rPr lang="en-US" dirty="0" smtClean="0">
                <a:effectLst/>
              </a:rPr>
              <a:t>Fine grinding of wheat generally reduces the feed intake and is likely to cause acidosis and/or bloat.</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37</a:t>
            </a:fld>
            <a:endParaRPr lang="en-US"/>
          </a:p>
        </p:txBody>
      </p:sp>
    </p:spTree>
    <p:extLst>
      <p:ext uri="{BB962C8B-B14F-4D97-AF65-F5344CB8AC3E}">
        <p14:creationId xmlns:p14="http://schemas.microsoft.com/office/powerpoint/2010/main" val="47944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Wheat contains variable amounts of non-starch polysaccharides (NSP),</a:t>
            </a:r>
            <a:r>
              <a:rPr lang="en-US" baseline="0" dirty="0" smtClean="0"/>
              <a:t> </a:t>
            </a:r>
            <a:r>
              <a:rPr lang="en-US" dirty="0" smtClean="0"/>
              <a:t>mainly </a:t>
            </a:r>
            <a:r>
              <a:rPr lang="en-US" dirty="0" err="1" smtClean="0"/>
              <a:t>arabinoxylans</a:t>
            </a:r>
            <a:r>
              <a:rPr lang="en-US" dirty="0" smtClean="0"/>
              <a:t>, which can interfere with nutrient digestibility. </a:t>
            </a:r>
          </a:p>
          <a:p>
            <a:r>
              <a:rPr lang="en-US" dirty="0" smtClean="0"/>
              <a:t>However, the effects of wheat NSP appear to be less in pigs than in poultry. </a:t>
            </a:r>
          </a:p>
          <a:p>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38</a:t>
            </a:fld>
            <a:endParaRPr lang="en-US"/>
          </a:p>
        </p:txBody>
      </p:sp>
    </p:spTree>
    <p:extLst>
      <p:ext uri="{BB962C8B-B14F-4D97-AF65-F5344CB8AC3E}">
        <p14:creationId xmlns:p14="http://schemas.microsoft.com/office/powerpoint/2010/main" val="206938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89-82% TDN</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4</a:t>
            </a:fld>
            <a:endParaRPr lang="en-US"/>
          </a:p>
        </p:txBody>
      </p:sp>
    </p:spTree>
    <p:extLst>
      <p:ext uri="{BB962C8B-B14F-4D97-AF65-F5344CB8AC3E}">
        <p14:creationId xmlns:p14="http://schemas.microsoft.com/office/powerpoint/2010/main" val="3108497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hard wheat or rye with just </a:t>
            </a:r>
            <a:r>
              <a:rPr lang="en-US" dirty="0" err="1" smtClean="0"/>
              <a:t>alittle</a:t>
            </a:r>
            <a:r>
              <a:rPr lang="en-US" dirty="0" smtClean="0"/>
              <a:t> more fiber. Good distribution</a:t>
            </a:r>
            <a:r>
              <a:rPr lang="en-US" baseline="0" dirty="0" smtClean="0"/>
              <a:t> of AA for </a:t>
            </a:r>
            <a:r>
              <a:rPr lang="en-US" baseline="0" dirty="0" err="1" smtClean="0"/>
              <a:t>monogastrics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39</a:t>
            </a:fld>
            <a:endParaRPr lang="en-US"/>
          </a:p>
        </p:txBody>
      </p:sp>
    </p:spTree>
    <p:extLst>
      <p:ext uri="{BB962C8B-B14F-4D97-AF65-F5344CB8AC3E}">
        <p14:creationId xmlns:p14="http://schemas.microsoft.com/office/powerpoint/2010/main" val="3695808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 energy of many of the small grains in </a:t>
            </a:r>
            <a:r>
              <a:rPr lang="en-US" dirty="0" err="1" smtClean="0"/>
              <a:t>monogastics</a:t>
            </a:r>
            <a:r>
              <a:rPr lang="en-US" dirty="0" smtClean="0"/>
              <a:t> is due to the greater fiber levels</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41</a:t>
            </a:fld>
            <a:endParaRPr lang="en-US"/>
          </a:p>
        </p:txBody>
      </p:sp>
    </p:spTree>
    <p:extLst>
      <p:ext uri="{BB962C8B-B14F-4D97-AF65-F5344CB8AC3E}">
        <p14:creationId xmlns:p14="http://schemas.microsoft.com/office/powerpoint/2010/main" val="307107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mn-cs"/>
              </a:rPr>
              <a:t> For grain processing to be</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effective, a positive balance between processing</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equipment and maintenance costs, labor availability</a:t>
            </a:r>
          </a:p>
          <a:p>
            <a:r>
              <a:rPr lang="en-US" sz="1200" kern="1200" dirty="0" smtClean="0">
                <a:solidFill>
                  <a:schemeClr val="tx1"/>
                </a:solidFill>
                <a:latin typeface="Times New Roman" pitchFamily="18" charset="0"/>
                <a:ea typeface="+mn-ea"/>
                <a:cs typeface="+mn-cs"/>
              </a:rPr>
              <a:t>and skill level, energy efficiency, management</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practices, and performance must be achieved.</a:t>
            </a:r>
            <a:r>
              <a:rPr lang="en-US" dirty="0" smtClean="0">
                <a:effectLst/>
              </a:rPr>
              <a:t> The feeding value of unprocessed wheat for cattle will be reduced by 20-25%. Feed value of unprocessed</a:t>
            </a:r>
            <a:r>
              <a:rPr lang="en-US" baseline="0" dirty="0" smtClean="0">
                <a:effectLst/>
              </a:rPr>
              <a:t> barley is 10% -25% less.</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43</a:t>
            </a:fld>
            <a:endParaRPr lang="en-US"/>
          </a:p>
        </p:txBody>
      </p:sp>
    </p:spTree>
    <p:extLst>
      <p:ext uri="{BB962C8B-B14F-4D97-AF65-F5344CB8AC3E}">
        <p14:creationId xmlns:p14="http://schemas.microsoft.com/office/powerpoint/2010/main" val="2184074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Sheep chew</a:t>
            </a:r>
            <a:r>
              <a:rPr lang="en-US" baseline="0" dirty="0" smtClean="0"/>
              <a:t> more rapidly and have a smaller mouth than cattle so whole grain can be used in their diets, similarly young cattle will chew more than older cattle so corn may not need to be processed but the small grains still do.</a:t>
            </a:r>
            <a:r>
              <a:rPr lang="en-US" dirty="0" smtClean="0"/>
              <a:t> Processing can also have benefits in terms of palatability</a:t>
            </a:r>
            <a:r>
              <a:rPr lang="en-US" baseline="0" dirty="0" smtClean="0"/>
              <a:t> and </a:t>
            </a:r>
            <a:r>
              <a:rPr lang="en-US" dirty="0" smtClean="0"/>
              <a:t>Reduce variation individual animal performance</a:t>
            </a:r>
          </a:p>
          <a:p>
            <a:endParaRPr lang="en-US" dirty="0"/>
          </a:p>
        </p:txBody>
      </p:sp>
      <p:sp>
        <p:nvSpPr>
          <p:cNvPr id="4" name="Slide Number Placeholder 3"/>
          <p:cNvSpPr>
            <a:spLocks noGrp="1"/>
          </p:cNvSpPr>
          <p:nvPr>
            <p:ph type="sldNum" sz="quarter" idx="10"/>
          </p:nvPr>
        </p:nvSpPr>
        <p:spPr/>
        <p:txBody>
          <a:bodyPr/>
          <a:lstStyle/>
          <a:p>
            <a:fld id="{7BD38452-CDEC-4EA1-A4D3-7DBE9C12B562}" type="slidenum">
              <a:rPr lang="en-US" smtClean="0"/>
              <a:t>44</a:t>
            </a:fld>
            <a:endParaRPr lang="en-US"/>
          </a:p>
        </p:txBody>
      </p:sp>
    </p:spTree>
    <p:extLst>
      <p:ext uri="{BB962C8B-B14F-4D97-AF65-F5344CB8AC3E}">
        <p14:creationId xmlns:p14="http://schemas.microsoft.com/office/powerpoint/2010/main" val="325876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Times New Roman" pitchFamily="18" charset="0"/>
                <a:ea typeface="+mn-ea"/>
                <a:cs typeface="+mn-cs"/>
              </a:rPr>
              <a:t>Hammermills</a:t>
            </a:r>
            <a:r>
              <a:rPr lang="en-US" sz="1200" kern="1200" dirty="0" smtClean="0">
                <a:solidFill>
                  <a:schemeClr val="tx1"/>
                </a:solidFill>
                <a:latin typeface="Times New Roman" pitchFamily="18" charset="0"/>
                <a:ea typeface="+mn-ea"/>
                <a:cs typeface="+mn-cs"/>
              </a:rPr>
              <a:t> consist of a rotor assembly made</a:t>
            </a:r>
          </a:p>
          <a:p>
            <a:r>
              <a:rPr lang="en-US" sz="1200" kern="1200" dirty="0" smtClean="0">
                <a:solidFill>
                  <a:schemeClr val="tx1"/>
                </a:solidFill>
                <a:latin typeface="Times New Roman" pitchFamily="18" charset="0"/>
                <a:ea typeface="+mn-ea"/>
                <a:cs typeface="+mn-cs"/>
              </a:rPr>
              <a:t>from two or more rotor plates fixed to a main shaft and</a:t>
            </a:r>
          </a:p>
          <a:p>
            <a:r>
              <a:rPr lang="en-US" sz="1200" kern="1200" dirty="0" smtClean="0">
                <a:solidFill>
                  <a:schemeClr val="tx1"/>
                </a:solidFill>
                <a:latin typeface="Times New Roman" pitchFamily="18" charset="0"/>
                <a:ea typeface="+mn-ea"/>
                <a:cs typeface="+mn-cs"/>
              </a:rPr>
              <a:t>enclosed in a screened grinding chamber</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45</a:t>
            </a:fld>
            <a:endParaRPr lang="en-US"/>
          </a:p>
        </p:txBody>
      </p:sp>
    </p:spTree>
    <p:extLst>
      <p:ext uri="{BB962C8B-B14F-4D97-AF65-F5344CB8AC3E}">
        <p14:creationId xmlns:p14="http://schemas.microsoft.com/office/powerpoint/2010/main" val="1231634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 Roller</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mills can consist of a single, double, or triple pair of</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rolls that are stacked and enclosed in a steel frame. </a:t>
            </a:r>
            <a:r>
              <a:rPr lang="en-US" dirty="0" smtClean="0">
                <a:effectLst/>
              </a:rPr>
              <a:t>All kernels in dry-rolled barley grain should be broken and fines (particles less than 1 mm in diameter) should be less than 3%.</a:t>
            </a:r>
            <a:r>
              <a:rPr lang="en-US" b="1" dirty="0" smtClean="0">
                <a:effectLst/>
              </a:rPr>
              <a:t> </a:t>
            </a:r>
            <a:r>
              <a:rPr lang="en-US" dirty="0" smtClean="0">
                <a:effectLst/>
              </a:rPr>
              <a:t>The recommended grain processing method for cattle is rolling it by passing between two large steel rollers since this is the least expensive and the amount of fine particles in feeds can be kept to a minimum. Fines are undesirable since they reduce palatability, increase sorting and feed refusals, increase the incidence of acidosis, and may contribute to respiratory diseases.</a:t>
            </a:r>
            <a:r>
              <a:rPr lang="en-US" baseline="0" dirty="0" smtClean="0">
                <a:effectLst/>
              </a:rPr>
              <a:t> </a:t>
            </a:r>
            <a:r>
              <a:rPr lang="en-US" dirty="0" smtClean="0">
                <a:effectLst/>
              </a:rPr>
              <a:t>Grain can be rolled without the addition of moisture (dry-rolling), after addition of water (see tempering), or after the addition of steam (steam-rolling). The digestibility of whole barley will be 10-25% less than that of rolled barley.</a:t>
            </a:r>
            <a:endParaRPr lang="en-US" dirty="0" smtClean="0"/>
          </a:p>
          <a:p>
            <a:endParaRPr lang="en-US" sz="1200" kern="1200" dirty="0" smtClean="0">
              <a:solidFill>
                <a:schemeClr val="tx1"/>
              </a:solidFill>
              <a:latin typeface="Times New Roman" pitchFamily="18" charset="0"/>
              <a:ea typeface="+mn-ea"/>
              <a:cs typeface="+mn-cs"/>
            </a:endParaRPr>
          </a:p>
          <a:p>
            <a:r>
              <a:rPr lang="en-US" dirty="0" smtClean="0"/>
              <a:t>Rolling compresses the grain</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48</a:t>
            </a:fld>
            <a:endParaRPr lang="en-US"/>
          </a:p>
        </p:txBody>
      </p:sp>
    </p:spTree>
    <p:extLst>
      <p:ext uri="{BB962C8B-B14F-4D97-AF65-F5344CB8AC3E}">
        <p14:creationId xmlns:p14="http://schemas.microsoft.com/office/powerpoint/2010/main" val="1389182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expensive</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49</a:t>
            </a:fld>
            <a:endParaRPr lang="en-US"/>
          </a:p>
        </p:txBody>
      </p:sp>
    </p:spTree>
    <p:extLst>
      <p:ext uri="{BB962C8B-B14F-4D97-AF65-F5344CB8AC3E}">
        <p14:creationId xmlns:p14="http://schemas.microsoft.com/office/powerpoint/2010/main" val="2225977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Disadvantage of reconstitution is that large amounts of storage is needed</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50</a:t>
            </a:fld>
            <a:endParaRPr lang="en-US"/>
          </a:p>
        </p:txBody>
      </p:sp>
    </p:spTree>
    <p:extLst>
      <p:ext uri="{BB962C8B-B14F-4D97-AF65-F5344CB8AC3E}">
        <p14:creationId xmlns:p14="http://schemas.microsoft.com/office/powerpoint/2010/main" val="122744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Steam roller. The steaming</a:t>
            </a:r>
            <a:r>
              <a:rPr lang="en-US" baseline="0" dirty="0" smtClean="0"/>
              <a:t> is accomplished by passing steam up through a chamber that holds the grain above the roller mill. Steamed for a short period of time 5 min. Softens the grain but dose not modify the starch. Increased performance of animals due to fewer fines and larger flakes thus improved physical texture when feeding high levels of grains. </a:t>
            </a:r>
          </a:p>
          <a:p>
            <a:endParaRPr lang="en-US" baseline="0" dirty="0" smtClean="0"/>
          </a:p>
          <a:p>
            <a:r>
              <a:rPr lang="en-US" baseline="0" dirty="0" smtClean="0"/>
              <a:t>Steam flaking is similar except that grains are subjected to steam for 15 to 30 min, moisture is raised to 18 to 20% and then rolled through corrugated rollers </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51</a:t>
            </a:fld>
            <a:endParaRPr lang="en-US"/>
          </a:p>
        </p:txBody>
      </p:sp>
    </p:spTree>
    <p:extLst>
      <p:ext uri="{BB962C8B-B14F-4D97-AF65-F5344CB8AC3E}">
        <p14:creationId xmlns:p14="http://schemas.microsoft.com/office/powerpoint/2010/main" val="23267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71ECC98-7668-4FFA-85F2-2227F81D3FF4}" type="slidenum">
              <a:rPr lang="en-US" smtClean="0"/>
              <a:pPr/>
              <a:t>7</a:t>
            </a:fld>
            <a:endParaRPr lang="en-US" smtClean="0"/>
          </a:p>
        </p:txBody>
      </p:sp>
      <p:sp>
        <p:nvSpPr>
          <p:cNvPr id="57347" name="Rectangle 2"/>
          <p:cNvSpPr>
            <a:spLocks noGrp="1" noRot="1" noChangeAspect="1" noChangeArrowheads="1" noTextEdit="1"/>
          </p:cNvSpPr>
          <p:nvPr>
            <p:ph type="sldImg"/>
          </p:nvPr>
        </p:nvSpPr>
        <p:spPr>
          <a:xfrm>
            <a:off x="1150938" y="682625"/>
            <a:ext cx="4556125" cy="3416300"/>
          </a:xfrm>
          <a:ln w="12700" cap="flat">
            <a:solidFill>
              <a:schemeClr val="tx1"/>
            </a:solidFill>
          </a:ln>
        </p:spPr>
      </p:sp>
      <p:sp>
        <p:nvSpPr>
          <p:cNvPr id="57348" name="Rectangle 3"/>
          <p:cNvSpPr>
            <a:spLocks noGrp="1" noChangeArrowheads="1"/>
          </p:cNvSpPr>
          <p:nvPr>
            <p:ph type="body" idx="1"/>
          </p:nvPr>
        </p:nvSpPr>
        <p:spPr>
          <a:xfrm>
            <a:off x="914400" y="4341813"/>
            <a:ext cx="5029200" cy="4116387"/>
          </a:xfrm>
          <a:noFill/>
          <a:ln/>
        </p:spPr>
        <p:txBody>
          <a:bodyPr lIns="92075" tIns="46038" rIns="92075" bIns="46038"/>
          <a:lstStyle/>
          <a:p>
            <a:pPr eaLnBrk="1" hangingPunct="1"/>
            <a:r>
              <a:rPr lang="en-US" dirty="0" smtClean="0"/>
              <a:t>In order to understand how one might manipulate the nutritional content of  corn grain it may be helpful to review the anatomy of the corn kernel.  The largest portion of the kernel is the endosperm. This is where the starch is stored. There are two distinctly different types of endosperm; </a:t>
            </a:r>
            <a:r>
              <a:rPr lang="en-US" dirty="0" err="1" smtClean="0"/>
              <a:t>vitroeus</a:t>
            </a:r>
            <a:r>
              <a:rPr lang="en-US" dirty="0" smtClean="0"/>
              <a:t> or hard endosperm and floury endosperm. The vitreous endosperm is the more dense yellow colored material located on the sides of the kernel while the floury endosperm is the white or opaque material in the center and top of the kernel. The second most important component of the kernel is the germ or embryo. This is were the bulk of the oil is and also approximately half of the crude protein. The </a:t>
            </a:r>
            <a:r>
              <a:rPr lang="en-US" dirty="0" err="1" smtClean="0"/>
              <a:t>paricarp</a:t>
            </a:r>
            <a:r>
              <a:rPr lang="en-US" dirty="0" smtClean="0"/>
              <a:t> is the outside covering which contains the more </a:t>
            </a:r>
            <a:r>
              <a:rPr lang="en-US" dirty="0" err="1" smtClean="0"/>
              <a:t>fiberous</a:t>
            </a:r>
            <a:r>
              <a:rPr lang="en-US" dirty="0" smtClean="0"/>
              <a:t> material which most of us refer to as bran. The relative percentage of each of these components  will differ  for different corn hybrids  and thus this is the primary reason we see differences in nutrient composition between hybrids.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For feeding feedlot cattle corn does not need to be processed although improvements in feed efficiency of up to 10% may be associated with steam-processing.</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52</a:t>
            </a:fld>
            <a:endParaRPr lang="en-US"/>
          </a:p>
        </p:txBody>
      </p:sp>
    </p:spTree>
    <p:extLst>
      <p:ext uri="{BB962C8B-B14F-4D97-AF65-F5344CB8AC3E}">
        <p14:creationId xmlns:p14="http://schemas.microsoft.com/office/powerpoint/2010/main" val="4277510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0000FF"/>
                </a:solidFill>
                <a:latin typeface="Times New Roman" pitchFamily="18" charset="0"/>
              </a:rPr>
              <a:t>For</a:t>
            </a:r>
            <a:r>
              <a:rPr lang="en-US" sz="1200" b="1" baseline="0" dirty="0" smtClean="0">
                <a:solidFill>
                  <a:srgbClr val="0000FF"/>
                </a:solidFill>
                <a:latin typeface="Times New Roman" pitchFamily="18" charset="0"/>
              </a:rPr>
              <a:t> finishing cattle </a:t>
            </a:r>
            <a:r>
              <a:rPr lang="en-US" sz="1200" b="1" dirty="0" smtClean="0">
                <a:solidFill>
                  <a:srgbClr val="0000FF"/>
                </a:solidFill>
                <a:latin typeface="Times New Roman" pitchFamily="18" charset="0"/>
              </a:rPr>
              <a:t>greater than 3% pass through 1 mm screen</a:t>
            </a:r>
            <a:r>
              <a:rPr lang="en-US" sz="1200" b="1" baseline="0" dirty="0" smtClean="0">
                <a:solidFill>
                  <a:srgbClr val="0000FF"/>
                </a:solidFill>
                <a:latin typeface="Times New Roman" pitchFamily="18" charset="0"/>
              </a:rPr>
              <a:t> is excessive fines but also don’t want over 3% whole kernels either</a:t>
            </a:r>
            <a:endParaRPr lang="en-US" sz="1200" b="1" dirty="0" smtClean="0">
              <a:solidFill>
                <a:srgbClr val="0000FF"/>
              </a:solidFill>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55</a:t>
            </a:fld>
            <a:endParaRPr lang="en-US"/>
          </a:p>
        </p:txBody>
      </p:sp>
    </p:spTree>
    <p:extLst>
      <p:ext uri="{BB962C8B-B14F-4D97-AF65-F5344CB8AC3E}">
        <p14:creationId xmlns:p14="http://schemas.microsoft.com/office/powerpoint/2010/main" val="1487990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rate of fermentation of the starch is largely correlated to the difference in protein matrix between</a:t>
            </a:r>
            <a:r>
              <a:rPr lang="en-US" baseline="0" dirty="0" smtClean="0"/>
              <a:t> the grain.</a:t>
            </a:r>
            <a:endParaRPr lang="en-US" dirty="0"/>
          </a:p>
        </p:txBody>
      </p:sp>
      <p:sp>
        <p:nvSpPr>
          <p:cNvPr id="4" name="Slide Number Placeholder 3"/>
          <p:cNvSpPr>
            <a:spLocks noGrp="1"/>
          </p:cNvSpPr>
          <p:nvPr>
            <p:ph type="sldNum" sz="quarter" idx="10"/>
          </p:nvPr>
        </p:nvSpPr>
        <p:spPr/>
        <p:txBody>
          <a:bodyPr/>
          <a:lstStyle/>
          <a:p>
            <a:fld id="{7BD38452-CDEC-4EA1-A4D3-7DBE9C12B562}" type="slidenum">
              <a:rPr lang="en-US" smtClean="0"/>
              <a:t>57</a:t>
            </a:fld>
            <a:endParaRPr lang="en-US"/>
          </a:p>
        </p:txBody>
      </p:sp>
    </p:spTree>
    <p:extLst>
      <p:ext uri="{BB962C8B-B14F-4D97-AF65-F5344CB8AC3E}">
        <p14:creationId xmlns:p14="http://schemas.microsoft.com/office/powerpoint/2010/main" val="1716752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58</a:t>
            </a:fld>
            <a:endParaRPr lang="en-US"/>
          </a:p>
        </p:txBody>
      </p:sp>
    </p:spTree>
    <p:extLst>
      <p:ext uri="{BB962C8B-B14F-4D97-AF65-F5344CB8AC3E}">
        <p14:creationId xmlns:p14="http://schemas.microsoft.com/office/powerpoint/2010/main" val="3890316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Concern about transfer in the milk can have less than</a:t>
            </a:r>
            <a:r>
              <a:rPr lang="en-US" baseline="0" dirty="0" smtClean="0"/>
              <a:t> 5 ppb</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64</a:t>
            </a:fld>
            <a:endParaRPr lang="en-US"/>
          </a:p>
        </p:txBody>
      </p:sp>
    </p:spTree>
    <p:extLst>
      <p:ext uri="{BB962C8B-B14F-4D97-AF65-F5344CB8AC3E}">
        <p14:creationId xmlns:p14="http://schemas.microsoft.com/office/powerpoint/2010/main" val="496835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67</a:t>
            </a:fld>
            <a:endParaRPr lang="en-US"/>
          </a:p>
        </p:txBody>
      </p:sp>
    </p:spTree>
    <p:extLst>
      <p:ext uri="{BB962C8B-B14F-4D97-AF65-F5344CB8AC3E}">
        <p14:creationId xmlns:p14="http://schemas.microsoft.com/office/powerpoint/2010/main" val="1190979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High moisture alternatives to drying have less market as they must be feed to livestock and limited shipping.</a:t>
            </a:r>
            <a:r>
              <a:rPr lang="en-US" baseline="0" dirty="0" smtClean="0"/>
              <a:t> Storage a consideration.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Acid preservation may be more favorable as fuel costs increase to reduce need for artificial drying. </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72</a:t>
            </a:fld>
            <a:endParaRPr lang="en-US"/>
          </a:p>
        </p:txBody>
      </p:sp>
    </p:spTree>
    <p:extLst>
      <p:ext uri="{BB962C8B-B14F-4D97-AF65-F5344CB8AC3E}">
        <p14:creationId xmlns:p14="http://schemas.microsoft.com/office/powerpoint/2010/main" val="1328014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energy due</a:t>
            </a:r>
            <a:r>
              <a:rPr lang="en-US" baseline="0" dirty="0" smtClean="0"/>
              <a:t> to fat (in addition to the starch)</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83</a:t>
            </a:fld>
            <a:endParaRPr lang="en-US"/>
          </a:p>
        </p:txBody>
      </p:sp>
    </p:spTree>
    <p:extLst>
      <p:ext uri="{BB962C8B-B14F-4D97-AF65-F5344CB8AC3E}">
        <p14:creationId xmlns:p14="http://schemas.microsoft.com/office/powerpoint/2010/main" val="12337189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109</a:t>
            </a:fld>
            <a:endParaRPr lang="en-US"/>
          </a:p>
        </p:txBody>
      </p:sp>
    </p:spTree>
    <p:extLst>
      <p:ext uri="{BB962C8B-B14F-4D97-AF65-F5344CB8AC3E}">
        <p14:creationId xmlns:p14="http://schemas.microsoft.com/office/powerpoint/2010/main" val="20896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where corn grits come from. </a:t>
            </a:r>
          </a:p>
          <a:p>
            <a:r>
              <a:rPr lang="en-US" baseline="0" dirty="0" smtClean="0"/>
              <a:t>Hard wheat has vitreous endosperm but soft wheat has floury endosperm</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9</a:t>
            </a:fld>
            <a:endParaRPr lang="en-US"/>
          </a:p>
        </p:txBody>
      </p:sp>
    </p:spTree>
    <p:extLst>
      <p:ext uri="{BB962C8B-B14F-4D97-AF65-F5344CB8AC3E}">
        <p14:creationId xmlns:p14="http://schemas.microsoft.com/office/powerpoint/2010/main" val="80601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F7B41F0-B29E-4481-97A4-48058F133039}" type="slidenum">
              <a:rPr lang="en-US" smtClean="0"/>
              <a:pPr/>
              <a:t>10</a:t>
            </a:fld>
            <a:endParaRPr lang="en-US" smtClean="0"/>
          </a:p>
        </p:txBody>
      </p:sp>
      <p:sp>
        <p:nvSpPr>
          <p:cNvPr id="58371" name="Rectangle 2"/>
          <p:cNvSpPr>
            <a:spLocks noGrp="1" noRot="1" noChangeAspect="1" noChangeArrowheads="1" noTextEdit="1"/>
          </p:cNvSpPr>
          <p:nvPr>
            <p:ph type="sldImg"/>
          </p:nvPr>
        </p:nvSpPr>
        <p:spPr>
          <a:xfrm>
            <a:off x="1144588" y="685800"/>
            <a:ext cx="4570412" cy="3427413"/>
          </a:xfrm>
          <a:ln w="12700" cap="flat">
            <a:solidFill>
              <a:schemeClr val="tx1"/>
            </a:solidFill>
          </a:ln>
        </p:spPr>
      </p:sp>
      <p:sp>
        <p:nvSpPr>
          <p:cNvPr id="58372" name="Rectangle 3"/>
          <p:cNvSpPr>
            <a:spLocks noGrp="1" noChangeArrowheads="1"/>
          </p:cNvSpPr>
          <p:nvPr>
            <p:ph type="body" idx="1"/>
          </p:nvPr>
        </p:nvSpPr>
        <p:spPr>
          <a:xfrm>
            <a:off x="914400" y="4341813"/>
            <a:ext cx="5029200" cy="4116387"/>
          </a:xfrm>
          <a:noFill/>
          <a:ln/>
        </p:spPr>
        <p:txBody>
          <a:bodyPr lIns="92075" tIns="46038" rIns="92075" bIns="46038"/>
          <a:lstStyle/>
          <a:p>
            <a:pPr eaLnBrk="1" hangingPunct="1"/>
            <a:r>
              <a:rPr lang="en-US" dirty="0" smtClean="0"/>
              <a:t>This slide is an electron microscopic photo of the starch granules in the vitreous or hard endosperm. Note the polygonal shape and the tight compact structure. Vitreous  starch will  digest at a slower rate than floury starch due to its physical structure..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48A3DE2-3F8C-4484-B5F4-4F512E8B7AE7}" type="slidenum">
              <a:rPr lang="en-US" smtClean="0"/>
              <a:pPr/>
              <a:t>12</a:t>
            </a:fld>
            <a:endParaRPr lang="en-US" smtClean="0"/>
          </a:p>
        </p:txBody>
      </p:sp>
      <p:sp>
        <p:nvSpPr>
          <p:cNvPr id="59395" name="Rectangle 2"/>
          <p:cNvSpPr>
            <a:spLocks noGrp="1" noRot="1" noChangeAspect="1" noChangeArrowheads="1" noTextEdit="1"/>
          </p:cNvSpPr>
          <p:nvPr>
            <p:ph type="sldImg"/>
          </p:nvPr>
        </p:nvSpPr>
        <p:spPr>
          <a:xfrm>
            <a:off x="1144588" y="685800"/>
            <a:ext cx="4570412" cy="3427413"/>
          </a:xfrm>
          <a:ln w="12700" cap="flat">
            <a:solidFill>
              <a:schemeClr val="tx1"/>
            </a:solidFill>
          </a:ln>
        </p:spPr>
      </p:sp>
      <p:sp>
        <p:nvSpPr>
          <p:cNvPr id="59396" name="Rectangle 3"/>
          <p:cNvSpPr>
            <a:spLocks noGrp="1" noChangeArrowheads="1"/>
          </p:cNvSpPr>
          <p:nvPr>
            <p:ph type="body" idx="1"/>
          </p:nvPr>
        </p:nvSpPr>
        <p:spPr>
          <a:xfrm>
            <a:off x="914400" y="4341813"/>
            <a:ext cx="5029200" cy="4116387"/>
          </a:xfrm>
          <a:noFill/>
          <a:ln/>
        </p:spPr>
        <p:txBody>
          <a:bodyPr lIns="92075" tIns="46038" rIns="92075" bIns="46038"/>
          <a:lstStyle/>
          <a:p>
            <a:pPr eaLnBrk="1" hangingPunct="1"/>
            <a:r>
              <a:rPr lang="en-US" dirty="0" smtClean="0"/>
              <a:t>This slide shows an electron microscopic photo of the floury starch granules. Note their spherical shape and open nature.  Also note the film covering some of the starch granules. This is protein. It has been suggested by several researchers that this protein matrix may restrict enzymatic access to the starch granules which restricts the rate and extent of  starch digestion. It is thought that one of the primary effects of heat processing (steam flaking) is to breakup this protein matrix.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rate of fermentation of the starch is largely correlated to the difference in protein matrix between</a:t>
            </a:r>
            <a:r>
              <a:rPr lang="en-US" baseline="0" dirty="0" smtClean="0"/>
              <a:t> the grain.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Corn and Sorghum more slow degradable protein in the endosperm (</a:t>
            </a:r>
            <a:r>
              <a:rPr lang="en-US" baseline="0" dirty="0" err="1" smtClean="0"/>
              <a:t>Zein</a:t>
            </a:r>
            <a:r>
              <a:rPr lang="en-US" baseline="0" dirty="0" smtClean="0"/>
              <a:t> and </a:t>
            </a:r>
            <a:r>
              <a:rPr lang="en-US" baseline="0" dirty="0" err="1" smtClean="0"/>
              <a:t>Kafrian</a:t>
            </a:r>
            <a:r>
              <a:rPr lang="en-US" baseline="0" dirty="0" smtClean="0"/>
              <a:t>, respectively) interferes with digestion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Wheat, barley more rapid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13</a:t>
            </a:fld>
            <a:endParaRPr lang="en-US"/>
          </a:p>
        </p:txBody>
      </p:sp>
    </p:spTree>
    <p:extLst>
      <p:ext uri="{BB962C8B-B14F-4D97-AF65-F5344CB8AC3E}">
        <p14:creationId xmlns:p14="http://schemas.microsoft.com/office/powerpoint/2010/main" val="319018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warm season grass</a:t>
            </a:r>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18</a:t>
            </a:fld>
            <a:endParaRPr lang="en-US"/>
          </a:p>
        </p:txBody>
      </p:sp>
    </p:spTree>
    <p:extLst>
      <p:ext uri="{BB962C8B-B14F-4D97-AF65-F5344CB8AC3E}">
        <p14:creationId xmlns:p14="http://schemas.microsoft.com/office/powerpoint/2010/main" val="194665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8E4004-9AED-4B8E-984E-ED3DE26464D3}" type="slidenum">
              <a:rPr lang="en-US" smtClean="0"/>
              <a:pPr>
                <a:defRPr/>
              </a:pPr>
              <a:t>23</a:t>
            </a:fld>
            <a:endParaRPr lang="en-US"/>
          </a:p>
        </p:txBody>
      </p:sp>
    </p:spTree>
    <p:extLst>
      <p:ext uri="{BB962C8B-B14F-4D97-AF65-F5344CB8AC3E}">
        <p14:creationId xmlns:p14="http://schemas.microsoft.com/office/powerpoint/2010/main" val="80961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0"/>
            <a:ext cx="9147175" cy="6867525"/>
            <a:chOff x="-2" y="0"/>
            <a:chExt cx="5762" cy="4326"/>
          </a:xfrm>
        </p:grpSpPr>
        <p:grpSp>
          <p:nvGrpSpPr>
            <p:cNvPr id="5" name="Group 1027"/>
            <p:cNvGrpSpPr>
              <a:grpSpLocks/>
            </p:cNvGrpSpPr>
            <p:nvPr userDrawn="1"/>
          </p:nvGrpSpPr>
          <p:grpSpPr bwMode="auto">
            <a:xfrm>
              <a:off x="-2" y="0"/>
              <a:ext cx="5712" cy="4326"/>
              <a:chOff x="-2" y="0"/>
              <a:chExt cx="5712" cy="4326"/>
            </a:xfrm>
          </p:grpSpPr>
          <p:sp>
            <p:nvSpPr>
              <p:cNvPr id="8" name="Rectangle 1028"/>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9" name="Rectangle 1029"/>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0" name="Rectangle 1030"/>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1" name="Rectangle 1031"/>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2" name="Rectangle 1032"/>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3" name="Rectangle 1033"/>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4" name="Rectangle 1034"/>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5" name="Rectangle 1035"/>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6" name="Rectangle 1036"/>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7" name="Rectangle 1037"/>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8" name="Rectangle 1038"/>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19" name="Rectangle 1039"/>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0" name="Rectangle 1040"/>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1" name="Rectangle 1041"/>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2" name="Rectangle 1042"/>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3" name="Rectangle 1043"/>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4" name="Rectangle 1044"/>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5" name="Rectangle 1045"/>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6" name="Rectangle 1046"/>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7" name="Rectangle 1047"/>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8" name="Rectangle 1048"/>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29" name="Rectangle 1049"/>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0" name="Rectangle 1050"/>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1" name="Rectangle 1051"/>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2" name="Rectangle 1052"/>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3" name="Rectangle 1053"/>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4" name="Rectangle 1054"/>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5" name="Rectangle 1055"/>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6" name="Rectangle 1056"/>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7" name="Rectangle 1057"/>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8" name="Rectangle 1058"/>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39" name="Rectangle 1059"/>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0" name="Rectangle 1060"/>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 name="Rectangle 1061"/>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2" name="Rectangle 1062"/>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3" name="Rectangle 1063"/>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4" name="Rectangle 1064"/>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5" name="Rectangle 1065"/>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6" name="Rectangle 1066"/>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7" name="Rectangle 1067"/>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8" name="Rectangle 1068"/>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9" name="Rectangle 1069"/>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0" name="Rectangle 1070"/>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1" name="Rectangle 1071"/>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2" name="Rectangle 1072"/>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3" name="Rectangle 1073"/>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4" name="Rectangle 1074"/>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5" name="Rectangle 1075"/>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6" name="Rectangle 1076"/>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7" name="Rectangle 1077"/>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8" name="Rectangle 1078"/>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59" name="Rectangle 1079"/>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60" name="Rectangle 1080"/>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61" name="Rectangle 1081"/>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62" name="Rectangle 1082"/>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63" name="Rectangle 1083"/>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64" name="Rectangle 1084"/>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65" name="Rectangle 1085"/>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66" name="Rectangle 1086"/>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67" name="Rectangle 1087"/>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grpSp>
        <p:sp>
          <p:nvSpPr>
            <p:cNvPr id="6" name="Rectangle 1088"/>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en-US">
                <a:solidFill>
                  <a:srgbClr val="000000"/>
                </a:solidFill>
              </a:endParaRPr>
            </a:p>
          </p:txBody>
        </p:sp>
        <p:sp>
          <p:nvSpPr>
            <p:cNvPr id="7" name="Rectangle 1089"/>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pPr>
                <a:defRPr/>
              </a:pPr>
              <a:endParaRPr lang="en-US">
                <a:solidFill>
                  <a:srgbClr val="000000"/>
                </a:solidFill>
              </a:endParaRPr>
            </a:p>
          </p:txBody>
        </p:sp>
      </p:grpSp>
      <p:sp>
        <p:nvSpPr>
          <p:cNvPr id="68" name="Rectangle 1090"/>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a:defRPr/>
            </a:pPr>
            <a:endParaRPr kumimoji="1" lang="en-US">
              <a:solidFill>
                <a:srgbClr val="000000"/>
              </a:solidFill>
              <a:latin typeface="Verdana" pitchFamily="34" charset="0"/>
            </a:endParaRPr>
          </a:p>
        </p:txBody>
      </p:sp>
      <p:sp>
        <p:nvSpPr>
          <p:cNvPr id="5187" name="Rectangle 1091"/>
          <p:cNvSpPr>
            <a:spLocks noGrp="1" noChangeArrowheads="1"/>
          </p:cNvSpPr>
          <p:nvPr>
            <p:ph type="ctrTitle" sz="quarter"/>
          </p:nvPr>
        </p:nvSpPr>
        <p:spPr>
          <a:xfrm>
            <a:off x="779463" y="1096963"/>
            <a:ext cx="7678737" cy="1431925"/>
          </a:xfrm>
        </p:spPr>
        <p:txBody>
          <a:bodyPr/>
          <a:lstStyle>
            <a:lvl1pPr algn="r">
              <a:defRPr/>
            </a:lvl1pPr>
          </a:lstStyle>
          <a:p>
            <a:r>
              <a:rPr lang="en-US"/>
              <a:t>Click to edit Master title style</a:t>
            </a:r>
          </a:p>
        </p:txBody>
      </p:sp>
      <p:sp>
        <p:nvSpPr>
          <p:cNvPr id="5188" name="Rectangle 1092"/>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en-US"/>
              <a:t>Click to edit Master subtitle style</a:t>
            </a:r>
          </a:p>
        </p:txBody>
      </p:sp>
      <p:sp>
        <p:nvSpPr>
          <p:cNvPr id="69" name="Rectangle 1093"/>
          <p:cNvSpPr>
            <a:spLocks noGrp="1" noChangeArrowheads="1"/>
          </p:cNvSpPr>
          <p:nvPr>
            <p:ph type="dt" sz="quarter"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70" name="Rectangle 109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1" name="Rectangle 1095"/>
          <p:cNvSpPr>
            <a:spLocks noGrp="1" noChangeArrowheads="1"/>
          </p:cNvSpPr>
          <p:nvPr>
            <p:ph type="sldNum" sz="quarter" idx="12"/>
          </p:nvPr>
        </p:nvSpPr>
        <p:spPr>
          <a:xfrm>
            <a:off x="6553200" y="6248400"/>
            <a:ext cx="1905000" cy="457200"/>
          </a:xfrm>
        </p:spPr>
        <p:txBody>
          <a:bodyPr/>
          <a:lstStyle>
            <a:lvl1pPr>
              <a:defRPr/>
            </a:lvl1pPr>
          </a:lstStyle>
          <a:p>
            <a:pPr>
              <a:defRPr/>
            </a:pPr>
            <a:fld id="{4C20D845-B67F-429C-8BE9-FBA831A0E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227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93"/>
          <p:cNvSpPr>
            <a:spLocks noGrp="1" noChangeArrowheads="1"/>
          </p:cNvSpPr>
          <p:nvPr>
            <p:ph type="sldNum" sz="quarter" idx="12"/>
          </p:nvPr>
        </p:nvSpPr>
        <p:spPr>
          <a:ln/>
        </p:spPr>
        <p:txBody>
          <a:bodyPr/>
          <a:lstStyle>
            <a:lvl1pPr>
              <a:defRPr/>
            </a:lvl1pPr>
          </a:lstStyle>
          <a:p>
            <a:pPr>
              <a:defRPr/>
            </a:pPr>
            <a:fld id="{5564C7E3-582F-4DC1-94D9-420385319E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44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93"/>
          <p:cNvSpPr>
            <a:spLocks noGrp="1" noChangeArrowheads="1"/>
          </p:cNvSpPr>
          <p:nvPr>
            <p:ph type="sldNum" sz="quarter" idx="12"/>
          </p:nvPr>
        </p:nvSpPr>
        <p:spPr>
          <a:ln/>
        </p:spPr>
        <p:txBody>
          <a:bodyPr/>
          <a:lstStyle>
            <a:lvl1pPr>
              <a:defRPr/>
            </a:lvl1pPr>
          </a:lstStyle>
          <a:p>
            <a:pPr>
              <a:defRPr/>
            </a:pPr>
            <a:fld id="{CB5ED0B5-C882-4834-B6CD-9EA868AAF4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672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2813" y="1905000"/>
            <a:ext cx="39782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43488" y="1905000"/>
            <a:ext cx="3979862" cy="4191000"/>
          </a:xfrm>
        </p:spPr>
        <p:txBody>
          <a:bodyPr/>
          <a:lstStyle/>
          <a:p>
            <a:pPr lvl="0"/>
            <a:endParaRPr lang="en-US" noProof="0" smtClean="0"/>
          </a:p>
        </p:txBody>
      </p:sp>
      <p:sp>
        <p:nvSpPr>
          <p:cNvPr id="5"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93"/>
          <p:cNvSpPr>
            <a:spLocks noGrp="1" noChangeArrowheads="1"/>
          </p:cNvSpPr>
          <p:nvPr>
            <p:ph type="sldNum" sz="quarter" idx="12"/>
          </p:nvPr>
        </p:nvSpPr>
        <p:spPr>
          <a:ln/>
        </p:spPr>
        <p:txBody>
          <a:bodyPr/>
          <a:lstStyle>
            <a:lvl1pPr>
              <a:defRPr/>
            </a:lvl1pPr>
          </a:lstStyle>
          <a:p>
            <a:pPr>
              <a:defRPr/>
            </a:pPr>
            <a:fld id="{616E594A-9247-4AEE-A12E-18D3E6DD29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7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9ECB43F5-B4CE-47BF-9C44-40C78CB549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641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982663"/>
            <a:ext cx="8162925" cy="6413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2813" y="1905000"/>
            <a:ext cx="3978275" cy="4191000"/>
          </a:xfrm>
        </p:spPr>
        <p:txBody>
          <a:bodyPr/>
          <a:lstStyle/>
          <a:p>
            <a:pPr lvl="0"/>
            <a:endParaRPr lang="en-US" noProof="0" smtClean="0"/>
          </a:p>
        </p:txBody>
      </p:sp>
      <p:sp>
        <p:nvSpPr>
          <p:cNvPr id="4" name="Text Placeholder 3"/>
          <p:cNvSpPr>
            <a:spLocks noGrp="1"/>
          </p:cNvSpPr>
          <p:nvPr>
            <p:ph type="body" sz="half" idx="2"/>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03822CDE-5F68-4592-BE96-6C06D2A709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698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71538" y="982663"/>
            <a:ext cx="8162925" cy="641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2813" y="1905000"/>
            <a:ext cx="8110537" cy="4191000"/>
          </a:xfrm>
        </p:spPr>
        <p:txBody>
          <a:bodyPr/>
          <a:lstStyle/>
          <a:p>
            <a:pPr lvl="0"/>
            <a:endParaRPr lang="en-US" noProof="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9"/>
          <p:cNvSpPr>
            <a:spLocks noGrp="1" noChangeArrowheads="1"/>
          </p:cNvSpPr>
          <p:nvPr>
            <p:ph type="sldNum" sz="quarter" idx="12"/>
          </p:nvPr>
        </p:nvSpPr>
        <p:spPr>
          <a:ln/>
        </p:spPr>
        <p:txBody>
          <a:bodyPr/>
          <a:lstStyle>
            <a:lvl1pPr>
              <a:defRPr/>
            </a:lvl1pPr>
          </a:lstStyle>
          <a:p>
            <a:pPr>
              <a:defRPr/>
            </a:pPr>
            <a:fld id="{EBA91D70-17A0-49F9-B796-91100A9B9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5917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982663"/>
            <a:ext cx="8162925"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2813" y="1905000"/>
            <a:ext cx="39782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9"/>
          <p:cNvSpPr>
            <a:spLocks noGrp="1" noChangeArrowheads="1"/>
          </p:cNvSpPr>
          <p:nvPr>
            <p:ph type="sldNum" sz="quarter" idx="12"/>
          </p:nvPr>
        </p:nvSpPr>
        <p:spPr>
          <a:ln/>
        </p:spPr>
        <p:txBody>
          <a:bodyPr/>
          <a:lstStyle>
            <a:lvl1pPr>
              <a:defRPr/>
            </a:lvl1pPr>
          </a:lstStyle>
          <a:p>
            <a:pPr>
              <a:defRPr/>
            </a:pPr>
            <a:fld id="{74F4179F-CC5F-48C9-89C1-3765B4AAC9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71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982663"/>
            <a:ext cx="8162925"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2813" y="1905000"/>
            <a:ext cx="39782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43488" y="1905000"/>
            <a:ext cx="3979862"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43488" y="4076700"/>
            <a:ext cx="3979862"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6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9"/>
          <p:cNvSpPr>
            <a:spLocks noGrp="1" noChangeArrowheads="1"/>
          </p:cNvSpPr>
          <p:nvPr>
            <p:ph type="sldNum" sz="quarter" idx="12"/>
          </p:nvPr>
        </p:nvSpPr>
        <p:spPr>
          <a:ln/>
        </p:spPr>
        <p:txBody>
          <a:bodyPr/>
          <a:lstStyle>
            <a:lvl1pPr>
              <a:defRPr/>
            </a:lvl1pPr>
          </a:lstStyle>
          <a:p>
            <a:pPr>
              <a:defRPr/>
            </a:pPr>
            <a:fld id="{3F50DD43-08DD-407B-B176-C300FDD76A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20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93"/>
          <p:cNvSpPr>
            <a:spLocks noGrp="1" noChangeArrowheads="1"/>
          </p:cNvSpPr>
          <p:nvPr>
            <p:ph type="sldNum" sz="quarter" idx="12"/>
          </p:nvPr>
        </p:nvSpPr>
        <p:spPr>
          <a:ln/>
        </p:spPr>
        <p:txBody>
          <a:bodyPr/>
          <a:lstStyle>
            <a:lvl1pPr>
              <a:defRPr/>
            </a:lvl1pPr>
          </a:lstStyle>
          <a:p>
            <a:pPr>
              <a:defRPr/>
            </a:pPr>
            <a:fld id="{E342692D-CDBF-45B2-90A7-F701277F42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708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93"/>
          <p:cNvSpPr>
            <a:spLocks noGrp="1" noChangeArrowheads="1"/>
          </p:cNvSpPr>
          <p:nvPr>
            <p:ph type="sldNum" sz="quarter" idx="12"/>
          </p:nvPr>
        </p:nvSpPr>
        <p:spPr>
          <a:ln/>
        </p:spPr>
        <p:txBody>
          <a:bodyPr/>
          <a:lstStyle>
            <a:lvl1pPr>
              <a:defRPr/>
            </a:lvl1pPr>
          </a:lstStyle>
          <a:p>
            <a:pPr>
              <a:defRPr/>
            </a:pPr>
            <a:fld id="{BFAE1C9A-9DCB-4A1A-BA3E-6C0ECA02F8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515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93"/>
          <p:cNvSpPr>
            <a:spLocks noGrp="1" noChangeArrowheads="1"/>
          </p:cNvSpPr>
          <p:nvPr>
            <p:ph type="sldNum" sz="quarter" idx="12"/>
          </p:nvPr>
        </p:nvSpPr>
        <p:spPr>
          <a:ln/>
        </p:spPr>
        <p:txBody>
          <a:bodyPr/>
          <a:lstStyle>
            <a:lvl1pPr>
              <a:defRPr/>
            </a:lvl1pPr>
          </a:lstStyle>
          <a:p>
            <a:pPr>
              <a:defRPr/>
            </a:pPr>
            <a:fld id="{297FE1E2-047B-49DB-BE09-9B48EDD550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242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93"/>
          <p:cNvSpPr>
            <a:spLocks noGrp="1" noChangeArrowheads="1"/>
          </p:cNvSpPr>
          <p:nvPr>
            <p:ph type="sldNum" sz="quarter" idx="12"/>
          </p:nvPr>
        </p:nvSpPr>
        <p:spPr>
          <a:ln/>
        </p:spPr>
        <p:txBody>
          <a:bodyPr/>
          <a:lstStyle>
            <a:lvl1pPr>
              <a:defRPr/>
            </a:lvl1pPr>
          </a:lstStyle>
          <a:p>
            <a:pPr>
              <a:defRPr/>
            </a:pPr>
            <a:fld id="{EFC5D6E7-0EC9-4589-AAC7-8D887FC4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35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93"/>
          <p:cNvSpPr>
            <a:spLocks noGrp="1" noChangeArrowheads="1"/>
          </p:cNvSpPr>
          <p:nvPr>
            <p:ph type="sldNum" sz="quarter" idx="12"/>
          </p:nvPr>
        </p:nvSpPr>
        <p:spPr>
          <a:ln/>
        </p:spPr>
        <p:txBody>
          <a:bodyPr/>
          <a:lstStyle>
            <a:lvl1pPr>
              <a:defRPr/>
            </a:lvl1pPr>
          </a:lstStyle>
          <a:p>
            <a:pPr>
              <a:defRPr/>
            </a:pPr>
            <a:fld id="{6313CB47-C154-41C2-9145-B856C95666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7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93"/>
          <p:cNvSpPr>
            <a:spLocks noGrp="1" noChangeArrowheads="1"/>
          </p:cNvSpPr>
          <p:nvPr>
            <p:ph type="sldNum" sz="quarter" idx="12"/>
          </p:nvPr>
        </p:nvSpPr>
        <p:spPr>
          <a:ln/>
        </p:spPr>
        <p:txBody>
          <a:bodyPr/>
          <a:lstStyle>
            <a:lvl1pPr>
              <a:defRPr/>
            </a:lvl1pPr>
          </a:lstStyle>
          <a:p>
            <a:pPr>
              <a:defRPr/>
            </a:pPr>
            <a:fld id="{045A9D44-6151-4508-9075-459B76D589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77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93"/>
          <p:cNvSpPr>
            <a:spLocks noGrp="1" noChangeArrowheads="1"/>
          </p:cNvSpPr>
          <p:nvPr>
            <p:ph type="sldNum" sz="quarter" idx="12"/>
          </p:nvPr>
        </p:nvSpPr>
        <p:spPr>
          <a:ln/>
        </p:spPr>
        <p:txBody>
          <a:bodyPr/>
          <a:lstStyle>
            <a:lvl1pPr>
              <a:defRPr/>
            </a:lvl1pPr>
          </a:lstStyle>
          <a:p>
            <a:pPr>
              <a:defRPr/>
            </a:pPr>
            <a:fld id="{EDA7E70F-679F-4CA7-BD69-12AE65ED2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821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93"/>
          <p:cNvSpPr>
            <a:spLocks noGrp="1" noChangeArrowheads="1"/>
          </p:cNvSpPr>
          <p:nvPr>
            <p:ph type="sldNum" sz="quarter" idx="12"/>
          </p:nvPr>
        </p:nvSpPr>
        <p:spPr>
          <a:ln/>
        </p:spPr>
        <p:txBody>
          <a:bodyPr/>
          <a:lstStyle>
            <a:lvl1pPr>
              <a:defRPr/>
            </a:lvl1pPr>
          </a:lstStyle>
          <a:p>
            <a:pPr>
              <a:defRPr/>
            </a:pPr>
            <a:fld id="{279E6025-DB90-457E-8AAC-43AC815341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87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1026"/>
          <p:cNvGrpSpPr>
            <a:grpSpLocks/>
          </p:cNvGrpSpPr>
          <p:nvPr/>
        </p:nvGrpSpPr>
        <p:grpSpPr bwMode="auto">
          <a:xfrm>
            <a:off x="0" y="0"/>
            <a:ext cx="9147175" cy="6867525"/>
            <a:chOff x="0" y="0"/>
            <a:chExt cx="5762" cy="4326"/>
          </a:xfrm>
        </p:grpSpPr>
        <p:sp>
          <p:nvSpPr>
            <p:cNvPr id="4099" name="Rectangle 1027"/>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0" name="Rectangle 1028"/>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1" name="Rectangle 1029"/>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2" name="Rectangle 1030"/>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3" name="Rectangle 1031"/>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4" name="Rectangle 1032"/>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5" name="Rectangle 1033"/>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6" name="Rectangle 1034"/>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7" name="Rectangle 1035"/>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8" name="Rectangle 1036"/>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09" name="Rectangle 1037"/>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0" name="Rectangle 1038"/>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1" name="Rectangle 1039"/>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2" name="Rectangle 1040"/>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3" name="Rectangle 1041"/>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4" name="Rectangle 1042"/>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5" name="Rectangle 1043"/>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6" name="Rectangle 1044"/>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7" name="Rectangle 1045"/>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8" name="Rectangle 1046"/>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19" name="Rectangle 1047"/>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0" name="Rectangle 1048"/>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1" name="Rectangle 1049"/>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2" name="Rectangle 1050"/>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3" name="Rectangle 1051"/>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4" name="Rectangle 1052"/>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5" name="Rectangle 1053"/>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6" name="Rectangle 1054"/>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7" name="Rectangle 1055"/>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8" name="Rectangle 1056"/>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29" name="Rectangle 1057"/>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0" name="Rectangle 1058"/>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1" name="Rectangle 1059"/>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2" name="Rectangle 1060"/>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3" name="Rectangle 1061"/>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4" name="Rectangle 1062"/>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5" name="Rectangle 1063"/>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6" name="Rectangle 1064"/>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7" name="Rectangle 1065"/>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8" name="Rectangle 1066"/>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39" name="Rectangle 1067"/>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0" name="Rectangle 1068"/>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1" name="Rectangle 1069"/>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2" name="Rectangle 1070"/>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3" name="Rectangle 1071"/>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4" name="Rectangle 1072"/>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5" name="Rectangle 1073"/>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6" name="Rectangle 1074"/>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7" name="Rectangle 1075"/>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8" name="Rectangle 1076"/>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49" name="Rectangle 1077"/>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0" name="Rectangle 1078"/>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1" name="Rectangle 1079"/>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2" name="Rectangle 1080"/>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3" name="Rectangle 1081"/>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4" name="Rectangle 1082"/>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5" name="Rectangle 1083"/>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6" name="Rectangle 1084"/>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7" name="Rectangle 1085"/>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8" name="Rectangle 1086"/>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pPr>
                <a:defRPr/>
              </a:pPr>
              <a:endParaRPr lang="en-US">
                <a:solidFill>
                  <a:srgbClr val="000000"/>
                </a:solidFill>
              </a:endParaRPr>
            </a:p>
          </p:txBody>
        </p:sp>
        <p:sp>
          <p:nvSpPr>
            <p:cNvPr id="4159" name="Rectangle 1087"/>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a:defRPr/>
              </a:pPr>
              <a:endParaRPr lang="en-US">
                <a:solidFill>
                  <a:srgbClr val="000000"/>
                </a:solidFill>
              </a:endParaRPr>
            </a:p>
          </p:txBody>
        </p:sp>
        <p:sp>
          <p:nvSpPr>
            <p:cNvPr id="4160" name="Rectangle 1088"/>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pPr>
                <a:defRPr/>
              </a:pPr>
              <a:endParaRPr lang="en-US">
                <a:solidFill>
                  <a:srgbClr val="000000"/>
                </a:solidFill>
              </a:endParaRPr>
            </a:p>
          </p:txBody>
        </p:sp>
      </p:grpSp>
      <p:sp>
        <p:nvSpPr>
          <p:cNvPr id="7171" name="Rectangle 1089"/>
          <p:cNvSpPr>
            <a:spLocks noGrp="1" noChangeArrowheads="1"/>
          </p:cNvSpPr>
          <p:nvPr>
            <p:ph type="title"/>
          </p:nvPr>
        </p:nvSpPr>
        <p:spPr bwMode="auto">
          <a:xfrm>
            <a:off x="871538" y="192088"/>
            <a:ext cx="8162925" cy="1431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7172" name="Rectangle 1090"/>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63" name="Rectangle 1091"/>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4164" name="Rectangle 1092"/>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4165" name="Rectangle 1093"/>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92F995F7-2F44-4A04-87A0-56C8980188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466678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 id="2147483744" r:id="rId16"/>
    <p:sldLayoutId id="2147483745" r:id="rId17"/>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mannaharvest.net/product_info.php/products_id/1617094?osCsid=3879bfaabc30f06ef04d20802d90b8be"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5.xml.rels><?xml version="1.0" encoding="UTF-8" standalone="yes"?>
<Relationships xmlns="http://schemas.openxmlformats.org/package/2006/relationships"><Relationship Id="rId3" Type="http://schemas.openxmlformats.org/officeDocument/2006/relationships/hyperlink" Target="http://www.rothamsted.ac.uk/ppi/pics/fusarium.jpg"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a:off x="685800" y="1066800"/>
            <a:ext cx="7772400" cy="1470025"/>
          </a:xfrm>
        </p:spPr>
        <p:txBody>
          <a:bodyPr>
            <a:normAutofit fontScale="90000"/>
          </a:bodyPr>
          <a:lstStyle/>
          <a:p>
            <a:r>
              <a:rPr lang="en-US" sz="6000" dirty="0" smtClean="0"/>
              <a:t>Energy Feed Ingredients</a:t>
            </a:r>
          </a:p>
        </p:txBody>
      </p:sp>
      <p:sp>
        <p:nvSpPr>
          <p:cNvPr id="10243" name="Rectangle 3"/>
          <p:cNvSpPr>
            <a:spLocks noGrp="1" noChangeArrowheads="1"/>
          </p:cNvSpPr>
          <p:nvPr>
            <p:ph type="subTitle" sz="quarter" idx="1"/>
          </p:nvPr>
        </p:nvSpPr>
        <p:spPr>
          <a:xfrm>
            <a:off x="685800" y="2667000"/>
            <a:ext cx="7848600" cy="3429000"/>
          </a:xfrm>
        </p:spPr>
        <p:txBody>
          <a:bodyPr>
            <a:normAutofit/>
          </a:bodyPr>
          <a:lstStyle/>
          <a:p>
            <a:pPr marL="457200" indent="-457200">
              <a:buFont typeface="Wingdings" panose="05000000000000000000" pitchFamily="2" charset="2"/>
              <a:buChar char="Ø"/>
            </a:pPr>
            <a:r>
              <a:rPr lang="en-US" sz="3500" dirty="0" smtClean="0">
                <a:solidFill>
                  <a:schemeClr val="tx1"/>
                </a:solidFill>
              </a:rPr>
              <a:t>Grains, </a:t>
            </a:r>
            <a:endParaRPr lang="en-US" sz="3500" dirty="0" smtClean="0">
              <a:solidFill>
                <a:schemeClr val="tx1"/>
              </a:solidFill>
            </a:endParaRPr>
          </a:p>
          <a:p>
            <a:pPr marL="457200" indent="-457200">
              <a:buFont typeface="Wingdings" panose="05000000000000000000" pitchFamily="2" charset="2"/>
              <a:buChar char="Ø"/>
            </a:pPr>
            <a:r>
              <a:rPr lang="en-US" sz="3500" dirty="0" smtClean="0">
                <a:solidFill>
                  <a:schemeClr val="tx1"/>
                </a:solidFill>
              </a:rPr>
              <a:t>By-Products</a:t>
            </a:r>
            <a:r>
              <a:rPr lang="en-US" sz="3500" dirty="0" smtClean="0">
                <a:solidFill>
                  <a:schemeClr val="tx1"/>
                </a:solidFill>
              </a:rPr>
              <a:t>, </a:t>
            </a:r>
            <a:endParaRPr lang="en-US" sz="3500" dirty="0" smtClean="0">
              <a:solidFill>
                <a:schemeClr val="tx1"/>
              </a:solidFill>
            </a:endParaRPr>
          </a:p>
          <a:p>
            <a:pPr marL="457200" indent="-457200">
              <a:buFont typeface="Wingdings" panose="05000000000000000000" pitchFamily="2" charset="2"/>
              <a:buChar char="Ø"/>
            </a:pPr>
            <a:r>
              <a:rPr lang="en-US" sz="3500" dirty="0" smtClean="0">
                <a:solidFill>
                  <a:schemeClr val="tx1"/>
                </a:solidFill>
              </a:rPr>
              <a:t>tubers </a:t>
            </a:r>
            <a:r>
              <a:rPr lang="en-US" sz="3500" dirty="0" smtClean="0">
                <a:solidFill>
                  <a:schemeClr val="tx1"/>
                </a:solidFill>
              </a:rPr>
              <a:t>and roots, </a:t>
            </a:r>
            <a:endParaRPr lang="en-US" sz="3500" dirty="0" smtClean="0">
              <a:solidFill>
                <a:schemeClr val="tx1"/>
              </a:solidFill>
            </a:endParaRPr>
          </a:p>
          <a:p>
            <a:pPr marL="457200" indent="-457200">
              <a:buFont typeface="Wingdings" panose="05000000000000000000" pitchFamily="2" charset="2"/>
              <a:buChar char="Ø"/>
            </a:pPr>
            <a:r>
              <a:rPr lang="en-US" sz="3500" dirty="0" smtClean="0">
                <a:solidFill>
                  <a:schemeClr val="tx1"/>
                </a:solidFill>
              </a:rPr>
              <a:t>liquid </a:t>
            </a:r>
            <a:r>
              <a:rPr lang="en-US" sz="3500" dirty="0" smtClean="0">
                <a:solidFill>
                  <a:schemeClr val="tx1"/>
                </a:solidFill>
              </a:rPr>
              <a:t>feeds, </a:t>
            </a:r>
            <a:endParaRPr lang="en-US" sz="3500" dirty="0" smtClean="0">
              <a:solidFill>
                <a:schemeClr val="tx1"/>
              </a:solidFill>
            </a:endParaRPr>
          </a:p>
          <a:p>
            <a:pPr marL="457200" indent="-457200">
              <a:buFont typeface="Wingdings" panose="05000000000000000000" pitchFamily="2" charset="2"/>
              <a:buChar char="Ø"/>
            </a:pPr>
            <a:r>
              <a:rPr lang="en-US" sz="3500" dirty="0" smtClean="0">
                <a:solidFill>
                  <a:schemeClr val="tx1"/>
                </a:solidFill>
              </a:rPr>
              <a:t>Lipids</a:t>
            </a:r>
            <a:endParaRPr lang="en-US" sz="3500"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506" name="Picture 2"/>
          <p:cNvPicPr>
            <a:picLocks noChangeArrowheads="1"/>
          </p:cNvPicPr>
          <p:nvPr/>
        </p:nvPicPr>
        <p:blipFill>
          <a:blip r:embed="rId3" cstate="print"/>
          <a:srcRect/>
          <a:stretch>
            <a:fillRect/>
          </a:stretch>
        </p:blipFill>
        <p:spPr bwMode="auto">
          <a:xfrm>
            <a:off x="914400" y="2209800"/>
            <a:ext cx="7391400" cy="4114800"/>
          </a:xfrm>
          <a:prstGeom prst="rect">
            <a:avLst/>
          </a:prstGeom>
          <a:noFill/>
          <a:ln w="9525">
            <a:noFill/>
            <a:miter lim="800000"/>
            <a:headEnd/>
            <a:tailEnd/>
          </a:ln>
        </p:spPr>
      </p:pic>
      <p:sp>
        <p:nvSpPr>
          <p:cNvPr id="21507" name="Rectangle 3"/>
          <p:cNvSpPr>
            <a:spLocks noChangeArrowheads="1"/>
          </p:cNvSpPr>
          <p:nvPr/>
        </p:nvSpPr>
        <p:spPr bwMode="auto">
          <a:xfrm>
            <a:off x="838200" y="381000"/>
            <a:ext cx="7543800" cy="1016305"/>
          </a:xfrm>
          <a:prstGeom prst="rect">
            <a:avLst/>
          </a:prstGeom>
          <a:noFill/>
          <a:ln w="9525">
            <a:noFill/>
            <a:miter lim="800000"/>
            <a:headEnd/>
            <a:tailEnd/>
          </a:ln>
        </p:spPr>
        <p:txBody>
          <a:bodyPr lIns="92075" tIns="46038" rIns="92075" bIns="46038">
            <a:spAutoFit/>
          </a:bodyPr>
          <a:lstStyle/>
          <a:p>
            <a:pPr eaLnBrk="0" hangingPunct="0"/>
            <a:r>
              <a:rPr lang="en-US" sz="2000" b="1" dirty="0">
                <a:latin typeface="Arial" charset="0"/>
              </a:rPr>
              <a:t>Cross section of the vitreous part of a kernel, showing the</a:t>
            </a:r>
          </a:p>
          <a:p>
            <a:pPr eaLnBrk="0" hangingPunct="0"/>
            <a:r>
              <a:rPr lang="en-US" sz="2000" b="1" dirty="0">
                <a:latin typeface="Arial" charset="0"/>
              </a:rPr>
              <a:t>polygonal shape of the starch granules, the indentation in</a:t>
            </a:r>
          </a:p>
          <a:p>
            <a:pPr eaLnBrk="0" hangingPunct="0"/>
            <a:r>
              <a:rPr lang="en-US" sz="2000" b="1" dirty="0">
                <a:latin typeface="Arial" charset="0"/>
              </a:rPr>
              <a:t>the starch, and the tight compact structure.</a:t>
            </a:r>
          </a:p>
        </p:txBody>
      </p:sp>
    </p:spTree>
  </p:cSld>
  <p:clrMapOvr>
    <a:masterClrMapping/>
  </p:clrMapOvr>
  <p:transition>
    <p:dissolv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1" y="457200"/>
            <a:ext cx="8686800" cy="704009"/>
          </a:xfrm>
          <a:noFill/>
        </p:spPr>
        <p:txBody>
          <a:bodyPr lIns="85097" tIns="43800" rIns="85097" bIns="43800"/>
          <a:lstStyle/>
          <a:p>
            <a:pPr eaLnBrk="1" hangingPunct="1"/>
            <a:r>
              <a:rPr lang="en-US" altLang="en-US" sz="4000" b="1" dirty="0" smtClean="0"/>
              <a:t>Quality Standards for Tallow</a:t>
            </a:r>
          </a:p>
        </p:txBody>
      </p:sp>
      <p:sp>
        <p:nvSpPr>
          <p:cNvPr id="24579" name="Rectangle 3"/>
          <p:cNvSpPr>
            <a:spLocks noGrp="1" noChangeArrowheads="1"/>
          </p:cNvSpPr>
          <p:nvPr>
            <p:ph type="body" idx="1"/>
          </p:nvPr>
        </p:nvSpPr>
        <p:spPr>
          <a:xfrm>
            <a:off x="381000" y="1874838"/>
            <a:ext cx="8305799" cy="3656012"/>
          </a:xfrm>
          <a:noFill/>
        </p:spPr>
        <p:txBody>
          <a:bodyPr lIns="85097" tIns="43800" rIns="85097" bIns="43800"/>
          <a:lstStyle/>
          <a:p>
            <a:pPr eaLnBrk="1" hangingPunct="1">
              <a:lnSpc>
                <a:spcPct val="120000"/>
              </a:lnSpc>
            </a:pPr>
            <a:r>
              <a:rPr lang="en-US" altLang="en-US" sz="3800" dirty="0" smtClean="0"/>
              <a:t>The more saturated, the better </a:t>
            </a:r>
          </a:p>
          <a:p>
            <a:pPr marL="457200" lvl="1" indent="0" eaLnBrk="1" hangingPunct="1">
              <a:buNone/>
            </a:pPr>
            <a:r>
              <a:rPr lang="en-US" altLang="en-US" sz="3500" dirty="0" smtClean="0"/>
              <a:t>- Iodine value (IV) &lt; 50</a:t>
            </a:r>
          </a:p>
          <a:p>
            <a:pPr lvl="2" eaLnBrk="1" hangingPunct="1">
              <a:buFontTx/>
              <a:buNone/>
            </a:pPr>
            <a:r>
              <a:rPr lang="en-US" altLang="en-US" sz="3100" dirty="0" smtClean="0"/>
              <a:t>	 prefer 38 to 45</a:t>
            </a:r>
          </a:p>
          <a:p>
            <a:pPr eaLnBrk="1" hangingPunct="1">
              <a:lnSpc>
                <a:spcPct val="120000"/>
              </a:lnSpc>
            </a:pPr>
            <a:r>
              <a:rPr lang="en-US" altLang="en-US" sz="3800" dirty="0" smtClean="0"/>
              <a:t>Free fatty acids &lt; 5%</a:t>
            </a:r>
            <a:endParaRPr lang="en-US" altLang="en-US" sz="3000" dirty="0" smtClean="0"/>
          </a:p>
        </p:txBody>
      </p:sp>
    </p:spTree>
    <p:extLst>
      <p:ext uri="{BB962C8B-B14F-4D97-AF65-F5344CB8AC3E}">
        <p14:creationId xmlns:p14="http://schemas.microsoft.com/office/powerpoint/2010/main" val="3050207031"/>
      </p:ext>
    </p:extLst>
  </p:cSld>
  <p:clrMapOvr>
    <a:masterClrMapping/>
  </p:clrMapOvr>
  <p:transition advTm="34000">
    <p:randomBar dir="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696199" cy="704009"/>
          </a:xfrm>
          <a:noFill/>
        </p:spPr>
        <p:txBody>
          <a:bodyPr lIns="85097" tIns="43800" rIns="85097" bIns="43800"/>
          <a:lstStyle/>
          <a:p>
            <a:pPr eaLnBrk="1" hangingPunct="1"/>
            <a:r>
              <a:rPr lang="en-US" altLang="en-US" sz="4000" b="1" dirty="0" smtClean="0"/>
              <a:t>Commercial Granular Fats</a:t>
            </a:r>
          </a:p>
        </p:txBody>
      </p:sp>
      <p:sp>
        <p:nvSpPr>
          <p:cNvPr id="25603" name="Rectangle 3"/>
          <p:cNvSpPr>
            <a:spLocks noGrp="1" noChangeArrowheads="1"/>
          </p:cNvSpPr>
          <p:nvPr>
            <p:ph type="body" idx="1"/>
          </p:nvPr>
        </p:nvSpPr>
        <p:spPr>
          <a:xfrm>
            <a:off x="990600" y="1143000"/>
            <a:ext cx="7216775" cy="4959350"/>
          </a:xfrm>
          <a:noFill/>
        </p:spPr>
        <p:txBody>
          <a:bodyPr lIns="85097" tIns="43800" rIns="85097" bIns="43800"/>
          <a:lstStyle/>
          <a:p>
            <a:pPr eaLnBrk="1" hangingPunct="1"/>
            <a:r>
              <a:rPr lang="en-US" altLang="en-US" b="1" dirty="0" smtClean="0">
                <a:solidFill>
                  <a:srgbClr val="7030A0"/>
                </a:solidFill>
              </a:rPr>
              <a:t>Advantages</a:t>
            </a:r>
            <a:r>
              <a:rPr lang="en-US" altLang="en-US" sz="3400" dirty="0" smtClean="0">
                <a:solidFill>
                  <a:srgbClr val="7030A0"/>
                </a:solidFill>
              </a:rPr>
              <a:t>:</a:t>
            </a:r>
          </a:p>
          <a:p>
            <a:pPr lvl="1" eaLnBrk="1" hangingPunct="1">
              <a:buFontTx/>
              <a:buNone/>
            </a:pPr>
            <a:r>
              <a:rPr lang="en-US" altLang="en-US" sz="3100" dirty="0" smtClean="0"/>
              <a:t>1. Easy to handle and mix</a:t>
            </a:r>
          </a:p>
          <a:p>
            <a:pPr lvl="1" eaLnBrk="1" hangingPunct="1">
              <a:buFontTx/>
              <a:buNone/>
            </a:pPr>
            <a:r>
              <a:rPr lang="en-US" altLang="en-US" sz="3100" dirty="0" smtClean="0"/>
              <a:t>2. Quality control</a:t>
            </a:r>
          </a:p>
          <a:p>
            <a:pPr lvl="1" eaLnBrk="1" hangingPunct="1">
              <a:buFontTx/>
              <a:buNone/>
            </a:pPr>
            <a:r>
              <a:rPr lang="en-US" altLang="en-US" sz="3100" dirty="0" smtClean="0"/>
              <a:t>3. Few effects in rumen</a:t>
            </a:r>
          </a:p>
          <a:p>
            <a:pPr lvl="1" eaLnBrk="1" hangingPunct="1">
              <a:buFontTx/>
              <a:buNone/>
            </a:pPr>
            <a:endParaRPr lang="en-US" altLang="en-US" sz="3100" dirty="0" smtClean="0"/>
          </a:p>
          <a:p>
            <a:pPr eaLnBrk="1" hangingPunct="1"/>
            <a:r>
              <a:rPr lang="en-US" altLang="en-US" b="1" dirty="0" smtClean="0">
                <a:solidFill>
                  <a:srgbClr val="7030A0"/>
                </a:solidFill>
              </a:rPr>
              <a:t>Disadvantages:</a:t>
            </a:r>
          </a:p>
          <a:p>
            <a:pPr lvl="1" eaLnBrk="1" hangingPunct="1">
              <a:buFontTx/>
              <a:buNone/>
            </a:pPr>
            <a:r>
              <a:rPr lang="en-US" altLang="en-US" sz="3100" dirty="0" smtClean="0"/>
              <a:t>1. High cost</a:t>
            </a:r>
          </a:p>
          <a:p>
            <a:pPr lvl="1" eaLnBrk="1" hangingPunct="1">
              <a:buFontTx/>
              <a:buNone/>
            </a:pPr>
            <a:r>
              <a:rPr lang="en-US" altLang="en-US" sz="3100" dirty="0" smtClean="0"/>
              <a:t>2. Some are less digestible</a:t>
            </a:r>
          </a:p>
        </p:txBody>
      </p:sp>
    </p:spTree>
    <p:extLst>
      <p:ext uri="{BB962C8B-B14F-4D97-AF65-F5344CB8AC3E}">
        <p14:creationId xmlns:p14="http://schemas.microsoft.com/office/powerpoint/2010/main" val="2792358742"/>
      </p:ext>
    </p:extLst>
  </p:cSld>
  <p:clrMapOvr>
    <a:masterClrMapping/>
  </p:clrMapOvr>
  <p:transition advTm="36000">
    <p:cover dir="l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8913" y="141970"/>
            <a:ext cx="9332913" cy="950230"/>
          </a:xfrm>
          <a:noFill/>
        </p:spPr>
        <p:txBody>
          <a:bodyPr lIns="85097" tIns="43800" rIns="85097" bIns="43800"/>
          <a:lstStyle/>
          <a:p>
            <a:pPr algn="ctr" eaLnBrk="1" hangingPunct="1"/>
            <a:r>
              <a:rPr lang="en-US" altLang="en-US" sz="2800" b="1" dirty="0" smtClean="0"/>
              <a:t>Relative Digestibility of Commercial Fats</a:t>
            </a:r>
            <a:br>
              <a:rPr lang="en-US" altLang="en-US" sz="2800" b="1" dirty="0" smtClean="0"/>
            </a:br>
            <a:r>
              <a:rPr lang="en-US" altLang="en-US" sz="2800" b="1" dirty="0" smtClean="0"/>
              <a:t>(Highest to lowest)</a:t>
            </a:r>
          </a:p>
        </p:txBody>
      </p:sp>
      <p:sp>
        <p:nvSpPr>
          <p:cNvPr id="26627" name="Rectangle 3"/>
          <p:cNvSpPr>
            <a:spLocks noGrp="1" noChangeArrowheads="1"/>
          </p:cNvSpPr>
          <p:nvPr>
            <p:ph type="body" idx="1"/>
          </p:nvPr>
        </p:nvSpPr>
        <p:spPr>
          <a:xfrm>
            <a:off x="331788" y="1828800"/>
            <a:ext cx="8650287" cy="4721225"/>
          </a:xfrm>
          <a:noFill/>
        </p:spPr>
        <p:txBody>
          <a:bodyPr lIns="85097" tIns="43800" rIns="85097" bIns="43800"/>
          <a:lstStyle/>
          <a:p>
            <a:pPr eaLnBrk="1" hangingPunct="1">
              <a:lnSpc>
                <a:spcPct val="140000"/>
              </a:lnSpc>
              <a:buFontTx/>
              <a:buNone/>
            </a:pPr>
            <a:r>
              <a:rPr lang="en-US" altLang="en-US" sz="2700" b="1" dirty="0" smtClean="0">
                <a:solidFill>
                  <a:schemeClr val="tx2"/>
                </a:solidFill>
              </a:rPr>
              <a:t>Type </a:t>
            </a:r>
            <a:r>
              <a:rPr lang="en-US" altLang="en-US" sz="2700" dirty="0" smtClean="0">
                <a:solidFill>
                  <a:schemeClr val="tx2"/>
                </a:solidFill>
              </a:rPr>
              <a:t>		</a:t>
            </a:r>
            <a:r>
              <a:rPr lang="en-US" altLang="en-US" sz="2700" b="1" dirty="0" smtClean="0">
                <a:solidFill>
                  <a:schemeClr val="tx2"/>
                </a:solidFill>
              </a:rPr>
              <a:t>Product</a:t>
            </a:r>
            <a:r>
              <a:rPr lang="en-US" altLang="en-US" sz="2700" dirty="0" smtClean="0">
                <a:solidFill>
                  <a:schemeClr val="tx2"/>
                </a:solidFill>
              </a:rPr>
              <a:t> </a:t>
            </a:r>
            <a:r>
              <a:rPr lang="en-US" altLang="en-US" sz="2700" b="1" dirty="0" smtClean="0">
                <a:solidFill>
                  <a:schemeClr val="tx2"/>
                </a:solidFill>
              </a:rPr>
              <a:t>name</a:t>
            </a:r>
            <a:r>
              <a:rPr lang="en-US" altLang="en-US" sz="2700" dirty="0" smtClean="0">
                <a:solidFill>
                  <a:schemeClr val="tx2"/>
                </a:solidFill>
              </a:rPr>
              <a:t>	      		</a:t>
            </a:r>
            <a:r>
              <a:rPr lang="en-US" altLang="en-US" sz="2700" b="1" dirty="0" smtClean="0">
                <a:solidFill>
                  <a:schemeClr val="tx2"/>
                </a:solidFill>
              </a:rPr>
              <a:t>FA%</a:t>
            </a:r>
            <a:endParaRPr lang="en-US" altLang="en-US" sz="2700" b="1" dirty="0" smtClean="0"/>
          </a:p>
          <a:p>
            <a:pPr eaLnBrk="1" hangingPunct="1">
              <a:lnSpc>
                <a:spcPct val="120000"/>
              </a:lnSpc>
              <a:buFontTx/>
              <a:buNone/>
            </a:pPr>
            <a:r>
              <a:rPr lang="en-US" altLang="en-US" sz="2700" dirty="0" smtClean="0"/>
              <a:t>Calcium salts of		</a:t>
            </a:r>
            <a:r>
              <a:rPr lang="en-US" altLang="en-US" sz="2700" dirty="0" err="1" smtClean="0"/>
              <a:t>Megalac</a:t>
            </a:r>
            <a:r>
              <a:rPr lang="en-US" altLang="en-US" sz="2700" dirty="0" smtClean="0"/>
              <a:t>,			 80</a:t>
            </a:r>
          </a:p>
          <a:p>
            <a:pPr eaLnBrk="1" hangingPunct="1">
              <a:lnSpc>
                <a:spcPct val="60000"/>
              </a:lnSpc>
              <a:buFontTx/>
              <a:buNone/>
            </a:pPr>
            <a:r>
              <a:rPr lang="en-US" altLang="en-US" sz="2700" dirty="0" smtClean="0"/>
              <a:t>fatty acids			</a:t>
            </a:r>
            <a:r>
              <a:rPr lang="en-US" altLang="en-US" sz="2700" dirty="0" err="1" smtClean="0"/>
              <a:t>EnerG</a:t>
            </a:r>
            <a:r>
              <a:rPr lang="en-US" altLang="en-US" sz="2700" b="1" dirty="0" err="1" smtClean="0">
                <a:latin typeface="Roman" pitchFamily="18"/>
              </a:rPr>
              <a:t>II</a:t>
            </a:r>
            <a:endParaRPr lang="en-US" altLang="en-US" sz="2700" dirty="0" smtClean="0"/>
          </a:p>
          <a:p>
            <a:pPr eaLnBrk="1" hangingPunct="1">
              <a:lnSpc>
                <a:spcPct val="70000"/>
              </a:lnSpc>
              <a:buFontTx/>
              <a:buNone/>
            </a:pPr>
            <a:endParaRPr lang="en-US" altLang="en-US" sz="2700" dirty="0" smtClean="0"/>
          </a:p>
          <a:p>
            <a:pPr eaLnBrk="1" hangingPunct="1">
              <a:lnSpc>
                <a:spcPct val="60000"/>
              </a:lnSpc>
              <a:buFontTx/>
              <a:buNone/>
            </a:pPr>
            <a:r>
              <a:rPr lang="en-US" altLang="en-US" sz="2700" dirty="0" smtClean="0"/>
              <a:t>Saturated free		Energy Booster		 99</a:t>
            </a:r>
          </a:p>
          <a:p>
            <a:pPr eaLnBrk="1" hangingPunct="1">
              <a:lnSpc>
                <a:spcPct val="60000"/>
              </a:lnSpc>
              <a:buFontTx/>
              <a:buNone/>
            </a:pPr>
            <a:r>
              <a:rPr lang="en-US" altLang="en-US" sz="2700" dirty="0" smtClean="0"/>
              <a:t>fatty acid </a:t>
            </a:r>
            <a:r>
              <a:rPr lang="en-US" altLang="en-US" sz="2700" dirty="0" err="1" smtClean="0"/>
              <a:t>prills</a:t>
            </a:r>
            <a:endParaRPr lang="en-US" altLang="en-US" sz="2700" dirty="0" smtClean="0"/>
          </a:p>
          <a:p>
            <a:pPr eaLnBrk="1" hangingPunct="1">
              <a:lnSpc>
                <a:spcPct val="70000"/>
              </a:lnSpc>
              <a:buFontTx/>
              <a:buNone/>
            </a:pPr>
            <a:endParaRPr lang="en-US" altLang="en-US" sz="2700" dirty="0" smtClean="0"/>
          </a:p>
          <a:p>
            <a:pPr eaLnBrk="1" hangingPunct="1">
              <a:lnSpc>
                <a:spcPct val="60000"/>
              </a:lnSpc>
              <a:buFontTx/>
              <a:buNone/>
            </a:pPr>
            <a:r>
              <a:rPr lang="en-US" altLang="en-US" sz="2700" dirty="0" smtClean="0"/>
              <a:t>Palm fatty acid		</a:t>
            </a:r>
            <a:r>
              <a:rPr lang="en-US" altLang="en-US" sz="2700" dirty="0" err="1" smtClean="0"/>
              <a:t>Biopass</a:t>
            </a:r>
            <a:r>
              <a:rPr lang="en-US" altLang="en-US" sz="2700" dirty="0" smtClean="0"/>
              <a:t>			  95</a:t>
            </a:r>
          </a:p>
          <a:p>
            <a:pPr eaLnBrk="1" hangingPunct="1">
              <a:lnSpc>
                <a:spcPct val="60000"/>
              </a:lnSpc>
              <a:buFontTx/>
              <a:buNone/>
            </a:pPr>
            <a:r>
              <a:rPr lang="en-US" altLang="en-US" sz="2700" dirty="0" smtClean="0"/>
              <a:t>distillates</a:t>
            </a:r>
            <a:r>
              <a:rPr lang="en-US" altLang="en-US" sz="2400" dirty="0" smtClean="0"/>
              <a:t>	</a:t>
            </a:r>
            <a:r>
              <a:rPr lang="en-US" altLang="en-US" sz="2700" dirty="0" smtClean="0"/>
              <a:t>	</a:t>
            </a:r>
          </a:p>
        </p:txBody>
      </p:sp>
      <p:sp>
        <p:nvSpPr>
          <p:cNvPr id="26628" name="Line 4"/>
          <p:cNvSpPr>
            <a:spLocks noChangeShapeType="1"/>
          </p:cNvSpPr>
          <p:nvPr/>
        </p:nvSpPr>
        <p:spPr bwMode="auto">
          <a:xfrm>
            <a:off x="352425" y="2540000"/>
            <a:ext cx="84693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5"/>
          <p:cNvSpPr>
            <a:spLocks noChangeShapeType="1"/>
          </p:cNvSpPr>
          <p:nvPr/>
        </p:nvSpPr>
        <p:spPr bwMode="auto">
          <a:xfrm>
            <a:off x="352425" y="5867400"/>
            <a:ext cx="84693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0" name="Text Box 7"/>
          <p:cNvSpPr txBox="1">
            <a:spLocks noChangeArrowheads="1"/>
          </p:cNvSpPr>
          <p:nvPr/>
        </p:nvSpPr>
        <p:spPr bwMode="auto">
          <a:xfrm>
            <a:off x="6588125" y="6076950"/>
            <a:ext cx="2312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2000" b="1"/>
              <a:t>72-78% digestible</a:t>
            </a:r>
            <a:endParaRPr lang="en-US" altLang="en-US" sz="5400" b="1"/>
          </a:p>
        </p:txBody>
      </p:sp>
    </p:spTree>
    <p:extLst>
      <p:ext uri="{BB962C8B-B14F-4D97-AF65-F5344CB8AC3E}">
        <p14:creationId xmlns:p14="http://schemas.microsoft.com/office/powerpoint/2010/main" val="3631604230"/>
      </p:ext>
    </p:extLst>
  </p:cSld>
  <p:clrMapOvr>
    <a:masterClrMapping/>
  </p:clrMapOvr>
  <p:transition advTm="32000">
    <p:randomBa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331438"/>
            <a:ext cx="8745537" cy="1319562"/>
          </a:xfrm>
          <a:noFill/>
        </p:spPr>
        <p:txBody>
          <a:bodyPr lIns="85097" tIns="43800" rIns="85097" bIns="43800"/>
          <a:lstStyle/>
          <a:p>
            <a:pPr eaLnBrk="1" hangingPunct="1"/>
            <a:r>
              <a:rPr lang="en-US" altLang="en-US" sz="4000" b="1" dirty="0" smtClean="0"/>
              <a:t>Choose Fat Sources on the Basis of:</a:t>
            </a:r>
          </a:p>
        </p:txBody>
      </p:sp>
      <p:sp>
        <p:nvSpPr>
          <p:cNvPr id="27651" name="Rectangle 3"/>
          <p:cNvSpPr>
            <a:spLocks noGrp="1" noChangeArrowheads="1"/>
          </p:cNvSpPr>
          <p:nvPr>
            <p:ph type="body" idx="1"/>
          </p:nvPr>
        </p:nvSpPr>
        <p:spPr>
          <a:xfrm>
            <a:off x="609601" y="2065338"/>
            <a:ext cx="6675438" cy="3003550"/>
          </a:xfrm>
          <a:noFill/>
        </p:spPr>
        <p:txBody>
          <a:bodyPr lIns="85097" tIns="43800" rIns="85097" bIns="43800"/>
          <a:lstStyle/>
          <a:p>
            <a:pPr eaLnBrk="1" hangingPunct="1">
              <a:lnSpc>
                <a:spcPct val="120000"/>
              </a:lnSpc>
              <a:buFontTx/>
              <a:buNone/>
            </a:pPr>
            <a:r>
              <a:rPr lang="en-US" altLang="en-US" sz="3800" dirty="0" smtClean="0"/>
              <a:t>1. Cost</a:t>
            </a:r>
          </a:p>
          <a:p>
            <a:pPr eaLnBrk="1" hangingPunct="1">
              <a:lnSpc>
                <a:spcPct val="120000"/>
              </a:lnSpc>
              <a:buFontTx/>
              <a:buNone/>
            </a:pPr>
            <a:r>
              <a:rPr lang="en-US" altLang="en-US" sz="3800" dirty="0" smtClean="0"/>
              <a:t>2. Convenience</a:t>
            </a:r>
          </a:p>
          <a:p>
            <a:pPr eaLnBrk="1" hangingPunct="1">
              <a:lnSpc>
                <a:spcPct val="120000"/>
              </a:lnSpc>
              <a:buFontTx/>
              <a:buNone/>
            </a:pPr>
            <a:r>
              <a:rPr lang="en-US" altLang="en-US" sz="3800" dirty="0" smtClean="0"/>
              <a:t>3. Characteristics of fat</a:t>
            </a:r>
            <a:endParaRPr lang="en-US" altLang="en-US" sz="2800" dirty="0" smtClean="0"/>
          </a:p>
        </p:txBody>
      </p:sp>
    </p:spTree>
    <p:extLst>
      <p:ext uri="{BB962C8B-B14F-4D97-AF65-F5344CB8AC3E}">
        <p14:creationId xmlns:p14="http://schemas.microsoft.com/office/powerpoint/2010/main" val="4089073631"/>
      </p:ext>
    </p:extLst>
  </p:cSld>
  <p:clrMapOvr>
    <a:masterClrMapping/>
  </p:clrMapOvr>
  <p:transition spd="med" advTm="49000">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304800"/>
            <a:ext cx="8077200" cy="533400"/>
          </a:xfrm>
          <a:noFill/>
        </p:spPr>
        <p:txBody>
          <a:bodyPr lIns="85097" tIns="43800" rIns="85097" bIns="43800"/>
          <a:lstStyle/>
          <a:p>
            <a:pPr algn="ctr" eaLnBrk="1" hangingPunct="1"/>
            <a:r>
              <a:rPr lang="en-US" altLang="en-US" sz="3600" b="1" dirty="0" smtClean="0"/>
              <a:t>How Much Fat Should Be Fed?</a:t>
            </a:r>
          </a:p>
        </p:txBody>
      </p:sp>
      <p:sp>
        <p:nvSpPr>
          <p:cNvPr id="28675" name="Rectangle 3"/>
          <p:cNvSpPr>
            <a:spLocks noGrp="1" noChangeArrowheads="1"/>
          </p:cNvSpPr>
          <p:nvPr>
            <p:ph type="body" idx="1"/>
          </p:nvPr>
        </p:nvSpPr>
        <p:spPr>
          <a:xfrm>
            <a:off x="457200" y="1295400"/>
            <a:ext cx="8305800" cy="5334000"/>
          </a:xfrm>
          <a:noFill/>
        </p:spPr>
        <p:txBody>
          <a:bodyPr lIns="85097" tIns="43800" rIns="85097" bIns="43800"/>
          <a:lstStyle/>
          <a:p>
            <a:pPr eaLnBrk="1" hangingPunct="1">
              <a:lnSpc>
                <a:spcPct val="90000"/>
              </a:lnSpc>
              <a:buFontTx/>
              <a:buNone/>
            </a:pPr>
            <a:r>
              <a:rPr lang="en-US" altLang="en-US" sz="3100" b="1" dirty="0" smtClean="0"/>
              <a:t>Thumb rule #1:</a:t>
            </a:r>
          </a:p>
          <a:p>
            <a:pPr lvl="1" eaLnBrk="1" hangingPunct="1">
              <a:lnSpc>
                <a:spcPct val="90000"/>
              </a:lnSpc>
              <a:buFontTx/>
              <a:buNone/>
            </a:pPr>
            <a:r>
              <a:rPr lang="en-US" altLang="en-US" dirty="0" smtClean="0"/>
              <a:t>Total fat fed = milk fat produced</a:t>
            </a:r>
          </a:p>
          <a:p>
            <a:pPr eaLnBrk="1" hangingPunct="1">
              <a:lnSpc>
                <a:spcPct val="90000"/>
              </a:lnSpc>
              <a:buFontTx/>
              <a:buNone/>
            </a:pPr>
            <a:endParaRPr lang="en-US" altLang="en-US" sz="3100" dirty="0" smtClean="0"/>
          </a:p>
          <a:p>
            <a:pPr eaLnBrk="1" hangingPunct="1">
              <a:lnSpc>
                <a:spcPct val="90000"/>
              </a:lnSpc>
              <a:buFontTx/>
              <a:buNone/>
            </a:pPr>
            <a:r>
              <a:rPr lang="en-US" altLang="en-US" sz="3100" b="1" dirty="0" smtClean="0">
                <a:solidFill>
                  <a:srgbClr val="7030A0"/>
                </a:solidFill>
              </a:rPr>
              <a:t>Example:</a:t>
            </a:r>
          </a:p>
          <a:p>
            <a:pPr lvl="1" eaLnBrk="1" hangingPunct="1">
              <a:lnSpc>
                <a:spcPct val="90000"/>
              </a:lnSpc>
              <a:buFontTx/>
              <a:buNone/>
            </a:pPr>
            <a:r>
              <a:rPr lang="en-US" altLang="en-US" dirty="0" smtClean="0"/>
              <a:t>90 lbs milk, 3.5% fat = 3.15 lbs fat</a:t>
            </a:r>
          </a:p>
          <a:p>
            <a:pPr lvl="1" eaLnBrk="1" hangingPunct="1">
              <a:lnSpc>
                <a:spcPct val="90000"/>
              </a:lnSpc>
              <a:buFontTx/>
              <a:buNone/>
            </a:pPr>
            <a:r>
              <a:rPr lang="en-US" altLang="en-US" dirty="0" smtClean="0"/>
              <a:t>50 lbs feed DM, 3% fat = 1.5 lbs basal fat</a:t>
            </a:r>
          </a:p>
          <a:p>
            <a:pPr eaLnBrk="1" hangingPunct="1">
              <a:lnSpc>
                <a:spcPct val="90000"/>
              </a:lnSpc>
              <a:buFontTx/>
              <a:buNone/>
            </a:pPr>
            <a:endParaRPr lang="en-US" altLang="en-US" sz="3100" dirty="0" smtClean="0"/>
          </a:p>
          <a:p>
            <a:pPr eaLnBrk="1" hangingPunct="1">
              <a:lnSpc>
                <a:spcPct val="90000"/>
              </a:lnSpc>
              <a:buFontTx/>
              <a:buNone/>
            </a:pPr>
            <a:r>
              <a:rPr lang="en-US" altLang="en-US" sz="3100" dirty="0" smtClean="0"/>
              <a:t>So, could supplement 1.5 to 1.65 lbs of (supplemental) fat</a:t>
            </a:r>
          </a:p>
        </p:txBody>
      </p:sp>
    </p:spTree>
    <p:extLst>
      <p:ext uri="{BB962C8B-B14F-4D97-AF65-F5344CB8AC3E}">
        <p14:creationId xmlns:p14="http://schemas.microsoft.com/office/powerpoint/2010/main" val="3529780788"/>
      </p:ext>
    </p:extLst>
  </p:cSld>
  <p:clrMapOvr>
    <a:masterClrMapping/>
  </p:clrMapOvr>
  <p:transition advTm="47000">
    <p:pull/>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52400" y="1143000"/>
            <a:ext cx="8763000" cy="4576762"/>
          </a:xfrm>
          <a:noFill/>
        </p:spPr>
        <p:txBody>
          <a:bodyPr lIns="85097" tIns="43800" rIns="85097" bIns="43800"/>
          <a:lstStyle/>
          <a:p>
            <a:pPr eaLnBrk="1" hangingPunct="1">
              <a:buFontTx/>
              <a:buNone/>
            </a:pPr>
            <a:r>
              <a:rPr lang="en-US" altLang="en-US" sz="3300" b="1" dirty="0" smtClean="0"/>
              <a:t>Other thumb rules for max (dairy)</a:t>
            </a:r>
            <a:r>
              <a:rPr lang="en-US" altLang="en-US" sz="3300" dirty="0" smtClean="0"/>
              <a:t>:</a:t>
            </a:r>
          </a:p>
          <a:p>
            <a:pPr eaLnBrk="1" hangingPunct="1">
              <a:buFontTx/>
              <a:buNone/>
            </a:pPr>
            <a:endParaRPr lang="en-US" altLang="en-US" sz="3500" dirty="0" smtClean="0"/>
          </a:p>
          <a:p>
            <a:pPr lvl="1" eaLnBrk="1" hangingPunct="1"/>
            <a:r>
              <a:rPr lang="en-US" altLang="en-US" sz="3100" dirty="0" smtClean="0"/>
              <a:t>up to 8% total fat in diet DM</a:t>
            </a:r>
          </a:p>
          <a:p>
            <a:pPr lvl="1" eaLnBrk="1" hangingPunct="1">
              <a:buFontTx/>
              <a:buNone/>
            </a:pPr>
            <a:endParaRPr lang="en-US" altLang="en-US" sz="3100" dirty="0" smtClean="0"/>
          </a:p>
          <a:p>
            <a:pPr lvl="1" eaLnBrk="1" hangingPunct="1"/>
            <a:r>
              <a:rPr lang="en-US" altLang="en-US" sz="3100" dirty="0" smtClean="0"/>
              <a:t>up to 5% supplemental fat</a:t>
            </a:r>
          </a:p>
          <a:p>
            <a:pPr lvl="1" eaLnBrk="1" hangingPunct="1">
              <a:buFontTx/>
              <a:buNone/>
            </a:pPr>
            <a:endParaRPr lang="en-US" altLang="en-US" sz="3100" dirty="0" smtClean="0"/>
          </a:p>
          <a:p>
            <a:pPr lvl="1" eaLnBrk="1" hangingPunct="1"/>
            <a:r>
              <a:rPr lang="en-US" altLang="en-US" sz="3100" dirty="0" smtClean="0"/>
              <a:t>1 </a:t>
            </a:r>
            <a:r>
              <a:rPr lang="en-US" altLang="en-US" sz="3100" dirty="0" err="1" smtClean="0"/>
              <a:t>lb</a:t>
            </a:r>
            <a:r>
              <a:rPr lang="en-US" altLang="en-US" sz="3100" dirty="0" smtClean="0"/>
              <a:t> commodity fat, 0.5 to 1 </a:t>
            </a:r>
            <a:r>
              <a:rPr lang="en-US" altLang="en-US" sz="3100" dirty="0" err="1" smtClean="0"/>
              <a:t>lb</a:t>
            </a:r>
            <a:r>
              <a:rPr lang="en-US" altLang="en-US" sz="3100" dirty="0" smtClean="0"/>
              <a:t> of granular (inert) fat</a:t>
            </a:r>
            <a:endParaRPr lang="en-US" altLang="en-US" dirty="0" smtClean="0"/>
          </a:p>
        </p:txBody>
      </p:sp>
    </p:spTree>
    <p:extLst>
      <p:ext uri="{BB962C8B-B14F-4D97-AF65-F5344CB8AC3E}">
        <p14:creationId xmlns:p14="http://schemas.microsoft.com/office/powerpoint/2010/main" val="3508382129"/>
      </p:ext>
    </p:extLst>
  </p:cSld>
  <p:clrMapOvr>
    <a:masterClrMapping/>
  </p:clrMapOvr>
  <p:transition advTm="28000">
    <p:cover dir="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496094" y="304800"/>
            <a:ext cx="7239000" cy="1323439"/>
          </a:xfrm>
        </p:spPr>
        <p:txBody>
          <a:bodyPr/>
          <a:lstStyle/>
          <a:p>
            <a:pPr eaLnBrk="1" hangingPunct="1"/>
            <a:r>
              <a:rPr lang="en-US" altLang="en-US" sz="4000" b="1" dirty="0" smtClean="0"/>
              <a:t>Production Responses</a:t>
            </a:r>
            <a:br>
              <a:rPr lang="en-US" altLang="en-US" sz="4000" b="1" dirty="0" smtClean="0"/>
            </a:br>
            <a:r>
              <a:rPr lang="en-US" altLang="en-US" sz="4000" b="1" dirty="0" smtClean="0"/>
              <a:t>to Supplemental Fat</a:t>
            </a:r>
          </a:p>
        </p:txBody>
      </p:sp>
      <p:sp>
        <p:nvSpPr>
          <p:cNvPr id="30723" name="Line 1027"/>
          <p:cNvSpPr>
            <a:spLocks noChangeShapeType="1"/>
          </p:cNvSpPr>
          <p:nvPr/>
        </p:nvSpPr>
        <p:spPr bwMode="auto">
          <a:xfrm>
            <a:off x="2600325" y="5202238"/>
            <a:ext cx="5156200" cy="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4" name="Line 1028"/>
          <p:cNvSpPr>
            <a:spLocks noChangeShapeType="1"/>
          </p:cNvSpPr>
          <p:nvPr/>
        </p:nvSpPr>
        <p:spPr bwMode="auto">
          <a:xfrm flipV="1">
            <a:off x="2600325" y="2376488"/>
            <a:ext cx="0" cy="2825750"/>
          </a:xfrm>
          <a:prstGeom prst="line">
            <a:avLst/>
          </a:prstGeom>
          <a:noFill/>
          <a:ln w="571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5" name="Line 1029"/>
          <p:cNvSpPr>
            <a:spLocks noChangeShapeType="1"/>
          </p:cNvSpPr>
          <p:nvPr/>
        </p:nvSpPr>
        <p:spPr bwMode="auto">
          <a:xfrm>
            <a:off x="3287713" y="4945063"/>
            <a:ext cx="0" cy="38576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6" name="Line 1030"/>
          <p:cNvSpPr>
            <a:spLocks noChangeShapeType="1"/>
          </p:cNvSpPr>
          <p:nvPr/>
        </p:nvSpPr>
        <p:spPr bwMode="auto">
          <a:xfrm>
            <a:off x="3975100" y="4945063"/>
            <a:ext cx="0" cy="38576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7" name="Line 1031"/>
          <p:cNvSpPr>
            <a:spLocks noChangeShapeType="1"/>
          </p:cNvSpPr>
          <p:nvPr/>
        </p:nvSpPr>
        <p:spPr bwMode="auto">
          <a:xfrm>
            <a:off x="4664075" y="4945063"/>
            <a:ext cx="0" cy="38576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8" name="Line 1032"/>
          <p:cNvSpPr>
            <a:spLocks noChangeShapeType="1"/>
          </p:cNvSpPr>
          <p:nvPr/>
        </p:nvSpPr>
        <p:spPr bwMode="auto">
          <a:xfrm>
            <a:off x="5351463" y="4945063"/>
            <a:ext cx="0" cy="38576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1033"/>
          <p:cNvSpPr>
            <a:spLocks noChangeShapeType="1"/>
          </p:cNvSpPr>
          <p:nvPr/>
        </p:nvSpPr>
        <p:spPr bwMode="auto">
          <a:xfrm>
            <a:off x="6038850" y="4945063"/>
            <a:ext cx="0" cy="38576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1034"/>
          <p:cNvSpPr>
            <a:spLocks noChangeShapeType="1"/>
          </p:cNvSpPr>
          <p:nvPr/>
        </p:nvSpPr>
        <p:spPr bwMode="auto">
          <a:xfrm>
            <a:off x="6726238" y="4945063"/>
            <a:ext cx="0" cy="38576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1" name="Line 1035"/>
          <p:cNvSpPr>
            <a:spLocks noChangeShapeType="1"/>
          </p:cNvSpPr>
          <p:nvPr/>
        </p:nvSpPr>
        <p:spPr bwMode="auto">
          <a:xfrm>
            <a:off x="7413625" y="4945063"/>
            <a:ext cx="0" cy="38576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2" name="Text Box 1036"/>
          <p:cNvSpPr txBox="1">
            <a:spLocks noChangeArrowheads="1"/>
          </p:cNvSpPr>
          <p:nvPr/>
        </p:nvSpPr>
        <p:spPr bwMode="auto">
          <a:xfrm>
            <a:off x="2486025" y="5457825"/>
            <a:ext cx="57292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82" tIns="36041" rIns="72082" bIns="36041">
            <a:spAutoFit/>
          </a:bodyPr>
          <a:lstStyle>
            <a:lvl1pPr defTabSz="720725" eaLnBrk="0" hangingPunct="0">
              <a:defRPr sz="2400">
                <a:solidFill>
                  <a:schemeClr val="tx1"/>
                </a:solidFill>
                <a:latin typeface="Arial" charset="0"/>
              </a:defRPr>
            </a:lvl1pPr>
            <a:lvl2pPr marL="742950" indent="-285750" defTabSz="720725" eaLnBrk="0" hangingPunct="0">
              <a:defRPr sz="2400">
                <a:solidFill>
                  <a:schemeClr val="tx1"/>
                </a:solidFill>
                <a:latin typeface="Arial" charset="0"/>
              </a:defRPr>
            </a:lvl2pPr>
            <a:lvl3pPr marL="1143000" indent="-228600" defTabSz="720725" eaLnBrk="0" hangingPunct="0">
              <a:defRPr sz="2400">
                <a:solidFill>
                  <a:schemeClr val="tx1"/>
                </a:solidFill>
                <a:latin typeface="Arial" charset="0"/>
              </a:defRPr>
            </a:lvl3pPr>
            <a:lvl4pPr marL="1600200" indent="-228600" defTabSz="720725" eaLnBrk="0" hangingPunct="0">
              <a:defRPr sz="2400">
                <a:solidFill>
                  <a:schemeClr val="tx1"/>
                </a:solidFill>
                <a:latin typeface="Arial" charset="0"/>
              </a:defRPr>
            </a:lvl4pPr>
            <a:lvl5pPr marL="2057400" indent="-228600" defTabSz="720725" eaLnBrk="0" hangingPunct="0">
              <a:defRPr sz="2400">
                <a:solidFill>
                  <a:schemeClr val="tx1"/>
                </a:solidFill>
                <a:latin typeface="Arial" charset="0"/>
              </a:defRPr>
            </a:lvl5pPr>
            <a:lvl6pPr marL="2514600" indent="-228600" defTabSz="720725" eaLnBrk="0" fontAlgn="base" hangingPunct="0">
              <a:spcBef>
                <a:spcPct val="0"/>
              </a:spcBef>
              <a:spcAft>
                <a:spcPct val="0"/>
              </a:spcAft>
              <a:defRPr sz="2400">
                <a:solidFill>
                  <a:schemeClr val="tx1"/>
                </a:solidFill>
                <a:latin typeface="Arial" charset="0"/>
              </a:defRPr>
            </a:lvl6pPr>
            <a:lvl7pPr marL="2971800" indent="-228600" defTabSz="720725" eaLnBrk="0" fontAlgn="base" hangingPunct="0">
              <a:spcBef>
                <a:spcPct val="0"/>
              </a:spcBef>
              <a:spcAft>
                <a:spcPct val="0"/>
              </a:spcAft>
              <a:defRPr sz="2400">
                <a:solidFill>
                  <a:schemeClr val="tx1"/>
                </a:solidFill>
                <a:latin typeface="Arial" charset="0"/>
              </a:defRPr>
            </a:lvl7pPr>
            <a:lvl8pPr marL="3429000" indent="-228600" defTabSz="720725" eaLnBrk="0" fontAlgn="base" hangingPunct="0">
              <a:spcBef>
                <a:spcPct val="0"/>
              </a:spcBef>
              <a:spcAft>
                <a:spcPct val="0"/>
              </a:spcAft>
              <a:defRPr sz="2400">
                <a:solidFill>
                  <a:schemeClr val="tx1"/>
                </a:solidFill>
                <a:latin typeface="Arial" charset="0"/>
              </a:defRPr>
            </a:lvl8pPr>
            <a:lvl9pPr marL="3886200" indent="-228600" defTabSz="720725"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sz="2200" b="1"/>
              <a:t>0       1       2        3       4       5        6       7</a:t>
            </a:r>
            <a:endParaRPr lang="en-US" altLang="en-US" sz="1900" b="1"/>
          </a:p>
        </p:txBody>
      </p:sp>
      <p:sp>
        <p:nvSpPr>
          <p:cNvPr id="30733" name="Text Box 1037"/>
          <p:cNvSpPr txBox="1">
            <a:spLocks noChangeArrowheads="1"/>
          </p:cNvSpPr>
          <p:nvPr/>
        </p:nvSpPr>
        <p:spPr bwMode="auto">
          <a:xfrm>
            <a:off x="2143125" y="5908675"/>
            <a:ext cx="57864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82" tIns="36041" rIns="72082" bIns="36041">
            <a:spAutoFit/>
          </a:bodyPr>
          <a:lstStyle>
            <a:lvl1pPr defTabSz="720725" eaLnBrk="0" hangingPunct="0">
              <a:defRPr sz="2400">
                <a:solidFill>
                  <a:schemeClr val="tx1"/>
                </a:solidFill>
                <a:latin typeface="Arial" charset="0"/>
              </a:defRPr>
            </a:lvl1pPr>
            <a:lvl2pPr marL="742950" indent="-285750" defTabSz="720725" eaLnBrk="0" hangingPunct="0">
              <a:defRPr sz="2400">
                <a:solidFill>
                  <a:schemeClr val="tx1"/>
                </a:solidFill>
                <a:latin typeface="Arial" charset="0"/>
              </a:defRPr>
            </a:lvl2pPr>
            <a:lvl3pPr marL="1143000" indent="-228600" defTabSz="720725" eaLnBrk="0" hangingPunct="0">
              <a:defRPr sz="2400">
                <a:solidFill>
                  <a:schemeClr val="tx1"/>
                </a:solidFill>
                <a:latin typeface="Arial" charset="0"/>
              </a:defRPr>
            </a:lvl3pPr>
            <a:lvl4pPr marL="1600200" indent="-228600" defTabSz="720725" eaLnBrk="0" hangingPunct="0">
              <a:defRPr sz="2400">
                <a:solidFill>
                  <a:schemeClr val="tx1"/>
                </a:solidFill>
                <a:latin typeface="Arial" charset="0"/>
              </a:defRPr>
            </a:lvl4pPr>
            <a:lvl5pPr marL="2057400" indent="-228600" defTabSz="720725" eaLnBrk="0" hangingPunct="0">
              <a:defRPr sz="2400">
                <a:solidFill>
                  <a:schemeClr val="tx1"/>
                </a:solidFill>
                <a:latin typeface="Arial" charset="0"/>
              </a:defRPr>
            </a:lvl5pPr>
            <a:lvl6pPr marL="2514600" indent="-228600" defTabSz="720725" eaLnBrk="0" fontAlgn="base" hangingPunct="0">
              <a:spcBef>
                <a:spcPct val="0"/>
              </a:spcBef>
              <a:spcAft>
                <a:spcPct val="0"/>
              </a:spcAft>
              <a:defRPr sz="2400">
                <a:solidFill>
                  <a:schemeClr val="tx1"/>
                </a:solidFill>
                <a:latin typeface="Arial" charset="0"/>
              </a:defRPr>
            </a:lvl6pPr>
            <a:lvl7pPr marL="2971800" indent="-228600" defTabSz="720725" eaLnBrk="0" fontAlgn="base" hangingPunct="0">
              <a:spcBef>
                <a:spcPct val="0"/>
              </a:spcBef>
              <a:spcAft>
                <a:spcPct val="0"/>
              </a:spcAft>
              <a:defRPr sz="2400">
                <a:solidFill>
                  <a:schemeClr val="tx1"/>
                </a:solidFill>
                <a:latin typeface="Arial" charset="0"/>
              </a:defRPr>
            </a:lvl7pPr>
            <a:lvl8pPr marL="3429000" indent="-228600" defTabSz="720725" eaLnBrk="0" fontAlgn="base" hangingPunct="0">
              <a:spcBef>
                <a:spcPct val="0"/>
              </a:spcBef>
              <a:spcAft>
                <a:spcPct val="0"/>
              </a:spcAft>
              <a:defRPr sz="2400">
                <a:solidFill>
                  <a:schemeClr val="tx1"/>
                </a:solidFill>
                <a:latin typeface="Arial" charset="0"/>
              </a:defRPr>
            </a:lvl8pPr>
            <a:lvl9pPr marL="3886200" indent="-228600" defTabSz="720725"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2500" b="1"/>
              <a:t>Supplemental Fat (%)</a:t>
            </a:r>
          </a:p>
        </p:txBody>
      </p:sp>
      <p:sp>
        <p:nvSpPr>
          <p:cNvPr id="30734" name="Line 1038"/>
          <p:cNvSpPr>
            <a:spLocks noChangeShapeType="1"/>
          </p:cNvSpPr>
          <p:nvPr/>
        </p:nvSpPr>
        <p:spPr bwMode="auto">
          <a:xfrm flipV="1">
            <a:off x="2635250" y="2889250"/>
            <a:ext cx="1970088" cy="22479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5" name="Line 1039"/>
          <p:cNvSpPr>
            <a:spLocks noChangeShapeType="1"/>
          </p:cNvSpPr>
          <p:nvPr/>
        </p:nvSpPr>
        <p:spPr bwMode="auto">
          <a:xfrm>
            <a:off x="4605338" y="2889250"/>
            <a:ext cx="1376362" cy="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040"/>
          <p:cNvSpPr>
            <a:spLocks noChangeShapeType="1"/>
          </p:cNvSpPr>
          <p:nvPr/>
        </p:nvSpPr>
        <p:spPr bwMode="auto">
          <a:xfrm>
            <a:off x="5981700" y="2889250"/>
            <a:ext cx="1431925" cy="1412875"/>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7" name="Text Box 1041"/>
          <p:cNvSpPr txBox="1">
            <a:spLocks noChangeArrowheads="1"/>
          </p:cNvSpPr>
          <p:nvPr/>
        </p:nvSpPr>
        <p:spPr bwMode="auto">
          <a:xfrm>
            <a:off x="709613" y="3211513"/>
            <a:ext cx="166211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82" tIns="36041" rIns="72082" bIns="36041">
            <a:spAutoFit/>
          </a:bodyPr>
          <a:lstStyle>
            <a:lvl1pPr defTabSz="720725" eaLnBrk="0" hangingPunct="0">
              <a:defRPr sz="2400">
                <a:solidFill>
                  <a:schemeClr val="tx1"/>
                </a:solidFill>
                <a:latin typeface="Arial" charset="0"/>
              </a:defRPr>
            </a:lvl1pPr>
            <a:lvl2pPr marL="742950" indent="-285750" defTabSz="720725" eaLnBrk="0" hangingPunct="0">
              <a:defRPr sz="2400">
                <a:solidFill>
                  <a:schemeClr val="tx1"/>
                </a:solidFill>
                <a:latin typeface="Arial" charset="0"/>
              </a:defRPr>
            </a:lvl2pPr>
            <a:lvl3pPr marL="1143000" indent="-228600" defTabSz="720725" eaLnBrk="0" hangingPunct="0">
              <a:defRPr sz="2400">
                <a:solidFill>
                  <a:schemeClr val="tx1"/>
                </a:solidFill>
                <a:latin typeface="Arial" charset="0"/>
              </a:defRPr>
            </a:lvl3pPr>
            <a:lvl4pPr marL="1600200" indent="-228600" defTabSz="720725" eaLnBrk="0" hangingPunct="0">
              <a:defRPr sz="2400">
                <a:solidFill>
                  <a:schemeClr val="tx1"/>
                </a:solidFill>
                <a:latin typeface="Arial" charset="0"/>
              </a:defRPr>
            </a:lvl4pPr>
            <a:lvl5pPr marL="2057400" indent="-228600" defTabSz="720725" eaLnBrk="0" hangingPunct="0">
              <a:defRPr sz="2400">
                <a:solidFill>
                  <a:schemeClr val="tx1"/>
                </a:solidFill>
                <a:latin typeface="Arial" charset="0"/>
              </a:defRPr>
            </a:lvl5pPr>
            <a:lvl6pPr marL="2514600" indent="-228600" defTabSz="720725" eaLnBrk="0" fontAlgn="base" hangingPunct="0">
              <a:spcBef>
                <a:spcPct val="0"/>
              </a:spcBef>
              <a:spcAft>
                <a:spcPct val="0"/>
              </a:spcAft>
              <a:defRPr sz="2400">
                <a:solidFill>
                  <a:schemeClr val="tx1"/>
                </a:solidFill>
                <a:latin typeface="Arial" charset="0"/>
              </a:defRPr>
            </a:lvl6pPr>
            <a:lvl7pPr marL="2971800" indent="-228600" defTabSz="720725" eaLnBrk="0" fontAlgn="base" hangingPunct="0">
              <a:spcBef>
                <a:spcPct val="0"/>
              </a:spcBef>
              <a:spcAft>
                <a:spcPct val="0"/>
              </a:spcAft>
              <a:defRPr sz="2400">
                <a:solidFill>
                  <a:schemeClr val="tx1"/>
                </a:solidFill>
                <a:latin typeface="Arial" charset="0"/>
              </a:defRPr>
            </a:lvl7pPr>
            <a:lvl8pPr marL="3429000" indent="-228600" defTabSz="720725" eaLnBrk="0" fontAlgn="base" hangingPunct="0">
              <a:spcBef>
                <a:spcPct val="0"/>
              </a:spcBef>
              <a:spcAft>
                <a:spcPct val="0"/>
              </a:spcAft>
              <a:defRPr sz="2400">
                <a:solidFill>
                  <a:schemeClr val="tx1"/>
                </a:solidFill>
                <a:latin typeface="Arial" charset="0"/>
              </a:defRPr>
            </a:lvl8pPr>
            <a:lvl9pPr marL="3886200" indent="-228600" defTabSz="720725"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2200" b="1"/>
              <a:t>Production</a:t>
            </a:r>
          </a:p>
          <a:p>
            <a:pPr algn="ctr">
              <a:spcBef>
                <a:spcPct val="50000"/>
              </a:spcBef>
            </a:pPr>
            <a:r>
              <a:rPr lang="en-US" altLang="en-US" sz="2200" b="1"/>
              <a:t>Response</a:t>
            </a:r>
          </a:p>
        </p:txBody>
      </p:sp>
      <p:cxnSp>
        <p:nvCxnSpPr>
          <p:cNvPr id="3" name="Straight Arrow Connector 2"/>
          <p:cNvCxnSpPr>
            <a:endCxn id="30724" idx="1"/>
          </p:cNvCxnSpPr>
          <p:nvPr/>
        </p:nvCxnSpPr>
        <p:spPr bwMode="auto">
          <a:xfrm flipV="1">
            <a:off x="2600325" y="2376488"/>
            <a:ext cx="1" cy="290195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20" name="Straight Arrow Connector 19"/>
          <p:cNvCxnSpPr/>
          <p:nvPr/>
        </p:nvCxnSpPr>
        <p:spPr bwMode="auto">
          <a:xfrm flipV="1">
            <a:off x="2600325" y="5202238"/>
            <a:ext cx="5156200" cy="7620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3562112866"/>
      </p:ext>
    </p:extLst>
  </p:cSld>
  <p:clrMapOvr>
    <a:masterClrMapping/>
  </p:clrMapOvr>
  <p:transition advTm="35000">
    <p:randomBar dir="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038" y="292950"/>
            <a:ext cx="9097962" cy="1307251"/>
          </a:xfrm>
          <a:noFill/>
        </p:spPr>
        <p:txBody>
          <a:bodyPr lIns="85097" tIns="43800" rIns="85097" bIns="43800"/>
          <a:lstStyle/>
          <a:p>
            <a:pPr algn="ctr" eaLnBrk="1" hangingPunct="1">
              <a:lnSpc>
                <a:spcPct val="110000"/>
              </a:lnSpc>
            </a:pPr>
            <a:r>
              <a:rPr lang="en-US" altLang="en-US" sz="3600" dirty="0" smtClean="0"/>
              <a:t>What is an Economical Amount of Fat to Feed to Dairy?</a:t>
            </a:r>
          </a:p>
        </p:txBody>
      </p:sp>
      <p:sp>
        <p:nvSpPr>
          <p:cNvPr id="31747" name="Rectangle 3"/>
          <p:cNvSpPr>
            <a:spLocks noGrp="1" noChangeArrowheads="1"/>
          </p:cNvSpPr>
          <p:nvPr>
            <p:ph type="body" idx="1"/>
          </p:nvPr>
        </p:nvSpPr>
        <p:spPr>
          <a:xfrm>
            <a:off x="1098550" y="2393950"/>
            <a:ext cx="6996113" cy="3373438"/>
          </a:xfrm>
          <a:noFill/>
        </p:spPr>
        <p:txBody>
          <a:bodyPr lIns="85097" tIns="43800" rIns="85097" bIns="43800"/>
          <a:lstStyle/>
          <a:p>
            <a:pPr marL="363538" indent="-363538" eaLnBrk="1" hangingPunct="1">
              <a:lnSpc>
                <a:spcPct val="110000"/>
              </a:lnSpc>
            </a:pPr>
            <a:r>
              <a:rPr lang="en-US" altLang="en-US" dirty="0" smtClean="0"/>
              <a:t>Up to 3% of total diet DM or 1.5 lb. per cow daily</a:t>
            </a:r>
            <a:br>
              <a:rPr lang="en-US" altLang="en-US" dirty="0" smtClean="0"/>
            </a:br>
            <a:endParaRPr lang="en-US" altLang="en-US" dirty="0" smtClean="0"/>
          </a:p>
          <a:p>
            <a:pPr marL="363538" indent="-363538" eaLnBrk="1" hangingPunct="1">
              <a:lnSpc>
                <a:spcPct val="110000"/>
              </a:lnSpc>
            </a:pPr>
            <a:r>
              <a:rPr lang="en-US" altLang="en-US" dirty="0" smtClean="0"/>
              <a:t>If high corn silage, up to 2.5% of total DM or 1.25 lb.</a:t>
            </a:r>
          </a:p>
          <a:p>
            <a:pPr marL="363538" indent="-363538" algn="ctr" eaLnBrk="1" hangingPunct="1">
              <a:lnSpc>
                <a:spcPct val="110000"/>
              </a:lnSpc>
              <a:buFontTx/>
              <a:buNone/>
            </a:pPr>
            <a:endParaRPr lang="en-US" altLang="en-US" dirty="0" smtClean="0"/>
          </a:p>
        </p:txBody>
      </p:sp>
    </p:spTree>
    <p:extLst>
      <p:ext uri="{BB962C8B-B14F-4D97-AF65-F5344CB8AC3E}">
        <p14:creationId xmlns:p14="http://schemas.microsoft.com/office/powerpoint/2010/main" val="780971870"/>
      </p:ext>
    </p:extLst>
  </p:cSld>
  <p:clrMapOvr>
    <a:masterClrMapping/>
  </p:clrMapOvr>
  <p:transition advTm="40000">
    <p:wipe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71538" y="777627"/>
            <a:ext cx="8162925" cy="846386"/>
          </a:xfrm>
        </p:spPr>
        <p:txBody>
          <a:bodyPr/>
          <a:lstStyle/>
          <a:p>
            <a:pPr eaLnBrk="1" hangingPunct="1"/>
            <a:r>
              <a:rPr lang="en-US" altLang="en-US" sz="4900" b="1" dirty="0" smtClean="0"/>
              <a:t>Other Considerations</a:t>
            </a:r>
          </a:p>
        </p:txBody>
      </p:sp>
      <p:sp>
        <p:nvSpPr>
          <p:cNvPr id="32771" name="Rectangle 3"/>
          <p:cNvSpPr>
            <a:spLocks noGrp="1" noChangeArrowheads="1"/>
          </p:cNvSpPr>
          <p:nvPr>
            <p:ph type="body" idx="1"/>
          </p:nvPr>
        </p:nvSpPr>
        <p:spPr/>
        <p:txBody>
          <a:bodyPr/>
          <a:lstStyle/>
          <a:p>
            <a:pPr eaLnBrk="1" hangingPunct="1"/>
            <a:r>
              <a:rPr lang="en-US" altLang="en-US" sz="4200" smtClean="0"/>
              <a:t>Reproduction </a:t>
            </a:r>
          </a:p>
          <a:p>
            <a:pPr eaLnBrk="1" hangingPunct="1"/>
            <a:endParaRPr lang="en-US" altLang="en-US" sz="4200" smtClean="0"/>
          </a:p>
          <a:p>
            <a:pPr eaLnBrk="1" hangingPunct="1"/>
            <a:r>
              <a:rPr lang="en-US" altLang="en-US" sz="4200" smtClean="0"/>
              <a:t>Milk fat depression</a:t>
            </a:r>
          </a:p>
          <a:p>
            <a:pPr eaLnBrk="1" hangingPunct="1"/>
            <a:endParaRPr lang="en-US" altLang="en-US" sz="4200" smtClean="0"/>
          </a:p>
          <a:p>
            <a:pPr eaLnBrk="1" hangingPunct="1"/>
            <a:r>
              <a:rPr lang="en-US" altLang="en-US" sz="4200" smtClean="0"/>
              <a:t>Consumer health</a:t>
            </a:r>
          </a:p>
        </p:txBody>
      </p:sp>
    </p:spTree>
    <p:extLst>
      <p:ext uri="{BB962C8B-B14F-4D97-AF65-F5344CB8AC3E}">
        <p14:creationId xmlns:p14="http://schemas.microsoft.com/office/powerpoint/2010/main" val="4225372368"/>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01675" y="718889"/>
            <a:ext cx="7772400" cy="846386"/>
          </a:xfrm>
        </p:spPr>
        <p:txBody>
          <a:bodyPr/>
          <a:lstStyle/>
          <a:p>
            <a:pPr eaLnBrk="1" hangingPunct="1"/>
            <a:r>
              <a:rPr lang="en-US" altLang="en-US" sz="4900" b="1" dirty="0" smtClean="0"/>
              <a:t>Reproduction</a:t>
            </a:r>
          </a:p>
        </p:txBody>
      </p:sp>
      <p:sp>
        <p:nvSpPr>
          <p:cNvPr id="33795" name="Rectangle 3"/>
          <p:cNvSpPr>
            <a:spLocks noGrp="1" noChangeArrowheads="1"/>
          </p:cNvSpPr>
          <p:nvPr>
            <p:ph type="body" idx="1"/>
          </p:nvPr>
        </p:nvSpPr>
        <p:spPr>
          <a:xfrm>
            <a:off x="212725" y="1914525"/>
            <a:ext cx="8750300" cy="4486275"/>
          </a:xfrm>
        </p:spPr>
        <p:txBody>
          <a:bodyPr/>
          <a:lstStyle/>
          <a:p>
            <a:pPr eaLnBrk="1" hangingPunct="1"/>
            <a:r>
              <a:rPr lang="en-US" altLang="en-US" dirty="0" smtClean="0">
                <a:sym typeface="Symbol" pitchFamily="18" charset="2"/>
              </a:rPr>
              <a:t> conception and pregnancy rates</a:t>
            </a:r>
          </a:p>
          <a:p>
            <a:pPr eaLnBrk="1" hangingPunct="1"/>
            <a:r>
              <a:rPr lang="en-US" altLang="en-US" dirty="0" smtClean="0">
                <a:sym typeface="Symbol" pitchFamily="18" charset="2"/>
              </a:rPr>
              <a:t> days open</a:t>
            </a:r>
          </a:p>
          <a:p>
            <a:pPr eaLnBrk="1" hangingPunct="1"/>
            <a:r>
              <a:rPr lang="en-US" altLang="en-US" dirty="0" smtClean="0">
                <a:sym typeface="Symbol" pitchFamily="18" charset="2"/>
              </a:rPr>
              <a:t>Provide additional energy?</a:t>
            </a:r>
          </a:p>
          <a:p>
            <a:pPr eaLnBrk="1" hangingPunct="1"/>
            <a:r>
              <a:rPr lang="en-US" altLang="en-US" dirty="0" smtClean="0">
                <a:sym typeface="Symbol" pitchFamily="18" charset="2"/>
              </a:rPr>
              <a:t>Energy independent response</a:t>
            </a:r>
          </a:p>
          <a:p>
            <a:pPr lvl="1" eaLnBrk="1" hangingPunct="1">
              <a:buFont typeface="Wingdings" panose="05000000000000000000" pitchFamily="2" charset="2"/>
              <a:buChar char="Ø"/>
            </a:pPr>
            <a:r>
              <a:rPr lang="en-US" altLang="en-US" sz="3200" dirty="0" smtClean="0"/>
              <a:t>PUFA used in prostaglandin synthesis</a:t>
            </a:r>
          </a:p>
          <a:p>
            <a:pPr marL="457200" lvl="1" indent="0" eaLnBrk="1" hangingPunct="1">
              <a:buNone/>
            </a:pPr>
            <a:endParaRPr lang="en-US" altLang="en-US" sz="3200" dirty="0" smtClean="0"/>
          </a:p>
          <a:p>
            <a:pPr eaLnBrk="1" hangingPunct="1"/>
            <a:r>
              <a:rPr lang="en-US" altLang="en-US" sz="3600" dirty="0" smtClean="0"/>
              <a:t>Results are inconsistent (WHY?)</a:t>
            </a:r>
          </a:p>
        </p:txBody>
      </p:sp>
    </p:spTree>
    <p:extLst>
      <p:ext uri="{BB962C8B-B14F-4D97-AF65-F5344CB8AC3E}">
        <p14:creationId xmlns:p14="http://schemas.microsoft.com/office/powerpoint/2010/main" val="14606869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54572"/>
            <a:ext cx="8162925" cy="769441"/>
          </a:xfrm>
        </p:spPr>
        <p:txBody>
          <a:bodyPr/>
          <a:lstStyle/>
          <a:p>
            <a:r>
              <a:rPr lang="en-US" dirty="0"/>
              <a:t>Floury </a:t>
            </a:r>
            <a:r>
              <a:rPr lang="en-US" dirty="0" smtClean="0"/>
              <a:t>endosperm</a:t>
            </a:r>
            <a:endParaRPr lang="en-US" dirty="0"/>
          </a:p>
        </p:txBody>
      </p:sp>
      <p:sp>
        <p:nvSpPr>
          <p:cNvPr id="3" name="Content Placeholder 2"/>
          <p:cNvSpPr>
            <a:spLocks noGrp="1"/>
          </p:cNvSpPr>
          <p:nvPr>
            <p:ph idx="1"/>
          </p:nvPr>
        </p:nvSpPr>
        <p:spPr>
          <a:xfrm>
            <a:off x="228601" y="1905000"/>
            <a:ext cx="8794750" cy="4191000"/>
          </a:xfrm>
        </p:spPr>
        <p:txBody>
          <a:bodyPr/>
          <a:lstStyle/>
          <a:p>
            <a:r>
              <a:rPr lang="en-US" sz="2800" dirty="0"/>
              <a:t>Floury (also called </a:t>
            </a:r>
            <a:r>
              <a:rPr lang="en-US" sz="2800" dirty="0" smtClean="0">
                <a:solidFill>
                  <a:srgbClr val="7030A0"/>
                </a:solidFill>
              </a:rPr>
              <a:t>soft</a:t>
            </a:r>
            <a:r>
              <a:rPr lang="en-US" sz="2800" dirty="0"/>
              <a:t>) endosperm has whitish starch granules in the center of the kernel more loosely bound in a </a:t>
            </a:r>
            <a:r>
              <a:rPr lang="en-US" sz="2800" dirty="0" err="1"/>
              <a:t>starch:protein</a:t>
            </a:r>
            <a:r>
              <a:rPr lang="en-US" sz="2800" dirty="0"/>
              <a:t> </a:t>
            </a:r>
            <a:r>
              <a:rPr lang="en-US" sz="2800" dirty="0" smtClean="0"/>
              <a:t>matrix </a:t>
            </a:r>
          </a:p>
          <a:p>
            <a:r>
              <a:rPr lang="en-US" sz="2800" dirty="0" smtClean="0"/>
              <a:t>Dent </a:t>
            </a:r>
            <a:r>
              <a:rPr lang="en-US" sz="2800" dirty="0"/>
              <a:t>corn derives its name because this softer starch dents in at the top of the kernel as it </a:t>
            </a:r>
            <a:r>
              <a:rPr lang="en-US" sz="2800" dirty="0" smtClean="0"/>
              <a:t>matures</a:t>
            </a:r>
            <a:endParaRPr lang="en-US" sz="2800" dirty="0"/>
          </a:p>
          <a:p>
            <a:r>
              <a:rPr lang="en-US" sz="2800" dirty="0"/>
              <a:t>More floury </a:t>
            </a:r>
            <a:r>
              <a:rPr lang="en-US" sz="2800" dirty="0" smtClean="0"/>
              <a:t>hybrids have more </a:t>
            </a:r>
            <a:r>
              <a:rPr lang="en-US" sz="2800" dirty="0"/>
              <a:t>air space between starch </a:t>
            </a:r>
            <a:r>
              <a:rPr lang="en-US" sz="2800" dirty="0" smtClean="0"/>
              <a:t>granules</a:t>
            </a:r>
            <a:endParaRPr lang="en-US" sz="2800" dirty="0"/>
          </a:p>
        </p:txBody>
      </p:sp>
    </p:spTree>
    <p:extLst>
      <p:ext uri="{BB962C8B-B14F-4D97-AF65-F5344CB8AC3E}">
        <p14:creationId xmlns:p14="http://schemas.microsoft.com/office/powerpoint/2010/main" val="263702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733800" y="1676400"/>
            <a:ext cx="4038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84188" indent="-484188"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fi-FI" altLang="en-US">
                <a:latin typeface="Arial Unicode MS" pitchFamily="34" charset="-128"/>
              </a:rPr>
              <a:t>Linoleic acid </a:t>
            </a:r>
          </a:p>
          <a:p>
            <a:pPr algn="ctr" eaLnBrk="1" hangingPunct="1">
              <a:spcBef>
                <a:spcPct val="50000"/>
              </a:spcBef>
            </a:pPr>
            <a:endParaRPr lang="fi-FI" altLang="en-US">
              <a:latin typeface="Arial Unicode MS" pitchFamily="34" charset="-128"/>
            </a:endParaRPr>
          </a:p>
          <a:p>
            <a:pPr algn="ctr" eaLnBrk="1" hangingPunct="1">
              <a:spcBef>
                <a:spcPct val="50000"/>
              </a:spcBef>
            </a:pPr>
            <a:r>
              <a:rPr lang="fi-FI" altLang="en-US" i="1">
                <a:latin typeface="Arial Unicode MS" pitchFamily="34" charset="-128"/>
              </a:rPr>
              <a:t>cis</a:t>
            </a:r>
            <a:r>
              <a:rPr lang="fi-FI" altLang="en-US">
                <a:latin typeface="Arial Unicode MS" pitchFamily="34" charset="-128"/>
              </a:rPr>
              <a:t>-9, </a:t>
            </a:r>
            <a:r>
              <a:rPr lang="fi-FI" altLang="en-US" i="1">
                <a:latin typeface="Arial Unicode MS" pitchFamily="34" charset="-128"/>
              </a:rPr>
              <a:t>trans</a:t>
            </a:r>
            <a:r>
              <a:rPr lang="fi-FI" altLang="en-US">
                <a:latin typeface="Arial Unicode MS" pitchFamily="34" charset="-128"/>
              </a:rPr>
              <a:t>-11 CLA </a:t>
            </a:r>
          </a:p>
          <a:p>
            <a:pPr algn="ctr" eaLnBrk="1" hangingPunct="1">
              <a:spcBef>
                <a:spcPct val="50000"/>
              </a:spcBef>
            </a:pPr>
            <a:endParaRPr lang="fi-FI" altLang="en-US">
              <a:latin typeface="Arial Unicode MS" pitchFamily="34" charset="-128"/>
            </a:endParaRPr>
          </a:p>
          <a:p>
            <a:pPr algn="ctr" eaLnBrk="1" hangingPunct="1">
              <a:spcBef>
                <a:spcPct val="50000"/>
              </a:spcBef>
            </a:pPr>
            <a:r>
              <a:rPr lang="fi-FI" altLang="en-US" i="1">
                <a:latin typeface="Arial Unicode MS" pitchFamily="34" charset="-128"/>
              </a:rPr>
              <a:t>trans</a:t>
            </a:r>
            <a:r>
              <a:rPr lang="fi-FI" altLang="en-US">
                <a:latin typeface="Arial Unicode MS" pitchFamily="34" charset="-128"/>
              </a:rPr>
              <a:t>-11 C18:1</a:t>
            </a:r>
          </a:p>
          <a:p>
            <a:pPr algn="ctr" eaLnBrk="1" hangingPunct="1">
              <a:spcBef>
                <a:spcPct val="50000"/>
              </a:spcBef>
            </a:pPr>
            <a:endParaRPr lang="fi-FI" altLang="en-US">
              <a:latin typeface="Arial Unicode MS" pitchFamily="34" charset="-128"/>
            </a:endParaRPr>
          </a:p>
          <a:p>
            <a:pPr algn="ctr" eaLnBrk="1" hangingPunct="1">
              <a:spcBef>
                <a:spcPct val="50000"/>
              </a:spcBef>
            </a:pPr>
            <a:r>
              <a:rPr lang="fi-FI" altLang="en-US">
                <a:latin typeface="Arial Unicode MS" pitchFamily="34" charset="-128"/>
              </a:rPr>
              <a:t>C18:0</a:t>
            </a:r>
            <a:endParaRPr lang="en-GB" altLang="en-US">
              <a:latin typeface="Arial Unicode MS" pitchFamily="34" charset="-128"/>
            </a:endParaRPr>
          </a:p>
        </p:txBody>
      </p:sp>
      <p:sp>
        <p:nvSpPr>
          <p:cNvPr id="34819" name="Line 3"/>
          <p:cNvSpPr>
            <a:spLocks noChangeShapeType="1"/>
          </p:cNvSpPr>
          <p:nvPr/>
        </p:nvSpPr>
        <p:spPr bwMode="auto">
          <a:xfrm>
            <a:off x="5791200" y="2209800"/>
            <a:ext cx="0" cy="53340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0" name="Line 4"/>
          <p:cNvSpPr>
            <a:spLocks noChangeShapeType="1"/>
          </p:cNvSpPr>
          <p:nvPr/>
        </p:nvSpPr>
        <p:spPr bwMode="auto">
          <a:xfrm>
            <a:off x="5791200" y="4419600"/>
            <a:ext cx="0" cy="53340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1" name="Line 5"/>
          <p:cNvSpPr>
            <a:spLocks noChangeShapeType="1"/>
          </p:cNvSpPr>
          <p:nvPr/>
        </p:nvSpPr>
        <p:spPr bwMode="auto">
          <a:xfrm>
            <a:off x="5791200" y="3276600"/>
            <a:ext cx="0" cy="53340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2" name="Text Box 6"/>
          <p:cNvSpPr txBox="1">
            <a:spLocks noChangeArrowheads="1"/>
          </p:cNvSpPr>
          <p:nvPr/>
        </p:nvSpPr>
        <p:spPr bwMode="auto">
          <a:xfrm>
            <a:off x="685800" y="2819400"/>
            <a:ext cx="327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fi-FI" altLang="en-US" b="1" i="1" dirty="0">
                <a:solidFill>
                  <a:srgbClr val="7030A0"/>
                </a:solidFill>
                <a:latin typeface="Arial Unicode MS" pitchFamily="34" charset="-128"/>
              </a:rPr>
              <a:t>trans</a:t>
            </a:r>
            <a:r>
              <a:rPr lang="fi-FI" altLang="en-US" b="1" dirty="0">
                <a:solidFill>
                  <a:srgbClr val="7030A0"/>
                </a:solidFill>
                <a:latin typeface="Arial Unicode MS" pitchFamily="34" charset="-128"/>
              </a:rPr>
              <a:t>-10, </a:t>
            </a:r>
            <a:r>
              <a:rPr lang="fi-FI" altLang="en-US" b="1" i="1" dirty="0">
                <a:solidFill>
                  <a:srgbClr val="7030A0"/>
                </a:solidFill>
                <a:latin typeface="Arial Unicode MS" pitchFamily="34" charset="-128"/>
              </a:rPr>
              <a:t>cis</a:t>
            </a:r>
            <a:r>
              <a:rPr lang="fi-FI" altLang="en-US" b="1" dirty="0">
                <a:solidFill>
                  <a:srgbClr val="7030A0"/>
                </a:solidFill>
                <a:latin typeface="Arial Unicode MS" pitchFamily="34" charset="-128"/>
              </a:rPr>
              <a:t>-12 CLA</a:t>
            </a:r>
          </a:p>
          <a:p>
            <a:pPr algn="ctr" eaLnBrk="1" hangingPunct="1">
              <a:spcBef>
                <a:spcPct val="50000"/>
              </a:spcBef>
            </a:pPr>
            <a:endParaRPr lang="fi-FI" altLang="en-US" dirty="0">
              <a:latin typeface="Arial Unicode MS" pitchFamily="34" charset="-128"/>
            </a:endParaRPr>
          </a:p>
          <a:p>
            <a:pPr algn="ctr" eaLnBrk="1" hangingPunct="1">
              <a:spcBef>
                <a:spcPct val="50000"/>
              </a:spcBef>
            </a:pPr>
            <a:r>
              <a:rPr lang="fi-FI" altLang="en-US" i="1" dirty="0">
                <a:latin typeface="Arial Unicode MS" pitchFamily="34" charset="-128"/>
              </a:rPr>
              <a:t>trans</a:t>
            </a:r>
            <a:r>
              <a:rPr lang="fi-FI" altLang="en-US" dirty="0">
                <a:latin typeface="Arial Unicode MS" pitchFamily="34" charset="-128"/>
              </a:rPr>
              <a:t>-10 C18:1</a:t>
            </a:r>
          </a:p>
        </p:txBody>
      </p:sp>
      <p:sp>
        <p:nvSpPr>
          <p:cNvPr id="34823" name="Line 8"/>
          <p:cNvSpPr>
            <a:spLocks noChangeShapeType="1"/>
          </p:cNvSpPr>
          <p:nvPr/>
        </p:nvSpPr>
        <p:spPr bwMode="auto">
          <a:xfrm flipH="1">
            <a:off x="2895600" y="2057400"/>
            <a:ext cx="198120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4" name="Line 9"/>
          <p:cNvSpPr>
            <a:spLocks noChangeShapeType="1"/>
          </p:cNvSpPr>
          <p:nvPr/>
        </p:nvSpPr>
        <p:spPr bwMode="auto">
          <a:xfrm>
            <a:off x="2286000" y="3352800"/>
            <a:ext cx="0" cy="53340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5" name="Line 10"/>
          <p:cNvSpPr>
            <a:spLocks noChangeShapeType="1"/>
          </p:cNvSpPr>
          <p:nvPr/>
        </p:nvSpPr>
        <p:spPr bwMode="auto">
          <a:xfrm>
            <a:off x="2438400" y="4495800"/>
            <a:ext cx="2743200" cy="609600"/>
          </a:xfrm>
          <a:prstGeom prst="line">
            <a:avLst/>
          </a:prstGeom>
          <a:noFill/>
          <a:ln w="222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6" name="Text Box 14"/>
          <p:cNvSpPr txBox="1">
            <a:spLocks noChangeArrowheads="1"/>
          </p:cNvSpPr>
          <p:nvPr/>
        </p:nvSpPr>
        <p:spPr bwMode="auto">
          <a:xfrm>
            <a:off x="967581" y="533400"/>
            <a:ext cx="627141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900" b="1" dirty="0">
                <a:latin typeface="Arial Unicode MS" pitchFamily="34" charset="-128"/>
              </a:rPr>
              <a:t>Milk Fat Depression</a:t>
            </a:r>
          </a:p>
        </p:txBody>
      </p:sp>
      <p:sp>
        <p:nvSpPr>
          <p:cNvPr id="34827" name="TextBox 10"/>
          <p:cNvSpPr txBox="1">
            <a:spLocks noChangeArrowheads="1"/>
          </p:cNvSpPr>
          <p:nvPr/>
        </p:nvSpPr>
        <p:spPr bwMode="auto">
          <a:xfrm>
            <a:off x="1079500" y="5813425"/>
            <a:ext cx="71817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5400" dirty="0"/>
              <a:t>*</a:t>
            </a:r>
            <a:r>
              <a:rPr lang="en-US" altLang="en-US" dirty="0"/>
              <a:t>Requires a shift in rumen fermentation (lower pH)</a:t>
            </a:r>
          </a:p>
        </p:txBody>
      </p:sp>
      <p:sp>
        <p:nvSpPr>
          <p:cNvPr id="34828" name="TextBox 11"/>
          <p:cNvSpPr txBox="1">
            <a:spLocks noChangeArrowheads="1"/>
          </p:cNvSpPr>
          <p:nvPr/>
        </p:nvSpPr>
        <p:spPr bwMode="auto">
          <a:xfrm>
            <a:off x="3752850" y="1711404"/>
            <a:ext cx="51328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6600" dirty="0"/>
              <a:t>*</a:t>
            </a:r>
          </a:p>
        </p:txBody>
      </p:sp>
    </p:spTree>
    <p:extLst>
      <p:ext uri="{BB962C8B-B14F-4D97-AF65-F5344CB8AC3E}">
        <p14:creationId xmlns:p14="http://schemas.microsoft.com/office/powerpoint/2010/main" val="2364124325"/>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871538" y="777627"/>
            <a:ext cx="8162925" cy="846386"/>
          </a:xfrm>
        </p:spPr>
        <p:txBody>
          <a:bodyPr/>
          <a:lstStyle/>
          <a:p>
            <a:pPr eaLnBrk="1" hangingPunct="1"/>
            <a:r>
              <a:rPr lang="en-US" altLang="en-US" sz="4900" b="1" dirty="0" smtClean="0"/>
              <a:t>Human Health</a:t>
            </a:r>
          </a:p>
        </p:txBody>
      </p:sp>
      <p:sp>
        <p:nvSpPr>
          <p:cNvPr id="36867" name="Rectangle 5"/>
          <p:cNvSpPr>
            <a:spLocks noGrp="1" noChangeArrowheads="1"/>
          </p:cNvSpPr>
          <p:nvPr>
            <p:ph type="body" idx="1"/>
          </p:nvPr>
        </p:nvSpPr>
        <p:spPr>
          <a:xfrm>
            <a:off x="228600" y="1803400"/>
            <a:ext cx="8169275" cy="4114800"/>
          </a:xfrm>
        </p:spPr>
        <p:txBody>
          <a:bodyPr/>
          <a:lstStyle/>
          <a:p>
            <a:pPr eaLnBrk="1" hangingPunct="1"/>
            <a:r>
              <a:rPr lang="en-US" altLang="en-US" sz="2800" dirty="0" smtClean="0"/>
              <a:t>Milk fatty acids</a:t>
            </a:r>
          </a:p>
          <a:p>
            <a:pPr lvl="1" eaLnBrk="1" hangingPunct="1"/>
            <a:r>
              <a:rPr lang="en-US" altLang="en-US" dirty="0" smtClean="0"/>
              <a:t>~70% saturated</a:t>
            </a:r>
          </a:p>
          <a:p>
            <a:pPr lvl="1" eaLnBrk="1" hangingPunct="1"/>
            <a:r>
              <a:rPr lang="en-US" altLang="en-US" dirty="0" smtClean="0"/>
              <a:t>Oleic acid makes up 20-25% of total FA</a:t>
            </a:r>
          </a:p>
          <a:p>
            <a:pPr eaLnBrk="1" hangingPunct="1"/>
            <a:r>
              <a:rPr lang="en-US" altLang="en-US" sz="2800" dirty="0" smtClean="0"/>
              <a:t>Beef fatty acids</a:t>
            </a:r>
          </a:p>
          <a:p>
            <a:pPr lvl="1" eaLnBrk="1" hangingPunct="1"/>
            <a:r>
              <a:rPr lang="en-US" altLang="en-US" dirty="0" smtClean="0"/>
              <a:t>~ 40% saturated</a:t>
            </a:r>
          </a:p>
          <a:p>
            <a:pPr lvl="1" eaLnBrk="1" hangingPunct="1"/>
            <a:r>
              <a:rPr lang="en-US" altLang="en-US" dirty="0" smtClean="0"/>
              <a:t>Oleic acid makes up 30-40% of total FA</a:t>
            </a:r>
          </a:p>
        </p:txBody>
      </p:sp>
      <p:sp>
        <p:nvSpPr>
          <p:cNvPr id="36868" name="TextBox 3"/>
          <p:cNvSpPr txBox="1">
            <a:spLocks noChangeArrowheads="1"/>
          </p:cNvSpPr>
          <p:nvPr/>
        </p:nvSpPr>
        <p:spPr bwMode="auto">
          <a:xfrm>
            <a:off x="1414462" y="5457825"/>
            <a:ext cx="5797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t>Little PUFA in either milk or beef – WHY?</a:t>
            </a:r>
          </a:p>
        </p:txBody>
      </p:sp>
    </p:spTree>
    <p:extLst>
      <p:ext uri="{BB962C8B-B14F-4D97-AF65-F5344CB8AC3E}">
        <p14:creationId xmlns:p14="http://schemas.microsoft.com/office/powerpoint/2010/main" val="31642098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3" cstate="print"/>
          <a:srcRect/>
          <a:stretch>
            <a:fillRect/>
          </a:stretch>
        </p:blipFill>
        <p:spPr bwMode="auto">
          <a:xfrm>
            <a:off x="914400" y="2286000"/>
            <a:ext cx="7391400" cy="4114800"/>
          </a:xfrm>
          <a:prstGeom prst="rect">
            <a:avLst/>
          </a:prstGeom>
          <a:noFill/>
          <a:ln w="9525">
            <a:noFill/>
            <a:miter lim="800000"/>
            <a:headEnd/>
            <a:tailEnd/>
          </a:ln>
        </p:spPr>
      </p:pic>
      <p:sp>
        <p:nvSpPr>
          <p:cNvPr id="22531" name="Rectangle 3"/>
          <p:cNvSpPr>
            <a:spLocks noChangeArrowheads="1"/>
          </p:cNvSpPr>
          <p:nvPr/>
        </p:nvSpPr>
        <p:spPr bwMode="auto">
          <a:xfrm>
            <a:off x="285647" y="380999"/>
            <a:ext cx="8648906" cy="1016305"/>
          </a:xfrm>
          <a:prstGeom prst="rect">
            <a:avLst/>
          </a:prstGeom>
          <a:noFill/>
          <a:ln w="9525">
            <a:noFill/>
            <a:miter lim="800000"/>
            <a:headEnd/>
            <a:tailEnd/>
          </a:ln>
        </p:spPr>
        <p:txBody>
          <a:bodyPr wrap="none" lIns="92075" tIns="46038" rIns="92075" bIns="46038">
            <a:spAutoFit/>
          </a:bodyPr>
          <a:lstStyle/>
          <a:p>
            <a:pPr eaLnBrk="0" hangingPunct="0"/>
            <a:r>
              <a:rPr lang="en-US" sz="2000" dirty="0">
                <a:latin typeface="+mn-lt"/>
              </a:rPr>
              <a:t>Cross section of the opaque </a:t>
            </a:r>
            <a:r>
              <a:rPr lang="en-US" sz="2000" dirty="0" smtClean="0">
                <a:latin typeface="+mn-lt"/>
              </a:rPr>
              <a:t>(floury) part </a:t>
            </a:r>
            <a:r>
              <a:rPr lang="en-US" sz="2000" dirty="0">
                <a:latin typeface="+mn-lt"/>
              </a:rPr>
              <a:t>of a kernel, showing the</a:t>
            </a:r>
          </a:p>
          <a:p>
            <a:pPr eaLnBrk="0" hangingPunct="0"/>
            <a:r>
              <a:rPr lang="en-US" sz="2000" dirty="0">
                <a:latin typeface="+mn-lt"/>
              </a:rPr>
              <a:t>spherical shape of the starch granules, the protein, and the</a:t>
            </a:r>
          </a:p>
          <a:p>
            <a:pPr eaLnBrk="0" hangingPunct="0"/>
            <a:r>
              <a:rPr lang="en-US" sz="2000" dirty="0">
                <a:latin typeface="+mn-lt"/>
              </a:rPr>
              <a:t>large amount of air space</a:t>
            </a:r>
            <a:r>
              <a:rPr lang="en-US" sz="2000" b="1" dirty="0">
                <a:solidFill>
                  <a:srgbClr val="0000FF"/>
                </a:solidFill>
                <a:latin typeface="Arial" charset="0"/>
              </a:rPr>
              <a:t>.</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Ruminal fermentation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Rate of fermentation </a:t>
            </a:r>
          </a:p>
          <a:p>
            <a:pPr marL="971550" lvl="1" indent="-514350">
              <a:buFont typeface="+mj-lt"/>
              <a:buAutoNum type="arabicPeriod"/>
            </a:pPr>
            <a:r>
              <a:rPr lang="en-US" dirty="0" smtClean="0"/>
              <a:t>Wheat (faster)</a:t>
            </a:r>
          </a:p>
          <a:p>
            <a:pPr marL="971550" lvl="1" indent="-514350">
              <a:buFont typeface="+mj-lt"/>
              <a:buAutoNum type="arabicPeriod"/>
            </a:pPr>
            <a:r>
              <a:rPr lang="en-US" dirty="0" smtClean="0"/>
              <a:t>Barley</a:t>
            </a:r>
          </a:p>
          <a:p>
            <a:pPr marL="971550" lvl="1" indent="-514350">
              <a:buFont typeface="+mj-lt"/>
              <a:buAutoNum type="arabicPeriod"/>
            </a:pPr>
            <a:r>
              <a:rPr lang="en-US" dirty="0" smtClean="0"/>
              <a:t>Corn</a:t>
            </a:r>
          </a:p>
          <a:p>
            <a:pPr marL="971550" lvl="1" indent="-514350">
              <a:buFont typeface="+mj-lt"/>
              <a:buAutoNum type="arabicPeriod"/>
            </a:pPr>
            <a:r>
              <a:rPr lang="en-US" dirty="0" smtClean="0"/>
              <a:t>Sorghum (slower)</a:t>
            </a:r>
          </a:p>
          <a:p>
            <a:pPr marL="57150" indent="0">
              <a:buNone/>
            </a:pPr>
            <a:endParaRPr lang="en-US" dirty="0" smtClean="0"/>
          </a:p>
          <a:p>
            <a:pPr marL="57150" indent="0">
              <a:buNone/>
            </a:pPr>
            <a:r>
              <a:rPr lang="en-US" dirty="0" smtClean="0"/>
              <a:t>The rate of fermentation = correlated to the difference in protein matrix  in the endosperm (around the starch) between</a:t>
            </a:r>
            <a:r>
              <a:rPr lang="en-US" baseline="0" dirty="0" smtClean="0"/>
              <a:t> the grains</a:t>
            </a:r>
            <a:endParaRPr lang="en-US" dirty="0" smtClean="0"/>
          </a:p>
        </p:txBody>
      </p:sp>
    </p:spTree>
    <p:extLst>
      <p:ext uri="{BB962C8B-B14F-4D97-AF65-F5344CB8AC3E}">
        <p14:creationId xmlns:p14="http://schemas.microsoft.com/office/powerpoint/2010/main" val="276263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533400"/>
            <a:ext cx="8162925" cy="707886"/>
          </a:xfrm>
        </p:spPr>
        <p:txBody>
          <a:bodyPr/>
          <a:lstStyle/>
          <a:p>
            <a:r>
              <a:rPr lang="en-US" sz="4000" dirty="0" smtClean="0"/>
              <a:t>Summary</a:t>
            </a:r>
          </a:p>
        </p:txBody>
      </p:sp>
      <p:sp>
        <p:nvSpPr>
          <p:cNvPr id="20483" name="Rectangle 3"/>
          <p:cNvSpPr>
            <a:spLocks noGrp="1" noChangeArrowheads="1"/>
          </p:cNvSpPr>
          <p:nvPr>
            <p:ph idx="1"/>
          </p:nvPr>
        </p:nvSpPr>
        <p:spPr/>
        <p:txBody>
          <a:bodyPr>
            <a:normAutofit fontScale="92500" lnSpcReduction="20000"/>
          </a:bodyPr>
          <a:lstStyle/>
          <a:p>
            <a:r>
              <a:rPr lang="en-US" dirty="0" smtClean="0"/>
              <a:t>Two major barriers to grain/starch digestion</a:t>
            </a:r>
          </a:p>
          <a:p>
            <a:endParaRPr lang="en-US" dirty="0" smtClean="0"/>
          </a:p>
          <a:p>
            <a:pPr marL="457200" lvl="1" indent="0">
              <a:buNone/>
            </a:pPr>
            <a:r>
              <a:rPr lang="en-US" b="1" dirty="0" smtClean="0">
                <a:solidFill>
                  <a:srgbClr val="7030A0"/>
                </a:solidFill>
              </a:rPr>
              <a:t>1)</a:t>
            </a:r>
            <a:r>
              <a:rPr lang="en-US" dirty="0" smtClean="0"/>
              <a:t> Seed coat/hull, especially important for</a:t>
            </a:r>
          </a:p>
          <a:p>
            <a:pPr lvl="1"/>
            <a:endParaRPr lang="en-US" dirty="0" smtClean="0"/>
          </a:p>
          <a:p>
            <a:pPr lvl="2"/>
            <a:r>
              <a:rPr lang="en-US" dirty="0" smtClean="0"/>
              <a:t>Monogastric animals because of the fiber</a:t>
            </a:r>
          </a:p>
          <a:p>
            <a:pPr lvl="2"/>
            <a:endParaRPr lang="en-US" dirty="0" smtClean="0"/>
          </a:p>
          <a:p>
            <a:pPr lvl="2"/>
            <a:r>
              <a:rPr lang="en-US" dirty="0" smtClean="0"/>
              <a:t>Hard, small kernels (i.e., barley)</a:t>
            </a:r>
          </a:p>
          <a:p>
            <a:pPr lvl="2"/>
            <a:endParaRPr lang="en-US" dirty="0" smtClean="0"/>
          </a:p>
          <a:p>
            <a:pPr marL="457200" lvl="1" indent="0">
              <a:buNone/>
            </a:pPr>
            <a:r>
              <a:rPr lang="en-US" b="1" dirty="0" smtClean="0">
                <a:solidFill>
                  <a:srgbClr val="7030A0"/>
                </a:solidFill>
              </a:rPr>
              <a:t>2)</a:t>
            </a:r>
            <a:r>
              <a:rPr lang="en-US" dirty="0" smtClean="0"/>
              <a:t> Protein matrix surrounding the kernel, especially important for corn and milo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7543800" cy="1569660"/>
          </a:xfrm>
        </p:spPr>
        <p:txBody>
          <a:bodyPr/>
          <a:lstStyle/>
          <a:p>
            <a:r>
              <a:rPr lang="en-US" sz="9600" b="1" dirty="0" smtClean="0">
                <a:effectLst>
                  <a:outerShdw blurRad="38100" dist="38100" dir="2700000" algn="tl">
                    <a:srgbClr val="000000">
                      <a:alpha val="43137"/>
                    </a:srgbClr>
                  </a:outerShdw>
                </a:effectLst>
              </a:rPr>
              <a:t>Grains</a:t>
            </a:r>
            <a:endParaRPr lang="en-US" sz="9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9908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Grains differ</a:t>
            </a:r>
            <a:endParaRPr lang="en-US" dirty="0" smtClean="0"/>
          </a:p>
        </p:txBody>
      </p:sp>
      <p:sp>
        <p:nvSpPr>
          <p:cNvPr id="18435" name="Rectangle 3"/>
          <p:cNvSpPr>
            <a:spLocks noGrp="1" noChangeArrowheads="1"/>
          </p:cNvSpPr>
          <p:nvPr>
            <p:ph idx="1"/>
          </p:nvPr>
        </p:nvSpPr>
        <p:spPr>
          <a:xfrm>
            <a:off x="152400" y="1905000"/>
            <a:ext cx="8870951" cy="4572000"/>
          </a:xfrm>
        </p:spPr>
        <p:txBody>
          <a:bodyPr/>
          <a:lstStyle/>
          <a:p>
            <a:pPr lvl="1"/>
            <a:r>
              <a:rPr lang="en-US" dirty="0" smtClean="0"/>
              <a:t>Small cereal grains very fermentable starch and may actually be dangerous</a:t>
            </a:r>
          </a:p>
          <a:p>
            <a:endParaRPr lang="en-US" dirty="0" smtClean="0"/>
          </a:p>
          <a:p>
            <a:pPr lvl="1"/>
            <a:r>
              <a:rPr lang="en-US" dirty="0" smtClean="0"/>
              <a:t>Corn is slower in fermentability and is usually processed to increase rate of starch fermentability</a:t>
            </a:r>
          </a:p>
          <a:p>
            <a:endParaRPr lang="en-US" dirty="0" smtClean="0"/>
          </a:p>
          <a:p>
            <a:pPr lvl="1"/>
            <a:r>
              <a:rPr lang="en-US" dirty="0" smtClean="0"/>
              <a:t>Grain sorghum or milo is slowest; </a:t>
            </a:r>
            <a:r>
              <a:rPr lang="en-US" u="sng" dirty="0" smtClean="0"/>
              <a:t>must</a:t>
            </a:r>
            <a:r>
              <a:rPr lang="en-US" dirty="0" smtClean="0"/>
              <a:t> be processed</a:t>
            </a:r>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 calcmode="lin" valueType="num">
                                      <p:cBhvr additive="base">
                                        <p:cTn id="11"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anim calcmode="lin" valueType="num">
                                      <p:cBhvr additive="base">
                                        <p:cTn id="15"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71538" y="854572"/>
            <a:ext cx="8162925" cy="769441"/>
          </a:xfrm>
        </p:spPr>
        <p:txBody>
          <a:bodyPr/>
          <a:lstStyle/>
          <a:p>
            <a:pPr eaLnBrk="1" hangingPunct="1"/>
            <a:r>
              <a:rPr lang="en-US" b="1" dirty="0" smtClean="0"/>
              <a:t>CORN</a:t>
            </a:r>
          </a:p>
        </p:txBody>
      </p:sp>
      <p:sp>
        <p:nvSpPr>
          <p:cNvPr id="7171" name="Rectangle 3"/>
          <p:cNvSpPr>
            <a:spLocks noGrp="1" noChangeArrowheads="1"/>
          </p:cNvSpPr>
          <p:nvPr>
            <p:ph idx="1"/>
          </p:nvPr>
        </p:nvSpPr>
        <p:spPr>
          <a:xfrm>
            <a:off x="152400" y="1981200"/>
            <a:ext cx="8718550" cy="4648200"/>
          </a:xfrm>
        </p:spPr>
        <p:txBody>
          <a:bodyPr/>
          <a:lstStyle/>
          <a:p>
            <a:pPr eaLnBrk="1" hangingPunct="1">
              <a:lnSpc>
                <a:spcPct val="90000"/>
              </a:lnSpc>
            </a:pPr>
            <a:r>
              <a:rPr lang="en-US" dirty="0" smtClean="0"/>
              <a:t>By far the most important feed grain</a:t>
            </a:r>
          </a:p>
          <a:p>
            <a:pPr lvl="1" eaLnBrk="1" hangingPunct="1">
              <a:lnSpc>
                <a:spcPct val="90000"/>
              </a:lnSpc>
            </a:pPr>
            <a:r>
              <a:rPr lang="en-US" dirty="0" smtClean="0"/>
              <a:t>Grain by which other grains are valued</a:t>
            </a:r>
          </a:p>
          <a:p>
            <a:pPr lvl="1" eaLnBrk="1" hangingPunct="1">
              <a:lnSpc>
                <a:spcPct val="90000"/>
              </a:lnSpc>
            </a:pPr>
            <a:r>
              <a:rPr lang="en-US" dirty="0" smtClean="0"/>
              <a:t>Yields most digestible DM per acre</a:t>
            </a:r>
          </a:p>
          <a:p>
            <a:pPr lvl="1" eaLnBrk="1" hangingPunct="1">
              <a:lnSpc>
                <a:spcPct val="90000"/>
              </a:lnSpc>
            </a:pPr>
            <a:r>
              <a:rPr lang="en-US" dirty="0" smtClean="0"/>
              <a:t>One of the most energy dense grains: 3.51 Mcal of ME / kg</a:t>
            </a:r>
          </a:p>
          <a:p>
            <a:pPr lvl="1" eaLnBrk="1" hangingPunct="1">
              <a:lnSpc>
                <a:spcPct val="90000"/>
              </a:lnSpc>
            </a:pPr>
            <a:r>
              <a:rPr lang="en-US" dirty="0" smtClean="0"/>
              <a:t>Extremely palatable</a:t>
            </a:r>
          </a:p>
          <a:p>
            <a:pPr eaLnBrk="1" hangingPunct="1">
              <a:lnSpc>
                <a:spcPct val="90000"/>
              </a:lnSpc>
            </a:pPr>
            <a:r>
              <a:rPr lang="en-US" dirty="0" smtClean="0"/>
              <a:t>Areas grown</a:t>
            </a:r>
          </a:p>
          <a:p>
            <a:pPr lvl="1" eaLnBrk="1" hangingPunct="1">
              <a:lnSpc>
                <a:spcPct val="90000"/>
              </a:lnSpc>
            </a:pPr>
            <a:r>
              <a:rPr lang="en-US" dirty="0" smtClean="0"/>
              <a:t>Midwest- Illinois, Iowa, Indiana</a:t>
            </a:r>
          </a:p>
          <a:p>
            <a:pPr lvl="1" eaLnBrk="1" hangingPunct="1">
              <a:lnSpc>
                <a:spcPct val="90000"/>
              </a:lnSpc>
            </a:pPr>
            <a:r>
              <a:rPr lang="en-US" dirty="0" smtClean="0"/>
              <a:t>Irrigated, Low elevation areas of Pacific NW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71538" y="854572"/>
            <a:ext cx="8162925" cy="769441"/>
          </a:xfrm>
        </p:spPr>
        <p:txBody>
          <a:bodyPr/>
          <a:lstStyle/>
          <a:p>
            <a:pPr eaLnBrk="1" hangingPunct="1"/>
            <a:r>
              <a:rPr lang="en-US" b="1" dirty="0" smtClean="0"/>
              <a:t>CORN</a:t>
            </a:r>
          </a:p>
        </p:txBody>
      </p:sp>
      <p:sp>
        <p:nvSpPr>
          <p:cNvPr id="8195" name="Rectangle 3"/>
          <p:cNvSpPr>
            <a:spLocks noGrp="1" noChangeArrowheads="1"/>
          </p:cNvSpPr>
          <p:nvPr>
            <p:ph idx="1"/>
          </p:nvPr>
        </p:nvSpPr>
        <p:spPr>
          <a:xfrm>
            <a:off x="304801" y="1905000"/>
            <a:ext cx="8718550" cy="4191000"/>
          </a:xfrm>
        </p:spPr>
        <p:txBody>
          <a:bodyPr>
            <a:normAutofit fontScale="92500" lnSpcReduction="10000"/>
          </a:bodyPr>
          <a:lstStyle/>
          <a:p>
            <a:pPr eaLnBrk="1" hangingPunct="1"/>
            <a:r>
              <a:rPr lang="en-US" sz="2800" dirty="0" smtClean="0"/>
              <a:t>Large endosperm</a:t>
            </a:r>
          </a:p>
          <a:p>
            <a:pPr lvl="1" eaLnBrk="1" hangingPunct="1"/>
            <a:r>
              <a:rPr lang="en-US" sz="2400" dirty="0" smtClean="0"/>
              <a:t>Contains lots of starch</a:t>
            </a:r>
          </a:p>
          <a:p>
            <a:pPr lvl="1" eaLnBrk="1" hangingPunct="1"/>
            <a:r>
              <a:rPr lang="en-US" sz="2400" dirty="0" smtClean="0"/>
              <a:t>Contains 70% of total protein = </a:t>
            </a:r>
            <a:r>
              <a:rPr lang="en-US" sz="2400" dirty="0" err="1" smtClean="0"/>
              <a:t>zein</a:t>
            </a:r>
            <a:r>
              <a:rPr lang="en-US" sz="2400" dirty="0" smtClean="0"/>
              <a:t> protein</a:t>
            </a:r>
          </a:p>
          <a:p>
            <a:pPr lvl="2" eaLnBrk="1" hangingPunct="1"/>
            <a:r>
              <a:rPr lang="en-US" sz="2000" dirty="0" smtClean="0"/>
              <a:t>Low digestibility and low in lysine/tryptophan</a:t>
            </a:r>
          </a:p>
          <a:p>
            <a:pPr lvl="2" eaLnBrk="1" hangingPunct="1"/>
            <a:endParaRPr lang="en-US" sz="2000" dirty="0" smtClean="0"/>
          </a:p>
          <a:p>
            <a:pPr lvl="2" eaLnBrk="1" hangingPunct="1"/>
            <a:r>
              <a:rPr lang="en-US" sz="2000" dirty="0" smtClean="0"/>
              <a:t>Mixed with oil-seed meals as they are adequate in Lys but low in Met – balance</a:t>
            </a:r>
          </a:p>
          <a:p>
            <a:pPr lvl="2" eaLnBrk="1" hangingPunct="1"/>
            <a:endParaRPr lang="en-US" sz="2000" dirty="0" smtClean="0"/>
          </a:p>
          <a:p>
            <a:pPr eaLnBrk="1" hangingPunct="1"/>
            <a:r>
              <a:rPr lang="en-US" sz="2800" dirty="0" smtClean="0"/>
              <a:t>Opaque-2 corn (lower </a:t>
            </a:r>
            <a:r>
              <a:rPr lang="en-US" sz="2800" dirty="0" err="1" smtClean="0"/>
              <a:t>zein</a:t>
            </a:r>
            <a:r>
              <a:rPr lang="en-US" sz="2800" dirty="0" smtClean="0"/>
              <a:t>; high lysine) –</a:t>
            </a:r>
          </a:p>
          <a:p>
            <a:pPr lvl="1" eaLnBrk="1" hangingPunct="1"/>
            <a:r>
              <a:rPr lang="en-US" sz="2000" dirty="0" smtClean="0"/>
              <a:t>may have advantage in monogastric diets </a:t>
            </a:r>
            <a:endParaRPr lang="en-US" sz="2000" dirty="0"/>
          </a:p>
          <a:p>
            <a:pPr lvl="1" eaLnBrk="1" hangingPunct="1"/>
            <a:r>
              <a:rPr lang="en-US" sz="2000" dirty="0" smtClean="0"/>
              <a:t>has greater rate of ruminal starch degradation</a:t>
            </a:r>
          </a:p>
          <a:p>
            <a:pPr lvl="1" eaLnBrk="1" hangingPunct="1"/>
            <a:r>
              <a:rPr lang="en-US" sz="2000" dirty="0"/>
              <a:t>yields are typically </a:t>
            </a:r>
            <a:r>
              <a:rPr lang="en-US" sz="2000" dirty="0" smtClean="0"/>
              <a:t>lower</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smtClean="0"/>
              <a:t>Corn: protein</a:t>
            </a:r>
          </a:p>
        </p:txBody>
      </p:sp>
      <p:sp>
        <p:nvSpPr>
          <p:cNvPr id="19459" name="Rectangle 3"/>
          <p:cNvSpPr>
            <a:spLocks noGrp="1" noChangeArrowheads="1"/>
          </p:cNvSpPr>
          <p:nvPr>
            <p:ph idx="1"/>
          </p:nvPr>
        </p:nvSpPr>
        <p:spPr>
          <a:xfrm>
            <a:off x="228600" y="2286000"/>
            <a:ext cx="8001000" cy="4373563"/>
          </a:xfrm>
        </p:spPr>
        <p:txBody>
          <a:bodyPr>
            <a:normAutofit fontScale="92500" lnSpcReduction="10000"/>
          </a:bodyPr>
          <a:lstStyle/>
          <a:p>
            <a:r>
              <a:rPr lang="en-US" b="1" dirty="0" err="1" smtClean="0"/>
              <a:t>Zein</a:t>
            </a:r>
            <a:r>
              <a:rPr lang="en-US" dirty="0" smtClean="0"/>
              <a:t> protein</a:t>
            </a:r>
          </a:p>
          <a:p>
            <a:pPr lvl="1"/>
            <a:r>
              <a:rPr lang="en-US" dirty="0" smtClean="0"/>
              <a:t>70% of protein in the corn seed </a:t>
            </a:r>
          </a:p>
          <a:p>
            <a:pPr lvl="1"/>
            <a:r>
              <a:rPr lang="en-US" dirty="0" smtClean="0"/>
              <a:t>in the endosperm</a:t>
            </a:r>
          </a:p>
          <a:p>
            <a:pPr lvl="1"/>
            <a:r>
              <a:rPr lang="en-US" dirty="0" smtClean="0"/>
              <a:t>Low digestible</a:t>
            </a:r>
          </a:p>
          <a:p>
            <a:pPr lvl="1"/>
            <a:r>
              <a:rPr lang="en-US" dirty="0" smtClean="0"/>
              <a:t>Poor amino acid profile</a:t>
            </a:r>
          </a:p>
          <a:p>
            <a:endParaRPr lang="en-US" dirty="0" smtClean="0"/>
          </a:p>
          <a:p>
            <a:r>
              <a:rPr lang="en-US" b="1" dirty="0" err="1" smtClean="0"/>
              <a:t>Glutelin</a:t>
            </a:r>
            <a:r>
              <a:rPr lang="en-US" dirty="0" smtClean="0"/>
              <a:t> is type of protein mostly in the embryo – much better feed protein</a:t>
            </a:r>
          </a:p>
        </p:txBody>
      </p:sp>
      <p:pic>
        <p:nvPicPr>
          <p:cNvPr id="87042" name="Picture 2" descr="http://www.intechopen.com/source/html/30919/media/image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6" y="76199"/>
            <a:ext cx="3994150" cy="2590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9">
                                            <p:txEl>
                                              <p:pRg st="6" end="6"/>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Characteristics of grains</a:t>
            </a:r>
          </a:p>
        </p:txBody>
      </p:sp>
      <p:sp>
        <p:nvSpPr>
          <p:cNvPr id="3075" name="Rectangle 3"/>
          <p:cNvSpPr>
            <a:spLocks noGrp="1" noChangeArrowheads="1"/>
          </p:cNvSpPr>
          <p:nvPr>
            <p:ph idx="1"/>
          </p:nvPr>
        </p:nvSpPr>
        <p:spPr/>
        <p:txBody>
          <a:bodyPr>
            <a:normAutofit fontScale="85000" lnSpcReduction="20000"/>
          </a:bodyPr>
          <a:lstStyle/>
          <a:p>
            <a:r>
              <a:rPr lang="en-US" dirty="0" smtClean="0"/>
              <a:t>High in starch: 70%</a:t>
            </a:r>
          </a:p>
          <a:p>
            <a:pPr lvl="1"/>
            <a:r>
              <a:rPr lang="en-US" dirty="0" smtClean="0"/>
              <a:t>In grains starch is located primarily in the endosperm</a:t>
            </a:r>
          </a:p>
          <a:p>
            <a:pPr lvl="1"/>
            <a:endParaRPr lang="en-US" dirty="0" smtClean="0"/>
          </a:p>
          <a:p>
            <a:r>
              <a:rPr lang="en-US" dirty="0" smtClean="0"/>
              <a:t>High in digestibility:  &gt; 85%, at times &gt; 90%</a:t>
            </a:r>
          </a:p>
          <a:p>
            <a:endParaRPr lang="en-US" dirty="0" smtClean="0"/>
          </a:p>
          <a:p>
            <a:r>
              <a:rPr lang="en-US" dirty="0" smtClean="0"/>
              <a:t>Low in protein:  8 to 14%; because kernel is concentrated with starch</a:t>
            </a:r>
          </a:p>
          <a:p>
            <a:endParaRPr lang="en-US" dirty="0" smtClean="0"/>
          </a:p>
          <a:p>
            <a:r>
              <a:rPr lang="en-US" dirty="0" smtClean="0"/>
              <a:t>Deficient in </a:t>
            </a:r>
            <a:r>
              <a:rPr lang="en-US" dirty="0" err="1" smtClean="0"/>
              <a:t>Ca</a:t>
            </a:r>
            <a:r>
              <a:rPr lang="en-US" smtClean="0"/>
              <a:t> and some vitamins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3" end="3"/>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5" end="5"/>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7" end="7"/>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of starch</a:t>
            </a:r>
            <a:endParaRPr lang="en-US" dirty="0"/>
          </a:p>
        </p:txBody>
      </p:sp>
      <p:sp>
        <p:nvSpPr>
          <p:cNvPr id="3" name="Content Placeholder 2"/>
          <p:cNvSpPr>
            <a:spLocks noGrp="1"/>
          </p:cNvSpPr>
          <p:nvPr>
            <p:ph idx="1"/>
          </p:nvPr>
        </p:nvSpPr>
        <p:spPr>
          <a:xfrm>
            <a:off x="533401" y="1905000"/>
            <a:ext cx="8489950" cy="4648200"/>
          </a:xfrm>
        </p:spPr>
        <p:txBody>
          <a:bodyPr/>
          <a:lstStyle/>
          <a:p>
            <a:r>
              <a:rPr lang="en-US" dirty="0" smtClean="0"/>
              <a:t>Normal </a:t>
            </a:r>
            <a:r>
              <a:rPr lang="en-US" dirty="0"/>
              <a:t>dent c</a:t>
            </a:r>
            <a:r>
              <a:rPr lang="en-US" dirty="0" smtClean="0"/>
              <a:t>orn </a:t>
            </a:r>
            <a:r>
              <a:rPr lang="en-US" dirty="0"/>
              <a:t>varieties </a:t>
            </a:r>
            <a:r>
              <a:rPr lang="en-US" dirty="0" smtClean="0"/>
              <a:t>contain</a:t>
            </a:r>
          </a:p>
          <a:p>
            <a:pPr lvl="1"/>
            <a:r>
              <a:rPr lang="en-US" dirty="0" smtClean="0"/>
              <a:t>75% amylopectin </a:t>
            </a:r>
          </a:p>
          <a:p>
            <a:pPr lvl="1"/>
            <a:r>
              <a:rPr lang="en-US" dirty="0" smtClean="0"/>
              <a:t>25% amylose</a:t>
            </a:r>
          </a:p>
          <a:p>
            <a:pPr lvl="1"/>
            <a:endParaRPr lang="en-US" dirty="0" smtClean="0"/>
          </a:p>
          <a:p>
            <a:pPr lvl="1"/>
            <a:endParaRPr lang="en-US" dirty="0"/>
          </a:p>
          <a:p>
            <a:pPr lvl="1"/>
            <a:endParaRPr lang="en-US" dirty="0"/>
          </a:p>
          <a:p>
            <a:r>
              <a:rPr lang="en-US" sz="2400" dirty="0" smtClean="0"/>
              <a:t>Amylopectin </a:t>
            </a:r>
            <a:r>
              <a:rPr lang="en-US" sz="2400" dirty="0"/>
              <a:t>is a form of starch which consists of branched </a:t>
            </a:r>
            <a:r>
              <a:rPr lang="en-US" sz="2400" dirty="0" smtClean="0"/>
              <a:t>subunits </a:t>
            </a:r>
          </a:p>
          <a:p>
            <a:r>
              <a:rPr lang="en-US" sz="2400" dirty="0"/>
              <a:t>A</a:t>
            </a:r>
            <a:r>
              <a:rPr lang="en-US" sz="2400" dirty="0" smtClean="0"/>
              <a:t>mylose </a:t>
            </a:r>
            <a:r>
              <a:rPr lang="en-US" sz="2400" dirty="0"/>
              <a:t>is made up of </a:t>
            </a:r>
            <a:r>
              <a:rPr lang="en-US" sz="2400" dirty="0" smtClean="0"/>
              <a:t>straight </a:t>
            </a:r>
            <a:r>
              <a:rPr lang="en-US" sz="2400" dirty="0"/>
              <a:t>glucose molecules</a:t>
            </a:r>
          </a:p>
        </p:txBody>
      </p:sp>
      <p:pic>
        <p:nvPicPr>
          <p:cNvPr id="90114" name="Picture 2" descr="https://encrypted-tbn1.gstatic.com/images?q=tbn:ANd9GcQvoUOGl4MrDbsMmy4Yr7ltuzECUNXR46vugfIOnQ36rdPJHnHN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90800"/>
            <a:ext cx="32766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26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WAXY CORN</a:t>
            </a:r>
          </a:p>
        </p:txBody>
      </p:sp>
      <p:sp>
        <p:nvSpPr>
          <p:cNvPr id="9219" name="Rectangle 3"/>
          <p:cNvSpPr>
            <a:spLocks noGrp="1" noChangeArrowheads="1"/>
          </p:cNvSpPr>
          <p:nvPr>
            <p:ph idx="1"/>
          </p:nvPr>
        </p:nvSpPr>
        <p:spPr>
          <a:xfrm>
            <a:off x="304801" y="1905000"/>
            <a:ext cx="8718550" cy="4572000"/>
          </a:xfrm>
        </p:spPr>
        <p:txBody>
          <a:bodyPr/>
          <a:lstStyle/>
          <a:p>
            <a:pPr eaLnBrk="1" hangingPunct="1">
              <a:lnSpc>
                <a:spcPct val="90000"/>
              </a:lnSpc>
            </a:pPr>
            <a:r>
              <a:rPr lang="en-US" sz="2400" dirty="0" smtClean="0"/>
              <a:t>Waxy corn = 100% of starch is amylopectin</a:t>
            </a:r>
          </a:p>
          <a:p>
            <a:pPr lvl="1" eaLnBrk="1" hangingPunct="1">
              <a:lnSpc>
                <a:spcPct val="90000"/>
              </a:lnSpc>
            </a:pPr>
            <a:r>
              <a:rPr lang="en-US" sz="2000" dirty="0" smtClean="0"/>
              <a:t>Rapidly fermentable in rumen</a:t>
            </a:r>
          </a:p>
          <a:p>
            <a:pPr lvl="1" eaLnBrk="1" hangingPunct="1">
              <a:lnSpc>
                <a:spcPct val="90000"/>
              </a:lnSpc>
            </a:pPr>
            <a:r>
              <a:rPr lang="en-US" sz="2000" dirty="0" smtClean="0"/>
              <a:t>Is this better?</a:t>
            </a:r>
          </a:p>
          <a:p>
            <a:pPr lvl="1" eaLnBrk="1" hangingPunct="1">
              <a:lnSpc>
                <a:spcPct val="90000"/>
              </a:lnSpc>
            </a:pPr>
            <a:r>
              <a:rPr lang="en-US" sz="2000" dirty="0" smtClean="0"/>
              <a:t>Not completely clear if there is a benefit to fermentable corn in the rumen vs. post-ruminal (SI) digestion of starch</a:t>
            </a:r>
          </a:p>
          <a:p>
            <a:pPr lvl="1" eaLnBrk="1" hangingPunct="1">
              <a:lnSpc>
                <a:spcPct val="90000"/>
              </a:lnSpc>
            </a:pPr>
            <a:r>
              <a:rPr lang="en-US" sz="2000" dirty="0" smtClean="0"/>
              <a:t>Mixed performance results – summary of nine beef feeding trials, the effect of waxy corn on animal gains ranged from a decrease of 3.3% to an increase of 10%. </a:t>
            </a:r>
          </a:p>
          <a:p>
            <a:pPr lvl="1" eaLnBrk="1" hangingPunct="1">
              <a:lnSpc>
                <a:spcPct val="90000"/>
              </a:lnSpc>
            </a:pPr>
            <a:r>
              <a:rPr lang="en-US" sz="2000" dirty="0" smtClean="0"/>
              <a:t>Averaged over all nine, waxy corn had a 2.2% advantage. </a:t>
            </a:r>
          </a:p>
          <a:p>
            <a:pPr lvl="1" eaLnBrk="1" hangingPunct="1">
              <a:lnSpc>
                <a:spcPct val="90000"/>
              </a:lnSpc>
            </a:pPr>
            <a:endParaRPr lang="en-US" sz="2000" dirty="0"/>
          </a:p>
          <a:p>
            <a:pPr lvl="1" eaLnBrk="1" hangingPunct="1">
              <a:lnSpc>
                <a:spcPct val="90000"/>
              </a:lnSpc>
            </a:pPr>
            <a:r>
              <a:rPr lang="en-US" sz="2000" dirty="0" smtClean="0"/>
              <a:t>Reduced yield = not typically grown for livestock feed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t>C</a:t>
            </a:r>
            <a:r>
              <a:rPr lang="en-US" dirty="0" smtClean="0"/>
              <a:t>orn used for livestock</a:t>
            </a:r>
          </a:p>
        </p:txBody>
      </p:sp>
      <p:sp>
        <p:nvSpPr>
          <p:cNvPr id="12291" name="Rectangle 3"/>
          <p:cNvSpPr>
            <a:spLocks noGrp="1" noChangeArrowheads="1"/>
          </p:cNvSpPr>
          <p:nvPr>
            <p:ph idx="1"/>
          </p:nvPr>
        </p:nvSpPr>
        <p:spPr>
          <a:xfrm>
            <a:off x="228601" y="1905000"/>
            <a:ext cx="8794750" cy="4800600"/>
          </a:xfrm>
        </p:spPr>
        <p:txBody>
          <a:bodyPr/>
          <a:lstStyle/>
          <a:p>
            <a:pPr eaLnBrk="1" hangingPunct="1"/>
            <a:r>
              <a:rPr lang="en-US" dirty="0" smtClean="0"/>
              <a:t>Corn may be fed as:</a:t>
            </a:r>
          </a:p>
          <a:p>
            <a:pPr lvl="1" eaLnBrk="1" hangingPunct="1"/>
            <a:r>
              <a:rPr lang="en-US" dirty="0" smtClean="0"/>
              <a:t>Whole shell corn &lt; 12-14% moisture</a:t>
            </a:r>
          </a:p>
          <a:p>
            <a:pPr lvl="1" eaLnBrk="1" hangingPunct="1"/>
            <a:r>
              <a:rPr lang="en-US" dirty="0" smtClean="0"/>
              <a:t>Rolled or cracked corn</a:t>
            </a:r>
          </a:p>
          <a:p>
            <a:pPr lvl="1" eaLnBrk="1" hangingPunct="1"/>
            <a:r>
              <a:rPr lang="en-US" dirty="0" smtClean="0"/>
              <a:t>Steam flaked corn</a:t>
            </a:r>
          </a:p>
          <a:p>
            <a:pPr lvl="1" eaLnBrk="1" hangingPunct="1"/>
            <a:r>
              <a:rPr lang="en-US" dirty="0" smtClean="0"/>
              <a:t>High moisture corn(&gt; 22% moisture)</a:t>
            </a:r>
          </a:p>
          <a:p>
            <a:pPr lvl="2" eaLnBrk="1" hangingPunct="1"/>
            <a:r>
              <a:rPr lang="en-US" dirty="0" smtClean="0"/>
              <a:t>Less field loss</a:t>
            </a:r>
          </a:p>
          <a:p>
            <a:pPr lvl="2" eaLnBrk="1" hangingPunct="1"/>
            <a:r>
              <a:rPr lang="en-US" dirty="0" smtClean="0"/>
              <a:t>Better feed efficiency</a:t>
            </a:r>
          </a:p>
          <a:p>
            <a:pPr lvl="1" eaLnBrk="1" hangingPunct="1"/>
            <a:r>
              <a:rPr lang="en-US" dirty="0" smtClean="0"/>
              <a:t>Ear Corn or </a:t>
            </a:r>
            <a:r>
              <a:rPr lang="en-US" dirty="0" err="1" smtClean="0"/>
              <a:t>Earlage</a:t>
            </a:r>
            <a:r>
              <a:rPr lang="en-US" dirty="0" smtClean="0"/>
              <a:t>: watch out for ADF content – will indicate the </a:t>
            </a:r>
            <a:r>
              <a:rPr lang="en-US" dirty="0" err="1" smtClean="0"/>
              <a:t>cob:grain</a:t>
            </a:r>
            <a:r>
              <a:rPr lang="en-US" dirty="0" smtClean="0"/>
              <a:t> ratio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Barley</a:t>
            </a:r>
          </a:p>
        </p:txBody>
      </p:sp>
      <p:sp>
        <p:nvSpPr>
          <p:cNvPr id="74755" name="Rectangle 3"/>
          <p:cNvSpPr>
            <a:spLocks noGrp="1" noChangeArrowheads="1"/>
          </p:cNvSpPr>
          <p:nvPr>
            <p:ph idx="1"/>
          </p:nvPr>
        </p:nvSpPr>
        <p:spPr>
          <a:xfrm>
            <a:off x="912813" y="1905000"/>
            <a:ext cx="7850187" cy="4191000"/>
          </a:xfrm>
        </p:spPr>
        <p:txBody>
          <a:bodyPr>
            <a:noAutofit/>
          </a:bodyPr>
          <a:lstStyle/>
          <a:p>
            <a:pPr eaLnBrk="1" hangingPunct="1">
              <a:lnSpc>
                <a:spcPct val="90000"/>
              </a:lnSpc>
            </a:pPr>
            <a:r>
              <a:rPr lang="en-US" sz="2400" dirty="0" smtClean="0"/>
              <a:t>Lower in energy than corn (but much more rapidly fermented in rumen)</a:t>
            </a:r>
            <a:endParaRPr lang="en-US" sz="2000" dirty="0" smtClean="0"/>
          </a:p>
          <a:p>
            <a:pPr lvl="1" eaLnBrk="1" hangingPunct="1">
              <a:lnSpc>
                <a:spcPct val="90000"/>
              </a:lnSpc>
            </a:pPr>
            <a:r>
              <a:rPr lang="en-US" sz="2000" dirty="0" smtClean="0"/>
              <a:t>1.34-1.42 </a:t>
            </a:r>
            <a:r>
              <a:rPr lang="en-US" sz="2000" dirty="0" err="1" smtClean="0"/>
              <a:t>vs</a:t>
            </a:r>
            <a:r>
              <a:rPr lang="en-US" sz="2000" dirty="0" smtClean="0"/>
              <a:t> 1.51 </a:t>
            </a:r>
            <a:r>
              <a:rPr lang="en-US" sz="2000" dirty="0" err="1" smtClean="0"/>
              <a:t>Mcal</a:t>
            </a:r>
            <a:r>
              <a:rPr lang="en-US" sz="2000" dirty="0" smtClean="0"/>
              <a:t>/</a:t>
            </a:r>
            <a:r>
              <a:rPr lang="en-US" sz="2000" dirty="0" err="1" smtClean="0"/>
              <a:t>lb</a:t>
            </a:r>
            <a:endParaRPr lang="en-US" sz="2000" dirty="0" smtClean="0"/>
          </a:p>
          <a:p>
            <a:pPr lvl="1" eaLnBrk="1" hangingPunct="1">
              <a:lnSpc>
                <a:spcPct val="90000"/>
              </a:lnSpc>
            </a:pPr>
            <a:r>
              <a:rPr lang="en-US" sz="2000" dirty="0" smtClean="0"/>
              <a:t>20 </a:t>
            </a:r>
            <a:r>
              <a:rPr lang="en-US" sz="2000" dirty="0" err="1" smtClean="0"/>
              <a:t>vs</a:t>
            </a:r>
            <a:r>
              <a:rPr lang="en-US" sz="2000" dirty="0" smtClean="0"/>
              <a:t> 9% NDF</a:t>
            </a:r>
          </a:p>
          <a:p>
            <a:pPr lvl="3" eaLnBrk="1" hangingPunct="1">
              <a:lnSpc>
                <a:spcPct val="90000"/>
              </a:lnSpc>
            </a:pPr>
            <a:endParaRPr lang="en-US" sz="1200" dirty="0" smtClean="0"/>
          </a:p>
          <a:p>
            <a:pPr>
              <a:lnSpc>
                <a:spcPct val="90000"/>
              </a:lnSpc>
            </a:pPr>
            <a:r>
              <a:rPr lang="en-US" sz="2400" dirty="0" smtClean="0"/>
              <a:t> Limits its use for monogastric animals, especially poultry and young growing pigs</a:t>
            </a:r>
            <a:endParaRPr lang="en-US" sz="2000" dirty="0" smtClean="0"/>
          </a:p>
          <a:p>
            <a:pPr>
              <a:lnSpc>
                <a:spcPct val="90000"/>
              </a:lnSpc>
            </a:pPr>
            <a:r>
              <a:rPr lang="en-US" sz="2400" dirty="0" smtClean="0"/>
              <a:t>Processed – except perhaps for sheep</a:t>
            </a:r>
          </a:p>
          <a:p>
            <a:pPr lvl="1">
              <a:lnSpc>
                <a:spcPct val="90000"/>
              </a:lnSpc>
            </a:pPr>
            <a:r>
              <a:rPr lang="en-US" sz="2000" dirty="0"/>
              <a:t>D</a:t>
            </a:r>
            <a:r>
              <a:rPr lang="en-US" sz="2000" dirty="0" smtClean="0"/>
              <a:t>ry rolled 2.73 </a:t>
            </a:r>
            <a:r>
              <a:rPr lang="en-US" sz="2000" dirty="0" err="1" smtClean="0"/>
              <a:t>vs</a:t>
            </a:r>
            <a:r>
              <a:rPr lang="en-US" sz="2000" dirty="0" smtClean="0"/>
              <a:t> 2.51 ADG; 7.4 </a:t>
            </a:r>
            <a:r>
              <a:rPr lang="en-US" sz="2000" dirty="0" err="1" smtClean="0"/>
              <a:t>vs</a:t>
            </a:r>
            <a:r>
              <a:rPr lang="en-US" sz="2000" dirty="0" smtClean="0"/>
              <a:t> 8.7 F:G</a:t>
            </a:r>
          </a:p>
          <a:p>
            <a:pPr lvl="1">
              <a:lnSpc>
                <a:spcPct val="90000"/>
              </a:lnSpc>
            </a:pPr>
            <a:r>
              <a:rPr lang="en-US" sz="2000" dirty="0" smtClean="0"/>
              <a:t>No advantage for steam rolled</a:t>
            </a:r>
          </a:p>
          <a:p>
            <a:pPr eaLnBrk="1" hangingPunct="1">
              <a:lnSpc>
                <a:spcPct val="90000"/>
              </a:lnSpc>
              <a:buFont typeface="Wingdings" pitchFamily="2" charset="2"/>
              <a:buNone/>
            </a:pPr>
            <a:r>
              <a:rPr lang="en-US" sz="1800" dirty="0" smtClean="0"/>
              <a:t>		***can afford 15% more for dry rolled barley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75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47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4"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Barley</a:t>
            </a:r>
          </a:p>
        </p:txBody>
      </p:sp>
      <p:pic>
        <p:nvPicPr>
          <p:cNvPr id="13316" name="Picture 4" descr="IMG0032"/>
          <p:cNvPicPr>
            <a:picLocks noGrp="1" noChangeAspect="1" noChangeArrowheads="1"/>
          </p:cNvPicPr>
          <p:nvPr>
            <p:ph type="clipArt" sz="half" idx="1"/>
          </p:nvPr>
        </p:nvPicPr>
        <p:blipFill>
          <a:blip r:embed="rId3" cstate="print"/>
          <a:srcRect/>
          <a:stretch>
            <a:fillRect/>
          </a:stretch>
        </p:blipFill>
        <p:spPr>
          <a:xfrm>
            <a:off x="4191000" y="652463"/>
            <a:ext cx="4191000" cy="2794000"/>
          </a:xfrm>
          <a:noFill/>
        </p:spPr>
      </p:pic>
      <p:sp>
        <p:nvSpPr>
          <p:cNvPr id="71683" name="Rectangle 3"/>
          <p:cNvSpPr>
            <a:spLocks noGrp="1" noChangeArrowheads="1"/>
          </p:cNvSpPr>
          <p:nvPr>
            <p:ph type="body" sz="half" idx="2"/>
          </p:nvPr>
        </p:nvSpPr>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endParaRPr lang="en-US" sz="2200" dirty="0" smtClean="0"/>
          </a:p>
          <a:p>
            <a:pPr eaLnBrk="1" hangingPunct="1"/>
            <a:endParaRPr lang="en-US" sz="2400" dirty="0" smtClean="0"/>
          </a:p>
          <a:p>
            <a:pPr eaLnBrk="1" hangingPunct="1"/>
            <a:endParaRPr lang="en-US" sz="2400" dirty="0" smtClean="0"/>
          </a:p>
          <a:p>
            <a:pPr eaLnBrk="1" hangingPunct="1"/>
            <a:endParaRPr lang="en-US" sz="2400" dirty="0" smtClean="0"/>
          </a:p>
        </p:txBody>
      </p:sp>
      <p:pic>
        <p:nvPicPr>
          <p:cNvPr id="13317" name="Picture 5" descr="IMG0035"/>
          <p:cNvPicPr>
            <a:picLocks noChangeAspect="1" noChangeArrowheads="1"/>
          </p:cNvPicPr>
          <p:nvPr/>
        </p:nvPicPr>
        <p:blipFill>
          <a:blip r:embed="rId4" cstate="print"/>
          <a:srcRect/>
          <a:stretch>
            <a:fillRect/>
          </a:stretch>
        </p:blipFill>
        <p:spPr bwMode="auto">
          <a:xfrm>
            <a:off x="152400" y="3859412"/>
            <a:ext cx="4267200" cy="2846188"/>
          </a:xfrm>
          <a:prstGeom prst="rect">
            <a:avLst/>
          </a:prstGeom>
          <a:noFill/>
          <a:ln w="9525">
            <a:noFill/>
            <a:miter lim="800000"/>
            <a:headEnd/>
            <a:tailEnd/>
          </a:ln>
        </p:spPr>
      </p:pic>
      <p:sp>
        <p:nvSpPr>
          <p:cNvPr id="13318" name="Rectangle 6"/>
          <p:cNvSpPr>
            <a:spLocks noChangeArrowheads="1"/>
          </p:cNvSpPr>
          <p:nvPr/>
        </p:nvSpPr>
        <p:spPr bwMode="auto">
          <a:xfrm>
            <a:off x="5181600" y="3886200"/>
            <a:ext cx="3657600" cy="2616101"/>
          </a:xfrm>
          <a:prstGeom prst="rect">
            <a:avLst/>
          </a:prstGeom>
          <a:noFill/>
          <a:ln w="9525">
            <a:noFill/>
            <a:miter lim="800000"/>
            <a:headEnd/>
            <a:tailEnd/>
          </a:ln>
        </p:spPr>
        <p:txBody>
          <a:bodyPr>
            <a:spAutoFit/>
          </a:bodyPr>
          <a:lstStyle/>
          <a:p>
            <a:pPr>
              <a:lnSpc>
                <a:spcPct val="90000"/>
              </a:lnSpc>
              <a:spcBef>
                <a:spcPct val="50000"/>
              </a:spcBef>
              <a:buClr>
                <a:srgbClr val="2706CC"/>
              </a:buClr>
              <a:buSzPct val="75000"/>
            </a:pPr>
            <a:r>
              <a:rPr lang="en-US" sz="2000" b="1" dirty="0">
                <a:solidFill>
                  <a:srgbClr val="0000FF"/>
                </a:solidFill>
                <a:latin typeface="Times New Roman" pitchFamily="18" charset="0"/>
              </a:rPr>
              <a:t> </a:t>
            </a:r>
            <a:r>
              <a:rPr lang="en-US" sz="2000" b="1" dirty="0">
                <a:latin typeface="+mn-lt"/>
              </a:rPr>
              <a:t>Higher in protein than corn</a:t>
            </a:r>
          </a:p>
          <a:p>
            <a:pPr lvl="1">
              <a:lnSpc>
                <a:spcPct val="90000"/>
              </a:lnSpc>
              <a:spcBef>
                <a:spcPct val="50000"/>
              </a:spcBef>
              <a:buClr>
                <a:srgbClr val="F40000"/>
              </a:buClr>
              <a:buSzPct val="70000"/>
            </a:pPr>
            <a:r>
              <a:rPr lang="en-US" sz="2000" b="1" dirty="0">
                <a:latin typeface="+mn-lt"/>
              </a:rPr>
              <a:t>10-15</a:t>
            </a:r>
            <a:r>
              <a:rPr lang="en-US" sz="2000" b="1" dirty="0" smtClean="0">
                <a:latin typeface="+mn-lt"/>
              </a:rPr>
              <a:t>%; </a:t>
            </a:r>
            <a:r>
              <a:rPr lang="en-US" sz="2000" b="1" dirty="0">
                <a:latin typeface="+mn-lt"/>
              </a:rPr>
              <a:t>but the better the grain quality (higher starch content) the lower the protein</a:t>
            </a:r>
          </a:p>
          <a:p>
            <a:pPr lvl="1">
              <a:lnSpc>
                <a:spcPct val="90000"/>
              </a:lnSpc>
              <a:spcBef>
                <a:spcPct val="50000"/>
              </a:spcBef>
              <a:buClr>
                <a:srgbClr val="F40000"/>
              </a:buClr>
              <a:buSzPct val="70000"/>
            </a:pPr>
            <a:r>
              <a:rPr lang="en-US" sz="2000" b="1" dirty="0">
                <a:latin typeface="+mn-lt"/>
              </a:rPr>
              <a:t>Higher in </a:t>
            </a:r>
            <a:r>
              <a:rPr lang="en-US" sz="2000" b="1" dirty="0" smtClean="0">
                <a:latin typeface="+mn-lt"/>
              </a:rPr>
              <a:t>Lys</a:t>
            </a:r>
            <a:endParaRPr lang="en-US" sz="2000" b="1" dirty="0">
              <a:latin typeface="+mn-lt"/>
            </a:endParaRPr>
          </a:p>
        </p:txBody>
      </p:sp>
      <p:sp>
        <p:nvSpPr>
          <p:cNvPr id="13319" name="Rectangle 7"/>
          <p:cNvSpPr>
            <a:spLocks noChangeArrowheads="1"/>
          </p:cNvSpPr>
          <p:nvPr/>
        </p:nvSpPr>
        <p:spPr bwMode="auto">
          <a:xfrm>
            <a:off x="0" y="1828800"/>
            <a:ext cx="3581400" cy="1646238"/>
          </a:xfrm>
          <a:prstGeom prst="rect">
            <a:avLst/>
          </a:prstGeom>
          <a:noFill/>
          <a:ln w="9525">
            <a:noFill/>
            <a:miter lim="800000"/>
            <a:headEnd/>
            <a:tailEnd/>
          </a:ln>
        </p:spPr>
        <p:txBody>
          <a:bodyPr>
            <a:spAutoFit/>
          </a:bodyPr>
          <a:lstStyle/>
          <a:p>
            <a:pPr>
              <a:spcBef>
                <a:spcPct val="50000"/>
              </a:spcBef>
              <a:buClr>
                <a:srgbClr val="2706CC"/>
              </a:buClr>
              <a:buSzPct val="75000"/>
            </a:pPr>
            <a:r>
              <a:rPr lang="en-US" sz="2200" b="1" dirty="0">
                <a:latin typeface="+mj-lt"/>
              </a:rPr>
              <a:t>Grown throughout the US</a:t>
            </a:r>
          </a:p>
          <a:p>
            <a:pPr lvl="1">
              <a:spcBef>
                <a:spcPct val="50000"/>
              </a:spcBef>
              <a:buClr>
                <a:srgbClr val="FF0000"/>
              </a:buClr>
              <a:buSzPct val="75000"/>
            </a:pPr>
            <a:r>
              <a:rPr lang="en-US" sz="2000" b="1" dirty="0">
                <a:latin typeface="+mj-lt"/>
              </a:rPr>
              <a:t>Pacific Northwest</a:t>
            </a:r>
          </a:p>
          <a:p>
            <a:pPr lvl="1">
              <a:spcBef>
                <a:spcPct val="50000"/>
              </a:spcBef>
              <a:buClr>
                <a:srgbClr val="F40000"/>
              </a:buClr>
              <a:buSzPct val="70000"/>
            </a:pPr>
            <a:r>
              <a:rPr lang="en-US" sz="2000" b="1" dirty="0">
                <a:latin typeface="+mj-lt"/>
              </a:rPr>
              <a:t>Better in cooler climates (CS grass)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16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4"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
        <p:nvSpPr>
          <p:cNvPr id="72707" name="Text Box 3"/>
          <p:cNvSpPr txBox="1">
            <a:spLocks noChangeArrowheads="1"/>
          </p:cNvSpPr>
          <p:nvPr/>
        </p:nvSpPr>
        <p:spPr bwMode="auto">
          <a:xfrm>
            <a:off x="76200" y="1981200"/>
            <a:ext cx="3848100" cy="1187450"/>
          </a:xfrm>
          <a:prstGeom prst="rect">
            <a:avLst/>
          </a:prstGeom>
          <a:noFill/>
          <a:ln w="9525">
            <a:noFill/>
            <a:miter lim="800000"/>
            <a:headEnd/>
            <a:tailEnd/>
          </a:ln>
        </p:spPr>
        <p:txBody>
          <a:bodyPr wrap="none">
            <a:spAutoFit/>
          </a:bodyPr>
          <a:lstStyle/>
          <a:p>
            <a:pPr eaLnBrk="0" hangingPunct="0"/>
            <a:r>
              <a:rPr lang="en-US" b="1" dirty="0">
                <a:solidFill>
                  <a:schemeClr val="bg1"/>
                </a:solidFill>
                <a:latin typeface="Times New Roman" pitchFamily="18" charset="0"/>
              </a:rPr>
              <a:t>UI research indicates barley</a:t>
            </a:r>
          </a:p>
          <a:p>
            <a:pPr eaLnBrk="0" hangingPunct="0"/>
            <a:r>
              <a:rPr lang="en-US" b="1" dirty="0">
                <a:solidFill>
                  <a:schemeClr val="bg1"/>
                </a:solidFill>
                <a:latin typeface="Times New Roman" pitchFamily="18" charset="0"/>
              </a:rPr>
              <a:t> is actually two feeds: </a:t>
            </a:r>
          </a:p>
          <a:p>
            <a:pPr eaLnBrk="0" hangingPunct="0"/>
            <a:r>
              <a:rPr lang="en-US" b="1" dirty="0">
                <a:solidFill>
                  <a:schemeClr val="bg1"/>
                </a:solidFill>
                <a:latin typeface="Times New Roman" pitchFamily="18" charset="0"/>
              </a:rPr>
              <a:t>hull and kernel</a:t>
            </a:r>
          </a:p>
        </p:txBody>
      </p:sp>
      <p:sp>
        <p:nvSpPr>
          <p:cNvPr id="72708" name="Text Box 4"/>
          <p:cNvSpPr txBox="1">
            <a:spLocks noChangeArrowheads="1"/>
          </p:cNvSpPr>
          <p:nvPr/>
        </p:nvSpPr>
        <p:spPr bwMode="auto">
          <a:xfrm>
            <a:off x="3505200" y="4953000"/>
            <a:ext cx="2476500" cy="822325"/>
          </a:xfrm>
          <a:prstGeom prst="rect">
            <a:avLst/>
          </a:prstGeom>
          <a:noFill/>
          <a:ln w="9525">
            <a:noFill/>
            <a:miter lim="800000"/>
            <a:headEnd/>
            <a:tailEnd/>
          </a:ln>
        </p:spPr>
        <p:txBody>
          <a:bodyPr wrap="none">
            <a:spAutoFit/>
          </a:bodyPr>
          <a:lstStyle/>
          <a:p>
            <a:pPr eaLnBrk="0" hangingPunct="0"/>
            <a:r>
              <a:rPr lang="en-US" b="1">
                <a:solidFill>
                  <a:schemeClr val="bg1"/>
                </a:solidFill>
                <a:latin typeface="Times New Roman" pitchFamily="18" charset="0"/>
              </a:rPr>
              <a:t>Barley hulls very </a:t>
            </a:r>
          </a:p>
          <a:p>
            <a:pPr eaLnBrk="0" hangingPunct="0"/>
            <a:r>
              <a:rPr lang="en-US" b="1">
                <a:solidFill>
                  <a:schemeClr val="bg1"/>
                </a:solidFill>
                <a:latin typeface="Times New Roman" pitchFamily="18" charset="0"/>
              </a:rPr>
              <a:t>poorly digested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p:cTn id="7" dur="500" fill="hold"/>
                                        <p:tgtEl>
                                          <p:spTgt spid="72707"/>
                                        </p:tgtEl>
                                        <p:attrNameLst>
                                          <p:attrName>ppt_w</p:attrName>
                                        </p:attrNameLst>
                                      </p:cBhvr>
                                      <p:tavLst>
                                        <p:tav tm="0">
                                          <p:val>
                                            <p:fltVal val="0"/>
                                          </p:val>
                                        </p:tav>
                                        <p:tav tm="100000">
                                          <p:val>
                                            <p:strVal val="#ppt_w"/>
                                          </p:val>
                                        </p:tav>
                                      </p:tavLst>
                                    </p:anim>
                                    <p:anim calcmode="lin" valueType="num">
                                      <p:cBhvr>
                                        <p:cTn id="8" dur="500" fill="hold"/>
                                        <p:tgtEl>
                                          <p:spTgt spid="7270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2708"/>
                                        </p:tgtEl>
                                        <p:attrNameLst>
                                          <p:attrName>style.visibility</p:attrName>
                                        </p:attrNameLst>
                                      </p:cBhvr>
                                      <p:to>
                                        <p:strVal val="visible"/>
                                      </p:to>
                                    </p:set>
                                    <p:anim calcmode="lin" valueType="num">
                                      <p:cBhvr>
                                        <p:cTn id="13" dur="500" fill="hold"/>
                                        <p:tgtEl>
                                          <p:spTgt spid="72708"/>
                                        </p:tgtEl>
                                        <p:attrNameLst>
                                          <p:attrName>ppt_w</p:attrName>
                                        </p:attrNameLst>
                                      </p:cBhvr>
                                      <p:tavLst>
                                        <p:tav tm="0">
                                          <p:val>
                                            <p:fltVal val="0"/>
                                          </p:val>
                                        </p:tav>
                                        <p:tav tm="100000">
                                          <p:val>
                                            <p:strVal val="#ppt_w"/>
                                          </p:val>
                                        </p:tav>
                                      </p:tavLst>
                                    </p:anim>
                                    <p:anim calcmode="lin" valueType="num">
                                      <p:cBhvr>
                                        <p:cTn id="14" dur="500" fill="hold"/>
                                        <p:tgtEl>
                                          <p:spTgt spid="727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Barley</a:t>
            </a:r>
          </a:p>
        </p:txBody>
      </p:sp>
      <p:sp>
        <p:nvSpPr>
          <p:cNvPr id="16387" name="Rectangle 3"/>
          <p:cNvSpPr>
            <a:spLocks noGrp="1" noChangeArrowheads="1"/>
          </p:cNvSpPr>
          <p:nvPr>
            <p:ph idx="1"/>
          </p:nvPr>
        </p:nvSpPr>
        <p:spPr>
          <a:xfrm>
            <a:off x="914400" y="1905000"/>
            <a:ext cx="7850187" cy="4648200"/>
          </a:xfrm>
        </p:spPr>
        <p:txBody>
          <a:bodyPr>
            <a:normAutofit fontScale="85000" lnSpcReduction="20000"/>
          </a:bodyPr>
          <a:lstStyle/>
          <a:p>
            <a:pPr>
              <a:lnSpc>
                <a:spcPct val="90000"/>
              </a:lnSpc>
            </a:pPr>
            <a:r>
              <a:rPr lang="en-US" sz="2800" dirty="0" smtClean="0">
                <a:latin typeface="+mj-lt"/>
              </a:rPr>
              <a:t>Barley is usually priced at 94% the value of corn</a:t>
            </a:r>
          </a:p>
          <a:p>
            <a:pPr lvl="2" eaLnBrk="1" hangingPunct="1">
              <a:lnSpc>
                <a:spcPct val="90000"/>
              </a:lnSpc>
            </a:pPr>
            <a:endParaRPr lang="en-US" sz="2000" dirty="0" smtClean="0"/>
          </a:p>
          <a:p>
            <a:pPr lvl="1">
              <a:lnSpc>
                <a:spcPct val="90000"/>
              </a:lnSpc>
            </a:pPr>
            <a:r>
              <a:rPr lang="en-US" dirty="0" smtClean="0"/>
              <a:t>52-62 </a:t>
            </a:r>
            <a:r>
              <a:rPr lang="en-US" dirty="0" err="1" smtClean="0"/>
              <a:t>vs</a:t>
            </a:r>
            <a:r>
              <a:rPr lang="en-US" dirty="0" smtClean="0"/>
              <a:t> 70% starch</a:t>
            </a:r>
          </a:p>
          <a:p>
            <a:pPr lvl="2">
              <a:lnSpc>
                <a:spcPct val="90000"/>
              </a:lnSpc>
            </a:pPr>
            <a:r>
              <a:rPr lang="en-US" sz="2400" dirty="0" smtClean="0"/>
              <a:t>For monogastric animals, it is a trade of energy) for protein</a:t>
            </a:r>
          </a:p>
          <a:p>
            <a:pPr lvl="2">
              <a:lnSpc>
                <a:spcPct val="90000"/>
              </a:lnSpc>
            </a:pPr>
            <a:endParaRPr lang="en-US" sz="2400" dirty="0" smtClean="0"/>
          </a:p>
          <a:p>
            <a:pPr lvl="2">
              <a:lnSpc>
                <a:spcPct val="90000"/>
              </a:lnSpc>
            </a:pPr>
            <a:r>
              <a:rPr lang="en-US" sz="2400" dirty="0" smtClean="0"/>
              <a:t>For ruminants, barley has similar energy value but more ruminal than intestinal digestion compared with corn</a:t>
            </a:r>
          </a:p>
          <a:p>
            <a:pPr lvl="2">
              <a:lnSpc>
                <a:spcPct val="90000"/>
              </a:lnSpc>
            </a:pPr>
            <a:endParaRPr lang="en-US" sz="2400" dirty="0" smtClean="0"/>
          </a:p>
          <a:p>
            <a:pPr lvl="1" eaLnBrk="1" hangingPunct="1">
              <a:lnSpc>
                <a:spcPct val="90000"/>
              </a:lnSpc>
            </a:pPr>
            <a:endParaRPr lang="en-US" sz="2200" dirty="0" smtClean="0"/>
          </a:p>
          <a:p>
            <a:pPr lvl="1" eaLnBrk="1" hangingPunct="1">
              <a:lnSpc>
                <a:spcPct val="90000"/>
              </a:lnSpc>
            </a:pPr>
            <a:r>
              <a:rPr lang="en-US" sz="2200" dirty="0" smtClean="0"/>
              <a:t>Types of barley</a:t>
            </a:r>
          </a:p>
          <a:p>
            <a:pPr lvl="2" eaLnBrk="1" hangingPunct="1">
              <a:lnSpc>
                <a:spcPct val="90000"/>
              </a:lnSpc>
            </a:pPr>
            <a:r>
              <a:rPr lang="en-US" sz="2000" dirty="0" smtClean="0"/>
              <a:t>Malting barley – mostly 2-row (40% of total)</a:t>
            </a:r>
          </a:p>
          <a:p>
            <a:pPr lvl="3" eaLnBrk="1" hangingPunct="1">
              <a:lnSpc>
                <a:spcPct val="90000"/>
              </a:lnSpc>
            </a:pPr>
            <a:r>
              <a:rPr lang="en-US" sz="2000" dirty="0" smtClean="0"/>
              <a:t>Higher energy, lower fiber</a:t>
            </a:r>
          </a:p>
          <a:p>
            <a:pPr lvl="3" eaLnBrk="1" hangingPunct="1">
              <a:lnSpc>
                <a:spcPct val="90000"/>
              </a:lnSpc>
            </a:pPr>
            <a:r>
              <a:rPr lang="en-US" sz="2000" dirty="0" smtClean="0"/>
              <a:t>Less yield</a:t>
            </a:r>
          </a:p>
          <a:p>
            <a:pPr lvl="2" eaLnBrk="1" hangingPunct="1">
              <a:lnSpc>
                <a:spcPct val="90000"/>
              </a:lnSpc>
            </a:pPr>
            <a:r>
              <a:rPr lang="en-US" sz="2000" dirty="0" smtClean="0"/>
              <a:t>Feed barley – mostly 6-row (50% of total; seed and export are the rest)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1538" y="854572"/>
            <a:ext cx="8162925" cy="769441"/>
          </a:xfrm>
        </p:spPr>
        <p:txBody>
          <a:bodyPr/>
          <a:lstStyle/>
          <a:p>
            <a:r>
              <a:rPr lang="en-US" dirty="0" smtClean="0"/>
              <a:t>The bushel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8466636"/>
              </p:ext>
            </p:extLst>
          </p:nvPr>
        </p:nvGraphicFramePr>
        <p:xfrm>
          <a:off x="304799" y="1905000"/>
          <a:ext cx="8718552" cy="3017520"/>
        </p:xfrm>
        <a:graphic>
          <a:graphicData uri="http://schemas.openxmlformats.org/drawingml/2006/table">
            <a:tbl>
              <a:tblPr firstRow="1" bandRow="1">
                <a:tableStyleId>{5C22544A-7EE6-4342-B048-85BDC9FD1C3A}</a:tableStyleId>
              </a:tblPr>
              <a:tblGrid>
                <a:gridCol w="4359276">
                  <a:extLst>
                    <a:ext uri="{9D8B030D-6E8A-4147-A177-3AD203B41FA5}">
                      <a16:colId xmlns:a16="http://schemas.microsoft.com/office/drawing/2014/main" val="20000"/>
                    </a:ext>
                  </a:extLst>
                </a:gridCol>
                <a:gridCol w="4359276">
                  <a:extLst>
                    <a:ext uri="{9D8B030D-6E8A-4147-A177-3AD203B41FA5}">
                      <a16:colId xmlns:a16="http://schemas.microsoft.com/office/drawing/2014/main" val="20001"/>
                    </a:ext>
                  </a:extLst>
                </a:gridCol>
              </a:tblGrid>
              <a:tr h="370840">
                <a:tc>
                  <a:txBody>
                    <a:bodyPr/>
                    <a:lstStyle/>
                    <a:p>
                      <a:r>
                        <a:rPr lang="en-US" sz="2800" dirty="0" smtClean="0">
                          <a:solidFill>
                            <a:srgbClr val="7030A0"/>
                          </a:solidFill>
                        </a:rPr>
                        <a:t>Grain</a:t>
                      </a:r>
                      <a:endParaRPr lang="en-US" sz="2800" dirty="0">
                        <a:solidFill>
                          <a:srgbClr val="7030A0"/>
                        </a:solidFill>
                      </a:endParaRPr>
                    </a:p>
                  </a:txBody>
                  <a:tcPr marL="99292" marR="99292"/>
                </a:tc>
                <a:tc>
                  <a:txBody>
                    <a:bodyPr/>
                    <a:lstStyle/>
                    <a:p>
                      <a:r>
                        <a:rPr lang="en-US" sz="2800" dirty="0" err="1" smtClean="0">
                          <a:solidFill>
                            <a:srgbClr val="7030A0"/>
                          </a:solidFill>
                        </a:rPr>
                        <a:t>Lbs</a:t>
                      </a:r>
                      <a:r>
                        <a:rPr lang="en-US" sz="2800" dirty="0" smtClean="0">
                          <a:solidFill>
                            <a:srgbClr val="7030A0"/>
                          </a:solidFill>
                        </a:rPr>
                        <a:t> in</a:t>
                      </a:r>
                      <a:r>
                        <a:rPr lang="en-US" sz="2800" baseline="0" dirty="0" smtClean="0">
                          <a:solidFill>
                            <a:srgbClr val="7030A0"/>
                          </a:solidFill>
                        </a:rPr>
                        <a:t> a bushel</a:t>
                      </a:r>
                      <a:endParaRPr lang="en-US" sz="2800" dirty="0">
                        <a:solidFill>
                          <a:srgbClr val="7030A0"/>
                        </a:solidFill>
                      </a:endParaRPr>
                    </a:p>
                  </a:txBody>
                  <a:tcPr marL="99292" marR="99292"/>
                </a:tc>
                <a:extLst>
                  <a:ext uri="{0D108BD9-81ED-4DB2-BD59-A6C34878D82A}">
                    <a16:rowId xmlns:a16="http://schemas.microsoft.com/office/drawing/2014/main" val="10000"/>
                  </a:ext>
                </a:extLst>
              </a:tr>
              <a:tr h="370840">
                <a:tc>
                  <a:txBody>
                    <a:bodyPr/>
                    <a:lstStyle/>
                    <a:p>
                      <a:r>
                        <a:rPr lang="en-US" sz="2800" dirty="0" smtClean="0"/>
                        <a:t>Wheat</a:t>
                      </a:r>
                      <a:endParaRPr lang="en-US" sz="2800" dirty="0"/>
                    </a:p>
                  </a:txBody>
                  <a:tcPr marL="99292" marR="99292"/>
                </a:tc>
                <a:tc>
                  <a:txBody>
                    <a:bodyPr/>
                    <a:lstStyle/>
                    <a:p>
                      <a:r>
                        <a:rPr lang="en-US" sz="2800" dirty="0" smtClean="0"/>
                        <a:t>60</a:t>
                      </a:r>
                      <a:endParaRPr lang="en-US" sz="2800" dirty="0"/>
                    </a:p>
                  </a:txBody>
                  <a:tcPr marL="99292" marR="99292"/>
                </a:tc>
                <a:extLst>
                  <a:ext uri="{0D108BD9-81ED-4DB2-BD59-A6C34878D82A}">
                    <a16:rowId xmlns:a16="http://schemas.microsoft.com/office/drawing/2014/main" val="10001"/>
                  </a:ext>
                </a:extLst>
              </a:tr>
              <a:tr h="370840">
                <a:tc>
                  <a:txBody>
                    <a:bodyPr/>
                    <a:lstStyle/>
                    <a:p>
                      <a:r>
                        <a:rPr lang="en-US" sz="2800" dirty="0" smtClean="0"/>
                        <a:t>Corn, Sorghum and Rye</a:t>
                      </a:r>
                      <a:endParaRPr lang="en-US" sz="2800" dirty="0"/>
                    </a:p>
                  </a:txBody>
                  <a:tcPr marL="99292" marR="99292"/>
                </a:tc>
                <a:tc>
                  <a:txBody>
                    <a:bodyPr/>
                    <a:lstStyle/>
                    <a:p>
                      <a:r>
                        <a:rPr lang="en-US" sz="2800" dirty="0" smtClean="0"/>
                        <a:t>56</a:t>
                      </a:r>
                      <a:endParaRPr lang="en-US" sz="2800" dirty="0"/>
                    </a:p>
                  </a:txBody>
                  <a:tcPr marL="99292" marR="99292"/>
                </a:tc>
                <a:extLst>
                  <a:ext uri="{0D108BD9-81ED-4DB2-BD59-A6C34878D82A}">
                    <a16:rowId xmlns:a16="http://schemas.microsoft.com/office/drawing/2014/main" val="10002"/>
                  </a:ext>
                </a:extLst>
              </a:tr>
              <a:tr h="370840">
                <a:tc>
                  <a:txBody>
                    <a:bodyPr/>
                    <a:lstStyle/>
                    <a:p>
                      <a:r>
                        <a:rPr lang="en-US" sz="2800" dirty="0" smtClean="0"/>
                        <a:t>Barley</a:t>
                      </a:r>
                      <a:endParaRPr lang="en-US" sz="2800" dirty="0"/>
                    </a:p>
                  </a:txBody>
                  <a:tcPr marL="99292" marR="99292"/>
                </a:tc>
                <a:tc>
                  <a:txBody>
                    <a:bodyPr/>
                    <a:lstStyle/>
                    <a:p>
                      <a:r>
                        <a:rPr lang="en-US" sz="2800" dirty="0" smtClean="0"/>
                        <a:t>48</a:t>
                      </a:r>
                      <a:endParaRPr lang="en-US" sz="2800" dirty="0"/>
                    </a:p>
                  </a:txBody>
                  <a:tcPr marL="99292" marR="99292"/>
                </a:tc>
                <a:extLst>
                  <a:ext uri="{0D108BD9-81ED-4DB2-BD59-A6C34878D82A}">
                    <a16:rowId xmlns:a16="http://schemas.microsoft.com/office/drawing/2014/main" val="10003"/>
                  </a:ext>
                </a:extLst>
              </a:tr>
              <a:tr h="370840">
                <a:tc>
                  <a:txBody>
                    <a:bodyPr/>
                    <a:lstStyle/>
                    <a:p>
                      <a:r>
                        <a:rPr lang="en-US" sz="2800" dirty="0" smtClean="0"/>
                        <a:t>Oats</a:t>
                      </a:r>
                      <a:endParaRPr lang="en-US" sz="2800" dirty="0"/>
                    </a:p>
                  </a:txBody>
                  <a:tcPr marL="99292" marR="99292"/>
                </a:tc>
                <a:tc>
                  <a:txBody>
                    <a:bodyPr/>
                    <a:lstStyle/>
                    <a:p>
                      <a:r>
                        <a:rPr lang="en-US" sz="2800" dirty="0" smtClean="0"/>
                        <a:t>32</a:t>
                      </a:r>
                      <a:endParaRPr lang="en-US" sz="2800" dirty="0"/>
                    </a:p>
                  </a:txBody>
                  <a:tcPr marL="99292" marR="99292"/>
                </a:tc>
                <a:extLst>
                  <a:ext uri="{0D108BD9-81ED-4DB2-BD59-A6C34878D82A}">
                    <a16:rowId xmlns:a16="http://schemas.microsoft.com/office/drawing/2014/main" val="10004"/>
                  </a:ext>
                </a:extLst>
              </a:tr>
            </a:tbl>
          </a:graphicData>
        </a:graphic>
      </p:graphicFrame>
      <p:sp>
        <p:nvSpPr>
          <p:cNvPr id="7" name="TextBox 6"/>
          <p:cNvSpPr txBox="1"/>
          <p:nvPr/>
        </p:nvSpPr>
        <p:spPr>
          <a:xfrm>
            <a:off x="304800" y="5105400"/>
            <a:ext cx="8458200" cy="1569660"/>
          </a:xfrm>
          <a:prstGeom prst="rect">
            <a:avLst/>
          </a:prstGeom>
          <a:noFill/>
        </p:spPr>
        <p:txBody>
          <a:bodyPr wrap="square" rtlCol="0">
            <a:spAutoFit/>
          </a:bodyPr>
          <a:lstStyle/>
          <a:p>
            <a:r>
              <a:rPr lang="en-US" dirty="0">
                <a:latin typeface="Arial" pitchFamily="34" charset="0"/>
                <a:cs typeface="Arial" pitchFamily="34" charset="0"/>
              </a:rPr>
              <a:t>A </a:t>
            </a:r>
            <a:r>
              <a:rPr lang="en-US" b="1" dirty="0">
                <a:latin typeface="Arial" pitchFamily="34" charset="0"/>
                <a:cs typeface="Arial" pitchFamily="34" charset="0"/>
              </a:rPr>
              <a:t>bushel</a:t>
            </a:r>
            <a:r>
              <a:rPr lang="en-US" dirty="0">
                <a:latin typeface="Arial" pitchFamily="34" charset="0"/>
                <a:cs typeface="Arial" pitchFamily="34" charset="0"/>
              </a:rPr>
              <a:t> is </a:t>
            </a:r>
            <a:r>
              <a:rPr lang="en-US" dirty="0" smtClean="0">
                <a:latin typeface="Arial" pitchFamily="34" charset="0"/>
                <a:cs typeface="Arial" pitchFamily="34" charset="0"/>
              </a:rPr>
              <a:t>a U.S</a:t>
            </a:r>
            <a:r>
              <a:rPr lang="en-US" dirty="0">
                <a:latin typeface="Arial" pitchFamily="34" charset="0"/>
                <a:cs typeface="Arial" pitchFamily="34" charset="0"/>
              </a:rPr>
              <a:t>. customary unit of dry volume, equivalent </a:t>
            </a:r>
            <a:r>
              <a:rPr lang="en-US" dirty="0" smtClean="0">
                <a:latin typeface="Arial" pitchFamily="34" charset="0"/>
                <a:cs typeface="Arial" pitchFamily="34" charset="0"/>
              </a:rPr>
              <a:t>to 8 </a:t>
            </a:r>
            <a:r>
              <a:rPr lang="en-US" dirty="0">
                <a:latin typeface="Arial" pitchFamily="34" charset="0"/>
                <a:cs typeface="Arial" pitchFamily="34" charset="0"/>
              </a:rPr>
              <a:t>gallons. </a:t>
            </a:r>
          </a:p>
          <a:p>
            <a:r>
              <a:rPr lang="en-US" dirty="0" smtClean="0">
                <a:latin typeface="Arial" pitchFamily="34" charset="0"/>
                <a:cs typeface="Arial" pitchFamily="34" charset="0"/>
              </a:rPr>
              <a:t>Test weights is a measure of density and is a comparison of the density to the standard</a:t>
            </a:r>
          </a:p>
        </p:txBody>
      </p:sp>
    </p:spTree>
    <p:extLst>
      <p:ext uri="{BB962C8B-B14F-4D97-AF65-F5344CB8AC3E}">
        <p14:creationId xmlns:p14="http://schemas.microsoft.com/office/powerpoint/2010/main" val="266617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Barley, test weight</a:t>
            </a:r>
          </a:p>
        </p:txBody>
      </p:sp>
      <p:sp>
        <p:nvSpPr>
          <p:cNvPr id="77827" name="Rectangle 3"/>
          <p:cNvSpPr>
            <a:spLocks noGrp="1" noChangeArrowheads="1"/>
          </p:cNvSpPr>
          <p:nvPr>
            <p:ph sz="half" idx="1"/>
          </p:nvPr>
        </p:nvSpPr>
        <p:spPr>
          <a:xfrm>
            <a:off x="912813" y="1905000"/>
            <a:ext cx="7011987" cy="4191000"/>
          </a:xfrm>
        </p:spPr>
        <p:txBody>
          <a:bodyPr/>
          <a:lstStyle/>
          <a:p>
            <a:pPr eaLnBrk="1" hangingPunct="1"/>
            <a:r>
              <a:rPr lang="en-US" sz="2400" dirty="0" smtClean="0"/>
              <a:t>48 </a:t>
            </a:r>
            <a:r>
              <a:rPr lang="en-US" sz="2400" dirty="0" err="1" smtClean="0"/>
              <a:t>lb</a:t>
            </a:r>
            <a:r>
              <a:rPr lang="en-US" sz="2400" dirty="0" smtClean="0"/>
              <a:t> per bushel is standard</a:t>
            </a:r>
          </a:p>
          <a:p>
            <a:pPr eaLnBrk="1" hangingPunct="1"/>
            <a:r>
              <a:rPr lang="en-US" sz="2400" dirty="0" smtClean="0"/>
              <a:t>Range from less than 40 to more than 53</a:t>
            </a:r>
          </a:p>
          <a:p>
            <a:pPr eaLnBrk="1" hangingPunct="1"/>
            <a:r>
              <a:rPr lang="en-US" sz="2400" dirty="0"/>
              <a:t>Seems to vary with environment as much as </a:t>
            </a:r>
            <a:r>
              <a:rPr lang="en-US" sz="2400" dirty="0" smtClean="0"/>
              <a:t>variety</a:t>
            </a:r>
            <a:endParaRPr lang="en-US" sz="2400" dirty="0"/>
          </a:p>
          <a:p>
            <a:pPr eaLnBrk="1" hangingPunct="1"/>
            <a:r>
              <a:rPr lang="en-US" sz="2600" dirty="0"/>
              <a:t>Less optimum </a:t>
            </a:r>
            <a:r>
              <a:rPr lang="en-US" sz="2600" dirty="0" smtClean="0"/>
              <a:t>environment =  lower </a:t>
            </a:r>
            <a:r>
              <a:rPr lang="en-US" sz="2600" dirty="0"/>
              <a:t>test </a:t>
            </a:r>
            <a:r>
              <a:rPr lang="en-US" sz="2600" dirty="0" smtClean="0"/>
              <a:t>weight = </a:t>
            </a:r>
            <a:r>
              <a:rPr lang="en-US" sz="2600" dirty="0"/>
              <a:t>seed does not </a:t>
            </a:r>
            <a:r>
              <a:rPr lang="en-US" sz="2600" dirty="0" smtClean="0"/>
              <a:t>fill</a:t>
            </a:r>
          </a:p>
          <a:p>
            <a:pPr lvl="1" eaLnBrk="1" hangingPunct="1"/>
            <a:r>
              <a:rPr lang="en-US" sz="2200" dirty="0" smtClean="0"/>
              <a:t>less </a:t>
            </a:r>
            <a:r>
              <a:rPr lang="en-US" sz="2200" dirty="0"/>
              <a:t>starch and more fiber  </a:t>
            </a:r>
          </a:p>
          <a:p>
            <a:pPr eaLnBrk="1" hangingPunct="1"/>
            <a:endParaRPr lang="en-US" sz="2400" dirty="0" smtClean="0"/>
          </a:p>
          <a:p>
            <a:pPr eaLnBrk="1" hangingPunct="1"/>
            <a:endParaRPr lang="en-US" sz="2400" dirty="0" smtClean="0"/>
          </a:p>
        </p:txBody>
      </p:sp>
      <p:sp>
        <p:nvSpPr>
          <p:cNvPr id="77832" name="Rectangle 8"/>
          <p:cNvSpPr>
            <a:spLocks noChangeArrowheads="1"/>
          </p:cNvSpPr>
          <p:nvPr/>
        </p:nvSpPr>
        <p:spPr bwMode="auto">
          <a:xfrm>
            <a:off x="885825" y="5147101"/>
            <a:ext cx="7620000" cy="830997"/>
          </a:xfrm>
          <a:prstGeom prst="rect">
            <a:avLst/>
          </a:prstGeom>
          <a:noFill/>
          <a:ln w="9525">
            <a:noFill/>
            <a:miter lim="800000"/>
            <a:headEnd/>
            <a:tailEnd/>
          </a:ln>
        </p:spPr>
        <p:txBody>
          <a:bodyPr wrap="square">
            <a:spAutoFit/>
          </a:bodyPr>
          <a:lstStyle/>
          <a:p>
            <a:pPr>
              <a:spcBef>
                <a:spcPct val="20000"/>
              </a:spcBef>
              <a:buClr>
                <a:srgbClr val="2706CC"/>
              </a:buClr>
              <a:buSzPct val="75000"/>
              <a:buFont typeface="Wingdings" pitchFamily="2" charset="2"/>
              <a:buNone/>
            </a:pPr>
            <a:r>
              <a:rPr lang="en-US" b="1" dirty="0" smtClean="0">
                <a:solidFill>
                  <a:schemeClr val="tx2"/>
                </a:solidFill>
                <a:latin typeface="Times New Roman" pitchFamily="18" charset="0"/>
              </a:rPr>
              <a:t>Test </a:t>
            </a:r>
            <a:r>
              <a:rPr lang="en-US" b="1" dirty="0">
                <a:solidFill>
                  <a:schemeClr val="tx2"/>
                </a:solidFill>
                <a:latin typeface="Times New Roman" pitchFamily="18" charset="0"/>
              </a:rPr>
              <a:t>weight is </a:t>
            </a:r>
            <a:r>
              <a:rPr lang="en-US" b="1" dirty="0" smtClean="0">
                <a:solidFill>
                  <a:schemeClr val="tx2"/>
                </a:solidFill>
                <a:latin typeface="Times New Roman" pitchFamily="18" charset="0"/>
              </a:rPr>
              <a:t>important for </a:t>
            </a:r>
            <a:r>
              <a:rPr lang="en-US" b="1" dirty="0">
                <a:solidFill>
                  <a:schemeClr val="tx2"/>
                </a:solidFill>
                <a:latin typeface="Times New Roman" pitchFamily="18" charset="0"/>
              </a:rPr>
              <a:t>the lower range (&lt; </a:t>
            </a:r>
            <a:r>
              <a:rPr lang="en-US" b="1" dirty="0" smtClean="0">
                <a:solidFill>
                  <a:schemeClr val="tx2"/>
                </a:solidFill>
                <a:latin typeface="Times New Roman" pitchFamily="18" charset="0"/>
              </a:rPr>
              <a:t>49 lbs.) as the energy value decreases when test weight decreases</a:t>
            </a:r>
            <a:endParaRPr lang="en-US" b="1" dirty="0">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78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7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P spid="7783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381000"/>
            <a:ext cx="6934200" cy="984250"/>
          </a:xfrm>
          <a:ln w="38100">
            <a:solidFill>
              <a:schemeClr val="tx1"/>
            </a:solidFill>
          </a:ln>
        </p:spPr>
        <p:txBody>
          <a:bodyPr/>
          <a:lstStyle/>
          <a:p>
            <a:pPr eaLnBrk="1" hangingPunct="1"/>
            <a:r>
              <a:rPr lang="en-US" sz="2800" smtClean="0"/>
              <a:t>Growth performance of beef steers – Montana State University</a:t>
            </a:r>
          </a:p>
        </p:txBody>
      </p:sp>
      <p:graphicFrame>
        <p:nvGraphicFramePr>
          <p:cNvPr id="78851" name="Group 3"/>
          <p:cNvGraphicFramePr>
            <a:graphicFrameLocks noGrp="1"/>
          </p:cNvGraphicFramePr>
          <p:nvPr>
            <p:ph type="tbl" idx="1"/>
            <p:extLst>
              <p:ext uri="{D42A27DB-BD31-4B8C-83A1-F6EECF244321}">
                <p14:modId xmlns:p14="http://schemas.microsoft.com/office/powerpoint/2010/main" val="4162939467"/>
              </p:ext>
            </p:extLst>
          </p:nvPr>
        </p:nvGraphicFramePr>
        <p:xfrm>
          <a:off x="1143000" y="1752600"/>
          <a:ext cx="6858000" cy="4800600"/>
        </p:xfrm>
        <a:graphic>
          <a:graphicData uri="http://schemas.openxmlformats.org/drawingml/2006/table">
            <a:tbl>
              <a:tblPr/>
              <a:tblGrid>
                <a:gridCol w="19431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dirty="0" smtClean="0">
                          <a:ln>
                            <a:noFill/>
                          </a:ln>
                          <a:solidFill>
                            <a:srgbClr val="2706CC"/>
                          </a:solidFill>
                          <a:effectLst/>
                          <a:latin typeface="Comic Sans MS" pitchFamily="66" charset="0"/>
                        </a:rPr>
                        <a:t>Variable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smtClean="0">
                          <a:ln>
                            <a:noFill/>
                          </a:ln>
                          <a:solidFill>
                            <a:srgbClr val="2706CC"/>
                          </a:solidFill>
                          <a:effectLst/>
                          <a:latin typeface="Comic Sans MS" pitchFamily="66" charset="0"/>
                        </a:rPr>
                        <a:t>CP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3600" b="1" i="0" u="none" strike="noStrike" cap="none" normalizeH="0" baseline="30000" dirty="0" smtClean="0">
                          <a:ln>
                            <a:noFill/>
                          </a:ln>
                          <a:solidFill>
                            <a:srgbClr val="2706CC"/>
                          </a:solidFill>
                          <a:effectLst/>
                          <a:latin typeface="Comic Sans MS" pitchFamily="66" charset="0"/>
                        </a:rPr>
                        <a:t>ADG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Irrigated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endParaRPr kumimoji="0" lang="en-US" sz="2400" b="1" i="0" u="none" strike="noStrike" cap="none" normalizeH="0" baseline="0" smtClean="0">
                        <a:ln>
                          <a:noFill/>
                        </a:ln>
                        <a:solidFill>
                          <a:srgbClr val="FFFF00"/>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endParaRPr kumimoji="0" lang="en-US" sz="2400" b="1" i="0" u="none" strike="noStrike" cap="none" normalizeH="0" baseline="0" smtClean="0">
                        <a:ln>
                          <a:noFill/>
                        </a:ln>
                        <a:solidFill>
                          <a:srgbClr val="FFFF00"/>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       51 lb</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smtClean="0">
                          <a:ln>
                            <a:noFill/>
                          </a:ln>
                          <a:solidFill>
                            <a:srgbClr val="FFFF00"/>
                          </a:solidFill>
                          <a:effectLst/>
                          <a:latin typeface="Times New Roman" pitchFamily="18" charset="0"/>
                        </a:rPr>
                        <a:t>9.2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smtClean="0">
                          <a:ln>
                            <a:noFill/>
                          </a:ln>
                          <a:solidFill>
                            <a:srgbClr val="FFFF00"/>
                          </a:solidFill>
                          <a:effectLst/>
                          <a:latin typeface="Times New Roman" pitchFamily="18" charset="0"/>
                        </a:rPr>
                        <a:t>2.84</a:t>
                      </a:r>
                    </a:p>
                  </a:txBody>
                  <a:tcPr anchor="ctr" anchorCtr="1"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      49 lb</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smtClean="0">
                          <a:ln>
                            <a:noFill/>
                          </a:ln>
                          <a:solidFill>
                            <a:srgbClr val="FFFF00"/>
                          </a:solidFill>
                          <a:effectLst/>
                          <a:latin typeface="Times New Roman" pitchFamily="18" charset="0"/>
                        </a:rPr>
                        <a:t>10.4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smtClean="0">
                          <a:ln>
                            <a:noFill/>
                          </a:ln>
                          <a:solidFill>
                            <a:srgbClr val="FFFF00"/>
                          </a:solidFill>
                          <a:effectLst/>
                          <a:latin typeface="Times New Roman" pitchFamily="18" charset="0"/>
                        </a:rPr>
                        <a:t>2.73</a:t>
                      </a:r>
                    </a:p>
                  </a:txBody>
                  <a:tcPr anchor="ctr" anchorCtr="1"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      45 lb</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smtClean="0">
                          <a:ln>
                            <a:noFill/>
                          </a:ln>
                          <a:solidFill>
                            <a:srgbClr val="FFFF00"/>
                          </a:solidFill>
                          <a:effectLst/>
                          <a:latin typeface="Times New Roman" pitchFamily="18" charset="0"/>
                        </a:rPr>
                        <a:t>10.6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smtClean="0">
                          <a:ln>
                            <a:noFill/>
                          </a:ln>
                          <a:solidFill>
                            <a:srgbClr val="FFFF00"/>
                          </a:solidFill>
                          <a:effectLst/>
                          <a:latin typeface="Times New Roman" pitchFamily="18" charset="0"/>
                        </a:rPr>
                        <a:t>2.75</a:t>
                      </a:r>
                    </a:p>
                  </a:txBody>
                  <a:tcPr anchor="ctr" anchorCtr="1"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dirty="0" err="1" smtClean="0">
                          <a:ln>
                            <a:noFill/>
                          </a:ln>
                          <a:solidFill>
                            <a:schemeClr val="tx1"/>
                          </a:solidFill>
                          <a:effectLst/>
                          <a:latin typeface="Comic Sans MS" pitchFamily="66" charset="0"/>
                        </a:rPr>
                        <a:t>Dryland</a:t>
                      </a:r>
                      <a:endParaRPr kumimoji="0" lang="en-US" sz="2400" b="1" i="0" u="none" strike="noStrike" cap="none" normalizeH="0" baseline="0" dirty="0" smtClean="0">
                        <a:ln>
                          <a:noFill/>
                        </a:ln>
                        <a:solidFill>
                          <a:schemeClr val="tx1"/>
                        </a:solidFill>
                        <a:effectLst/>
                        <a:latin typeface="Comic Sans MS" pitchFamily="66"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endParaRPr kumimoji="0" lang="en-US" sz="2400" b="1" i="0" u="none" strike="noStrike" cap="none" normalizeH="0" baseline="0" smtClean="0">
                        <a:ln>
                          <a:noFill/>
                        </a:ln>
                        <a:solidFill>
                          <a:srgbClr val="FFFF00"/>
                        </a:solidFill>
                        <a:effectLst/>
                        <a:latin typeface="Times New Roman"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endParaRPr kumimoji="0" lang="en-US" sz="2400" b="1" i="0" u="none" strike="noStrike" cap="none" normalizeH="0" baseline="0" smtClean="0">
                        <a:ln>
                          <a:noFill/>
                        </a:ln>
                        <a:solidFill>
                          <a:srgbClr val="FFFF00"/>
                        </a:solidFill>
                        <a:effectLst/>
                        <a:latin typeface="Times New Roman" pitchFamily="18" charset="0"/>
                      </a:endParaRPr>
                    </a:p>
                  </a:txBody>
                  <a:tcPr anchor="ctr" anchorCtr="1"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5"/>
                  </a:ext>
                </a:extLst>
              </a:tr>
              <a:tr h="685800">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dirty="0" smtClean="0">
                          <a:ln>
                            <a:noFill/>
                          </a:ln>
                          <a:solidFill>
                            <a:schemeClr val="tx1"/>
                          </a:solidFill>
                          <a:effectLst/>
                          <a:latin typeface="Comic Sans MS" pitchFamily="66" charset="0"/>
                        </a:rPr>
                        <a:t>      42 lb</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smtClean="0">
                          <a:ln>
                            <a:noFill/>
                          </a:ln>
                          <a:solidFill>
                            <a:srgbClr val="FFFF00"/>
                          </a:solidFill>
                          <a:effectLst/>
                          <a:latin typeface="Times New Roman" pitchFamily="18" charset="0"/>
                        </a:rPr>
                        <a:t>11.0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tc>
                  <a:txBody>
                    <a:bodyPr/>
                    <a:lstStyle/>
                    <a:p>
                      <a:pPr marL="0" marR="0" lvl="0" indent="0" algn="l" defTabSz="914400" rtl="0" eaLnBrk="1" fontAlgn="base" latinLnBrk="0" hangingPunct="1">
                        <a:lnSpc>
                          <a:spcPct val="100000"/>
                        </a:lnSpc>
                        <a:spcBef>
                          <a:spcPct val="20000"/>
                        </a:spcBef>
                        <a:spcAft>
                          <a:spcPct val="0"/>
                        </a:spcAft>
                        <a:buClr>
                          <a:srgbClr val="2706CC"/>
                        </a:buClr>
                        <a:buSzPct val="75000"/>
                        <a:buFont typeface="Wingdings" pitchFamily="2" charset="2"/>
                        <a:buNone/>
                        <a:tabLst/>
                      </a:pPr>
                      <a:r>
                        <a:rPr kumimoji="0" lang="en-US" sz="2400" b="1" i="0" u="none" strike="noStrike" cap="none" normalizeH="0" baseline="0" smtClean="0">
                          <a:ln>
                            <a:noFill/>
                          </a:ln>
                          <a:solidFill>
                            <a:srgbClr val="FFFF00"/>
                          </a:solidFill>
                          <a:effectLst/>
                          <a:latin typeface="Times New Roman" pitchFamily="18" charset="0"/>
                        </a:rPr>
                        <a:t>2.52</a:t>
                      </a:r>
                    </a:p>
                  </a:txBody>
                  <a:tcPr anchor="ctr" anchorCtr="1"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Characteristics</a:t>
            </a:r>
            <a:endParaRPr lang="en-US" dirty="0" smtClean="0"/>
          </a:p>
        </p:txBody>
      </p:sp>
      <p:sp>
        <p:nvSpPr>
          <p:cNvPr id="6147" name="Rectangle 3"/>
          <p:cNvSpPr>
            <a:spLocks noGrp="1" noChangeArrowheads="1"/>
          </p:cNvSpPr>
          <p:nvPr>
            <p:ph idx="1"/>
          </p:nvPr>
        </p:nvSpPr>
        <p:spPr>
          <a:xfrm>
            <a:off x="228601" y="1905000"/>
            <a:ext cx="8794750" cy="4191000"/>
          </a:xfrm>
        </p:spPr>
        <p:txBody>
          <a:bodyPr>
            <a:normAutofit fontScale="85000" lnSpcReduction="20000"/>
          </a:bodyPr>
          <a:lstStyle/>
          <a:p>
            <a:r>
              <a:rPr lang="en-US" dirty="0" smtClean="0"/>
              <a:t>Energy feed cost more per pound than forage but may be a cheaper source of energy</a:t>
            </a:r>
          </a:p>
          <a:p>
            <a:endParaRPr lang="en-US" dirty="0" smtClean="0"/>
          </a:p>
          <a:p>
            <a:pPr lvl="1"/>
            <a:r>
              <a:rPr lang="en-US" dirty="0" smtClean="0"/>
              <a:t>Alfalfa:  $145/ton; 2.56 </a:t>
            </a:r>
            <a:r>
              <a:rPr lang="en-US" dirty="0" err="1" smtClean="0"/>
              <a:t>Mcal</a:t>
            </a:r>
            <a:r>
              <a:rPr lang="en-US" dirty="0" smtClean="0"/>
              <a:t> DE/kg = 1.16 </a:t>
            </a:r>
            <a:r>
              <a:rPr lang="en-US" dirty="0" err="1" smtClean="0"/>
              <a:t>Mcal</a:t>
            </a:r>
            <a:r>
              <a:rPr lang="en-US" dirty="0" smtClean="0"/>
              <a:t>/lb</a:t>
            </a:r>
          </a:p>
          <a:p>
            <a:pPr lvl="1"/>
            <a:r>
              <a:rPr lang="en-US" dirty="0" smtClean="0"/>
              <a:t>Alfalfa:  145/(2000 * 1.16) = </a:t>
            </a:r>
            <a:r>
              <a:rPr lang="en-US" b="1" dirty="0" smtClean="0">
                <a:solidFill>
                  <a:srgbClr val="7030A0"/>
                </a:solidFill>
              </a:rPr>
              <a:t>$.062Mcal</a:t>
            </a:r>
          </a:p>
          <a:p>
            <a:pPr lvl="1"/>
            <a:endParaRPr lang="en-US" dirty="0" smtClean="0"/>
          </a:p>
          <a:p>
            <a:pPr lvl="1"/>
            <a:r>
              <a:rPr lang="en-US" dirty="0" smtClean="0"/>
              <a:t> Corn:  $215/ton; 3.92Mcal DE/kg = 1.78/lb</a:t>
            </a:r>
          </a:p>
          <a:p>
            <a:pPr lvl="1"/>
            <a:r>
              <a:rPr lang="en-US" dirty="0" smtClean="0"/>
              <a:t>Corn:  $215/(2000 *1.78) = </a:t>
            </a:r>
            <a:r>
              <a:rPr lang="en-US" b="1" dirty="0" smtClean="0">
                <a:solidFill>
                  <a:srgbClr val="7030A0"/>
                </a:solidFill>
              </a:rPr>
              <a:t>$.060/</a:t>
            </a:r>
            <a:r>
              <a:rPr lang="en-US" b="1" dirty="0" err="1" smtClean="0">
                <a:solidFill>
                  <a:srgbClr val="7030A0"/>
                </a:solidFill>
              </a:rPr>
              <a:t>Mcal</a:t>
            </a:r>
            <a:endParaRPr lang="en-US" b="1" dirty="0" smtClean="0">
              <a:solidFill>
                <a:srgbClr val="7030A0"/>
              </a:solidFill>
            </a:endParaRPr>
          </a:p>
          <a:p>
            <a:pPr lvl="1"/>
            <a:endParaRPr lang="en-US" dirty="0" smtClean="0"/>
          </a:p>
          <a:p>
            <a:pPr lvl="1"/>
            <a:r>
              <a:rPr lang="en-US" dirty="0" smtClean="0"/>
              <a:t>Corn is worth about 1.54 times what hay is worth (1.78/1.16) (in this situation)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2" end="2"/>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3" end="3"/>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5" end="5"/>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6" end="6"/>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8" end="8"/>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1538" y="854572"/>
            <a:ext cx="8162925" cy="769441"/>
          </a:xfrm>
        </p:spPr>
        <p:txBody>
          <a:bodyPr/>
          <a:lstStyle/>
          <a:p>
            <a:r>
              <a:rPr lang="en-US" dirty="0" smtClean="0"/>
              <a:t>Barley</a:t>
            </a:r>
            <a:endParaRPr lang="en-US" dirty="0"/>
          </a:p>
        </p:txBody>
      </p:sp>
      <p:sp>
        <p:nvSpPr>
          <p:cNvPr id="6" name="Content Placeholder 5"/>
          <p:cNvSpPr>
            <a:spLocks noGrp="1"/>
          </p:cNvSpPr>
          <p:nvPr>
            <p:ph idx="1"/>
          </p:nvPr>
        </p:nvSpPr>
        <p:spPr>
          <a:xfrm>
            <a:off x="228601" y="1905000"/>
            <a:ext cx="8794750" cy="4191000"/>
          </a:xfrm>
        </p:spPr>
        <p:txBody>
          <a:bodyPr/>
          <a:lstStyle/>
          <a:p>
            <a:r>
              <a:rPr lang="en-US" sz="2800" dirty="0" smtClean="0"/>
              <a:t>Lower test weight means more fiber, less starch</a:t>
            </a:r>
          </a:p>
          <a:p>
            <a:r>
              <a:rPr lang="en-US" sz="2800" dirty="0" smtClean="0"/>
              <a:t>Finishing cattle </a:t>
            </a:r>
            <a:r>
              <a:rPr lang="en-US" sz="2800" dirty="0"/>
              <a:t>offered high-concentrate diets will tend to consume more of the lighter test weight grain as a mechanism to compensate for the lower energy content. </a:t>
            </a:r>
            <a:endParaRPr lang="en-US" sz="2800" dirty="0" smtClean="0"/>
          </a:p>
          <a:p>
            <a:r>
              <a:rPr lang="en-US" sz="2800" dirty="0" smtClean="0"/>
              <a:t>This </a:t>
            </a:r>
            <a:r>
              <a:rPr lang="en-US" sz="2800" dirty="0"/>
              <a:t>results in poorer feed conversion </a:t>
            </a:r>
            <a:r>
              <a:rPr lang="en-US" sz="2800" dirty="0" smtClean="0"/>
              <a:t>efficiency</a:t>
            </a:r>
            <a:endParaRPr lang="en-US" sz="2800" dirty="0"/>
          </a:p>
        </p:txBody>
      </p:sp>
    </p:spTree>
    <p:extLst>
      <p:ext uri="{BB962C8B-B14F-4D97-AF65-F5344CB8AC3E}">
        <p14:creationId xmlns:p14="http://schemas.microsoft.com/office/powerpoint/2010/main" val="3383933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81075" y="433387"/>
            <a:ext cx="8162925" cy="769441"/>
          </a:xfrm>
        </p:spPr>
        <p:txBody>
          <a:bodyPr/>
          <a:lstStyle/>
          <a:p>
            <a:pPr eaLnBrk="1" hangingPunct="1"/>
            <a:r>
              <a:rPr lang="en-US" dirty="0" smtClean="0"/>
              <a:t>Barley: Potential problems</a:t>
            </a:r>
          </a:p>
        </p:txBody>
      </p:sp>
      <p:sp>
        <p:nvSpPr>
          <p:cNvPr id="82947" name="Rectangle 3"/>
          <p:cNvSpPr>
            <a:spLocks noGrp="1" noChangeArrowheads="1"/>
          </p:cNvSpPr>
          <p:nvPr>
            <p:ph sz="half" idx="1"/>
          </p:nvPr>
        </p:nvSpPr>
        <p:spPr>
          <a:xfrm>
            <a:off x="381000" y="1905000"/>
            <a:ext cx="4357688" cy="4191000"/>
          </a:xfrm>
        </p:spPr>
        <p:txBody>
          <a:bodyPr/>
          <a:lstStyle/>
          <a:p>
            <a:pPr eaLnBrk="1" hangingPunct="1"/>
            <a:r>
              <a:rPr lang="en-US" sz="2400" dirty="0" smtClean="0"/>
              <a:t>Bloat</a:t>
            </a:r>
          </a:p>
          <a:p>
            <a:pPr lvl="1" eaLnBrk="1" hangingPunct="1"/>
            <a:r>
              <a:rPr lang="en-US" sz="2200" dirty="0" smtClean="0"/>
              <a:t>Avoid combinations of alfalfa and barley</a:t>
            </a:r>
          </a:p>
          <a:p>
            <a:pPr lvl="1" eaLnBrk="1" hangingPunct="1"/>
            <a:endParaRPr lang="en-US" sz="2200" dirty="0" smtClean="0"/>
          </a:p>
          <a:p>
            <a:pPr lvl="1" eaLnBrk="1" hangingPunct="1"/>
            <a:r>
              <a:rPr lang="en-US" sz="2200" dirty="0" smtClean="0">
                <a:solidFill>
                  <a:srgbClr val="009900"/>
                </a:solidFill>
              </a:rPr>
              <a:t>70:30 to 30:70 combinations of alfalfa and barley seem to be the most dangerous</a:t>
            </a:r>
          </a:p>
          <a:p>
            <a:pPr lvl="1" eaLnBrk="1" hangingPunct="1"/>
            <a:endParaRPr lang="en-US" sz="2200" dirty="0" smtClean="0">
              <a:solidFill>
                <a:srgbClr val="009900"/>
              </a:solidFill>
            </a:endParaRPr>
          </a:p>
          <a:p>
            <a:pPr lvl="1" eaLnBrk="1" hangingPunct="1"/>
            <a:r>
              <a:rPr lang="en-US" sz="2200" dirty="0" err="1" smtClean="0">
                <a:solidFill>
                  <a:schemeClr val="tx1"/>
                </a:solidFill>
              </a:rPr>
              <a:t>Ionophores</a:t>
            </a:r>
            <a:r>
              <a:rPr lang="en-US" sz="2200" dirty="0" smtClean="0">
                <a:solidFill>
                  <a:schemeClr val="tx1"/>
                </a:solidFill>
              </a:rPr>
              <a:t>, especially monensin, seem to help</a:t>
            </a:r>
          </a:p>
        </p:txBody>
      </p:sp>
      <p:sp>
        <p:nvSpPr>
          <p:cNvPr id="82948" name="Rectangle 4"/>
          <p:cNvSpPr>
            <a:spLocks noGrp="1" noChangeArrowheads="1"/>
          </p:cNvSpPr>
          <p:nvPr>
            <p:ph sz="half" idx="2"/>
          </p:nvPr>
        </p:nvSpPr>
        <p:spPr/>
        <p:txBody>
          <a:bodyPr/>
          <a:lstStyle/>
          <a:p>
            <a:pPr eaLnBrk="1" hangingPunct="1">
              <a:lnSpc>
                <a:spcPct val="90000"/>
              </a:lnSpc>
            </a:pPr>
            <a:r>
              <a:rPr lang="en-US" sz="2000" dirty="0" smtClean="0"/>
              <a:t>Beta </a:t>
            </a:r>
            <a:r>
              <a:rPr lang="en-US" sz="2000" dirty="0" err="1" smtClean="0"/>
              <a:t>glucans</a:t>
            </a:r>
            <a:endParaRPr lang="en-US" sz="2000" dirty="0" smtClean="0"/>
          </a:p>
          <a:p>
            <a:pPr lvl="1" eaLnBrk="1" hangingPunct="1">
              <a:lnSpc>
                <a:spcPct val="90000"/>
              </a:lnSpc>
            </a:pPr>
            <a:r>
              <a:rPr lang="en-US" sz="1800" dirty="0" smtClean="0"/>
              <a:t>Mixed 1,3 and 1,4 beta </a:t>
            </a:r>
            <a:r>
              <a:rPr lang="en-US" sz="1800" dirty="0" err="1" smtClean="0"/>
              <a:t>glucans</a:t>
            </a:r>
            <a:r>
              <a:rPr lang="en-US" sz="1800" dirty="0" smtClean="0"/>
              <a:t>; referred to as soluble fiber</a:t>
            </a:r>
          </a:p>
          <a:p>
            <a:pPr eaLnBrk="1" hangingPunct="1">
              <a:lnSpc>
                <a:spcPct val="90000"/>
              </a:lnSpc>
              <a:buFont typeface="Wingdings" pitchFamily="2" charset="2"/>
              <a:buNone/>
            </a:pPr>
            <a:r>
              <a:rPr lang="en-US" sz="1800" dirty="0" smtClean="0"/>
              <a:t>	</a:t>
            </a:r>
          </a:p>
          <a:p>
            <a:pPr eaLnBrk="1" hangingPunct="1">
              <a:lnSpc>
                <a:spcPct val="90000"/>
              </a:lnSpc>
              <a:buFont typeface="Wingdings" pitchFamily="2" charset="2"/>
              <a:buNone/>
            </a:pPr>
            <a:r>
              <a:rPr lang="en-US" sz="1800" dirty="0" smtClean="0"/>
              <a:t>NDF + sol. fiber = total fiber</a:t>
            </a:r>
          </a:p>
          <a:p>
            <a:pPr eaLnBrk="1" hangingPunct="1">
              <a:lnSpc>
                <a:spcPct val="90000"/>
              </a:lnSpc>
              <a:buFont typeface="Wingdings" pitchFamily="2" charset="2"/>
              <a:buNone/>
            </a:pPr>
            <a:endParaRPr lang="en-US" sz="1800" dirty="0" smtClean="0"/>
          </a:p>
          <a:p>
            <a:pPr lvl="1" eaLnBrk="1" hangingPunct="1">
              <a:lnSpc>
                <a:spcPct val="90000"/>
              </a:lnSpc>
            </a:pPr>
            <a:r>
              <a:rPr lang="en-US" sz="1800" dirty="0" smtClean="0">
                <a:solidFill>
                  <a:schemeClr val="tx1"/>
                </a:solidFill>
              </a:rPr>
              <a:t>In the endosperm cell wall</a:t>
            </a:r>
          </a:p>
          <a:p>
            <a:pPr lvl="1" eaLnBrk="1" hangingPunct="1">
              <a:lnSpc>
                <a:spcPct val="90000"/>
              </a:lnSpc>
            </a:pPr>
            <a:endParaRPr lang="en-US" sz="1800" dirty="0" smtClean="0"/>
          </a:p>
          <a:p>
            <a:pPr lvl="1" eaLnBrk="1" hangingPunct="1">
              <a:lnSpc>
                <a:spcPct val="90000"/>
              </a:lnSpc>
            </a:pPr>
            <a:r>
              <a:rPr lang="en-US" sz="1800" dirty="0" smtClean="0">
                <a:solidFill>
                  <a:srgbClr val="009900"/>
                </a:solidFill>
              </a:rPr>
              <a:t>Negative nutritive factor for </a:t>
            </a:r>
            <a:r>
              <a:rPr lang="en-US" sz="1800" dirty="0" err="1" smtClean="0">
                <a:solidFill>
                  <a:srgbClr val="009900"/>
                </a:solidFill>
              </a:rPr>
              <a:t>monogastrics</a:t>
            </a:r>
            <a:r>
              <a:rPr lang="en-US" sz="1800" dirty="0" smtClean="0">
                <a:solidFill>
                  <a:srgbClr val="009900"/>
                </a:solidFill>
              </a:rPr>
              <a:t>; feeding beta </a:t>
            </a:r>
            <a:r>
              <a:rPr lang="en-US" sz="1800" dirty="0" err="1" smtClean="0">
                <a:solidFill>
                  <a:srgbClr val="009900"/>
                </a:solidFill>
              </a:rPr>
              <a:t>glucanase</a:t>
            </a:r>
            <a:r>
              <a:rPr lang="en-US" sz="1800" dirty="0" smtClean="0">
                <a:solidFill>
                  <a:srgbClr val="009900"/>
                </a:solidFill>
              </a:rPr>
              <a:t> is effective for young</a:t>
            </a:r>
          </a:p>
          <a:p>
            <a:pPr lvl="1" eaLnBrk="1" hangingPunct="1">
              <a:lnSpc>
                <a:spcPct val="90000"/>
              </a:lnSpc>
            </a:pPr>
            <a:endParaRPr lang="en-US" sz="1800" dirty="0" smtClean="0">
              <a:solidFill>
                <a:srgbClr val="009900"/>
              </a:solidFill>
            </a:endParaRPr>
          </a:p>
          <a:p>
            <a:pPr lvl="1" eaLnBrk="1" hangingPunct="1">
              <a:lnSpc>
                <a:spcPct val="90000"/>
              </a:lnSpc>
            </a:pPr>
            <a:r>
              <a:rPr lang="en-US" sz="1800" dirty="0" smtClean="0"/>
              <a:t>No problem with ruminants although may be involved in bloat</a:t>
            </a:r>
          </a:p>
          <a:p>
            <a:pPr lvl="1" eaLnBrk="1" hangingPunct="1">
              <a:lnSpc>
                <a:spcPct val="90000"/>
              </a:lnSpc>
            </a:pPr>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anim calcmode="lin" valueType="num">
                                      <p:cBhvr additive="base">
                                        <p:cTn id="11"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29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anim calcmode="lin" valueType="num">
                                      <p:cBhvr additive="base">
                                        <p:cTn id="15"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2947">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2947">
                                            <p:txEl>
                                              <p:pRg st="5" end="5"/>
                                            </p:txEl>
                                          </p:spTgt>
                                        </p:tgtEl>
                                        <p:attrNameLst>
                                          <p:attrName>style.visibility</p:attrName>
                                        </p:attrNameLst>
                                      </p:cBhvr>
                                      <p:to>
                                        <p:strVal val="visible"/>
                                      </p:to>
                                    </p:set>
                                    <p:anim calcmode="lin" valueType="num">
                                      <p:cBhvr additive="base">
                                        <p:cTn id="19"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294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294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8294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8294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2948">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2948">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829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P spid="82948"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457200"/>
            <a:ext cx="6172200" cy="641350"/>
          </a:xfrm>
        </p:spPr>
        <p:txBody>
          <a:bodyPr>
            <a:normAutofit fontScale="90000"/>
          </a:bodyPr>
          <a:lstStyle/>
          <a:p>
            <a:pPr eaLnBrk="1" hangingPunct="1"/>
            <a:r>
              <a:rPr lang="en-US" dirty="0" smtClean="0"/>
              <a:t>Grain: Sorghum – Milo</a:t>
            </a:r>
          </a:p>
        </p:txBody>
      </p:sp>
      <p:sp>
        <p:nvSpPr>
          <p:cNvPr id="21507" name="Rectangle 3"/>
          <p:cNvSpPr>
            <a:spLocks noGrp="1" noChangeArrowheads="1"/>
          </p:cNvSpPr>
          <p:nvPr>
            <p:ph type="body" sz="half" idx="1"/>
          </p:nvPr>
        </p:nvSpPr>
        <p:spPr>
          <a:xfrm>
            <a:off x="381000" y="2438400"/>
            <a:ext cx="8610600" cy="4191000"/>
          </a:xfrm>
        </p:spPr>
        <p:txBody>
          <a:bodyPr/>
          <a:lstStyle/>
          <a:p>
            <a:pPr eaLnBrk="1" hangingPunct="1">
              <a:lnSpc>
                <a:spcPct val="90000"/>
              </a:lnSpc>
            </a:pPr>
            <a:r>
              <a:rPr lang="en-US" sz="2400" dirty="0" smtClean="0"/>
              <a:t>Drought tolerant – grown in drier climate </a:t>
            </a:r>
          </a:p>
          <a:p>
            <a:pPr eaLnBrk="1" hangingPunct="1">
              <a:lnSpc>
                <a:spcPct val="90000"/>
              </a:lnSpc>
            </a:pPr>
            <a:r>
              <a:rPr lang="en-US" sz="2400" dirty="0" smtClean="0"/>
              <a:t>Similar in chemical composition to corn</a:t>
            </a:r>
          </a:p>
          <a:p>
            <a:pPr lvl="1" eaLnBrk="1" hangingPunct="1">
              <a:lnSpc>
                <a:spcPct val="90000"/>
              </a:lnSpc>
            </a:pPr>
            <a:r>
              <a:rPr lang="en-US" sz="2400" dirty="0" smtClean="0"/>
              <a:t>Somewhat higher in protein (</a:t>
            </a:r>
            <a:r>
              <a:rPr lang="en-US" sz="2400" dirty="0" err="1" smtClean="0"/>
              <a:t>kafirin</a:t>
            </a:r>
            <a:r>
              <a:rPr lang="en-US" sz="2400" dirty="0" smtClean="0"/>
              <a:t>)– 11%</a:t>
            </a:r>
          </a:p>
          <a:p>
            <a:pPr eaLnBrk="1" hangingPunct="1">
              <a:lnSpc>
                <a:spcPct val="90000"/>
              </a:lnSpc>
            </a:pPr>
            <a:r>
              <a:rPr lang="en-US" sz="2400" dirty="0" smtClean="0"/>
              <a:t>Grain is exposed – not covered by husk or hull</a:t>
            </a:r>
          </a:p>
          <a:p>
            <a:pPr lvl="1" eaLnBrk="1" hangingPunct="1">
              <a:lnSpc>
                <a:spcPct val="90000"/>
              </a:lnSpc>
            </a:pPr>
            <a:r>
              <a:rPr lang="en-US" sz="2400" dirty="0" smtClean="0"/>
              <a:t>Susceptible to birds</a:t>
            </a:r>
          </a:p>
          <a:p>
            <a:pPr lvl="1" eaLnBrk="1" hangingPunct="1">
              <a:lnSpc>
                <a:spcPct val="90000"/>
              </a:lnSpc>
            </a:pPr>
            <a:r>
              <a:rPr lang="en-US" sz="2400" dirty="0" smtClean="0"/>
              <a:t>Bird-resistant milo – bitter tasting</a:t>
            </a:r>
          </a:p>
          <a:p>
            <a:pPr lvl="2" eaLnBrk="1" hangingPunct="1">
              <a:lnSpc>
                <a:spcPct val="90000"/>
              </a:lnSpc>
            </a:pPr>
            <a:r>
              <a:rPr lang="en-US" dirty="0" smtClean="0"/>
              <a:t>Contains tannins</a:t>
            </a:r>
          </a:p>
          <a:p>
            <a:pPr lvl="2" eaLnBrk="1" hangingPunct="1">
              <a:lnSpc>
                <a:spcPct val="90000"/>
              </a:lnSpc>
            </a:pPr>
            <a:r>
              <a:rPr lang="en-US" dirty="0" smtClean="0"/>
              <a:t>Lower DE</a:t>
            </a:r>
          </a:p>
          <a:p>
            <a:pPr lvl="1" eaLnBrk="1" hangingPunct="1">
              <a:lnSpc>
                <a:spcPct val="90000"/>
              </a:lnSpc>
            </a:pPr>
            <a:r>
              <a:rPr lang="en-US" sz="2400" dirty="0" smtClean="0"/>
              <a:t>Kernel is very hard – must be at least dry rolled</a:t>
            </a:r>
          </a:p>
        </p:txBody>
      </p:sp>
      <p:pic>
        <p:nvPicPr>
          <p:cNvPr id="21508" name="Picture 5" descr="Organic Grain Sorghum (Milo), 5 lbs">
            <a:hlinkClick r:id="rId3"/>
          </p:cNvPr>
          <p:cNvPicPr>
            <a:picLocks noGrp="1" noChangeAspect="1" noChangeArrowheads="1"/>
          </p:cNvPicPr>
          <p:nvPr>
            <p:ph sz="half" idx="2"/>
          </p:nvPr>
        </p:nvPicPr>
        <p:blipFill>
          <a:blip r:embed="rId4" cstate="print"/>
          <a:srcRect/>
          <a:stretch>
            <a:fillRect/>
          </a:stretch>
        </p:blipFill>
        <p:spPr>
          <a:xfrm>
            <a:off x="6172200" y="304800"/>
            <a:ext cx="2783986" cy="2106549"/>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OATS!</a:t>
            </a:r>
          </a:p>
        </p:txBody>
      </p:sp>
      <p:sp>
        <p:nvSpPr>
          <p:cNvPr id="22531" name="Rectangle 3"/>
          <p:cNvSpPr>
            <a:spLocks noGrp="1" noChangeArrowheads="1"/>
          </p:cNvSpPr>
          <p:nvPr>
            <p:ph idx="1"/>
          </p:nvPr>
        </p:nvSpPr>
        <p:spPr>
          <a:xfrm>
            <a:off x="228601" y="1905000"/>
            <a:ext cx="8794750" cy="4191000"/>
          </a:xfrm>
        </p:spPr>
        <p:txBody>
          <a:bodyPr/>
          <a:lstStyle/>
          <a:p>
            <a:pPr eaLnBrk="1" hangingPunct="1"/>
            <a:r>
              <a:rPr lang="en-US" sz="2800" dirty="0" smtClean="0"/>
              <a:t>Oats are palatable but a poor energy source – ($/</a:t>
            </a:r>
            <a:r>
              <a:rPr lang="en-US" sz="2800" dirty="0" err="1" smtClean="0"/>
              <a:t>Mcal</a:t>
            </a:r>
            <a:r>
              <a:rPr lang="en-US" sz="2800" dirty="0" smtClean="0"/>
              <a:t>)</a:t>
            </a:r>
          </a:p>
          <a:p>
            <a:pPr lvl="1" eaLnBrk="1" hangingPunct="1"/>
            <a:r>
              <a:rPr lang="en-US" sz="2400" dirty="0" smtClean="0"/>
              <a:t>11 to 14% CP and good AA profile</a:t>
            </a:r>
          </a:p>
          <a:p>
            <a:pPr lvl="1" eaLnBrk="1" hangingPunct="1"/>
            <a:r>
              <a:rPr lang="en-US" sz="2400" dirty="0" smtClean="0"/>
              <a:t>Not good feed for high performance animals</a:t>
            </a:r>
          </a:p>
          <a:p>
            <a:pPr lvl="2" eaLnBrk="1" hangingPunct="1"/>
            <a:r>
              <a:rPr lang="en-US" sz="2000" dirty="0" smtClean="0"/>
              <a:t>Dairy cows</a:t>
            </a:r>
          </a:p>
          <a:p>
            <a:pPr lvl="2" eaLnBrk="1" hangingPunct="1"/>
            <a:r>
              <a:rPr lang="en-US" sz="2000" dirty="0" smtClean="0"/>
              <a:t>Finishing pigs, chicks</a:t>
            </a:r>
          </a:p>
          <a:p>
            <a:pPr lvl="2" eaLnBrk="1" hangingPunct="1"/>
            <a:r>
              <a:rPr lang="en-US" sz="2000" dirty="0" smtClean="0"/>
              <a:t>Finishing beef cattle</a:t>
            </a:r>
          </a:p>
          <a:p>
            <a:pPr lvl="1" eaLnBrk="1" hangingPunct="1"/>
            <a:r>
              <a:rPr lang="en-US" sz="2400" dirty="0" smtClean="0"/>
              <a:t>Good for low requirement animals</a:t>
            </a:r>
          </a:p>
          <a:p>
            <a:pPr lvl="2" eaLnBrk="1" hangingPunct="1"/>
            <a:r>
              <a:rPr lang="en-US" sz="2000" dirty="0" smtClean="0"/>
              <a:t>Breeding stock and creep feeding rations for young</a:t>
            </a:r>
          </a:p>
          <a:p>
            <a:pPr lvl="2" eaLnBrk="1" hangingPunct="1"/>
            <a:r>
              <a:rPr lang="en-US" sz="2000" dirty="0" smtClean="0"/>
              <a:t>Horses</a:t>
            </a:r>
          </a:p>
          <a:p>
            <a:pPr marL="914400" lvl="2" indent="0" eaLnBrk="1" hangingPunct="1">
              <a:buNone/>
            </a:pPr>
            <a:endParaRPr lang="en-US" sz="20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mtClean="0"/>
              <a:t>OATS	</a:t>
            </a:r>
          </a:p>
        </p:txBody>
      </p:sp>
      <p:sp>
        <p:nvSpPr>
          <p:cNvPr id="23555" name="Rectangle 3"/>
          <p:cNvSpPr>
            <a:spLocks noGrp="1" noChangeArrowheads="1"/>
          </p:cNvSpPr>
          <p:nvPr>
            <p:ph type="body" sz="half" idx="1"/>
          </p:nvPr>
        </p:nvSpPr>
        <p:spPr>
          <a:xfrm>
            <a:off x="228601" y="1905000"/>
            <a:ext cx="4662488" cy="4191000"/>
          </a:xfrm>
        </p:spPr>
        <p:txBody>
          <a:bodyPr/>
          <a:lstStyle/>
          <a:p>
            <a:pPr eaLnBrk="1" hangingPunct="1"/>
            <a:r>
              <a:rPr lang="en-US" sz="2000" dirty="0" smtClean="0"/>
              <a:t>Much higher in fiber than any other grain</a:t>
            </a:r>
          </a:p>
          <a:p>
            <a:pPr lvl="1" eaLnBrk="1" hangingPunct="1"/>
            <a:r>
              <a:rPr lang="en-US" sz="2000" dirty="0" smtClean="0"/>
              <a:t>TDN= 66% </a:t>
            </a:r>
            <a:r>
              <a:rPr lang="en-US" sz="2000" dirty="0" err="1" smtClean="0"/>
              <a:t>vs</a:t>
            </a:r>
            <a:r>
              <a:rPr lang="en-US" sz="2000" dirty="0" smtClean="0"/>
              <a:t> 89% for corn</a:t>
            </a:r>
          </a:p>
          <a:p>
            <a:pPr lvl="1" eaLnBrk="1" hangingPunct="1"/>
            <a:r>
              <a:rPr lang="en-US" sz="2000" dirty="0" smtClean="0"/>
              <a:t>Rolling helps digestibility</a:t>
            </a:r>
          </a:p>
          <a:p>
            <a:pPr lvl="1" eaLnBrk="1" hangingPunct="1"/>
            <a:r>
              <a:rPr lang="en-US" sz="2000" dirty="0" smtClean="0"/>
              <a:t>Oat </a:t>
            </a:r>
            <a:r>
              <a:rPr lang="en-US" sz="2000" dirty="0" err="1" smtClean="0"/>
              <a:t>Groats</a:t>
            </a:r>
            <a:r>
              <a:rPr lang="en-US" sz="2000" dirty="0" smtClean="0"/>
              <a:t> = hulled oats, looks like rye or triticale, outer bran layer still intact, hull removed</a:t>
            </a:r>
          </a:p>
        </p:txBody>
      </p:sp>
      <p:pic>
        <p:nvPicPr>
          <p:cNvPr id="23556" name="Picture 5" descr="Whole oats as they look when they are harvested from the field."/>
          <p:cNvPicPr>
            <a:picLocks noGrp="1" noChangeAspect="1" noChangeArrowheads="1"/>
          </p:cNvPicPr>
          <p:nvPr>
            <p:ph sz="quarter" idx="2"/>
          </p:nvPr>
        </p:nvPicPr>
        <p:blipFill>
          <a:blip r:embed="rId3" cstate="print"/>
          <a:srcRect/>
          <a:stretch>
            <a:fillRect/>
          </a:stretch>
        </p:blipFill>
        <p:spPr>
          <a:xfrm>
            <a:off x="5181600" y="304800"/>
            <a:ext cx="1855788" cy="1855788"/>
          </a:xfrm>
          <a:noFill/>
        </p:spPr>
      </p:pic>
      <p:pic>
        <p:nvPicPr>
          <p:cNvPr id="23557" name="Picture 8" descr="Oat groats - what they look like after the outer fiberous hull has been removed."/>
          <p:cNvPicPr>
            <a:picLocks noGrp="1" noChangeAspect="1" noChangeArrowheads="1"/>
          </p:cNvPicPr>
          <p:nvPr>
            <p:ph sz="quarter" idx="3"/>
          </p:nvPr>
        </p:nvPicPr>
        <p:blipFill>
          <a:blip r:embed="rId4" cstate="print"/>
          <a:srcRect/>
          <a:stretch>
            <a:fillRect/>
          </a:stretch>
        </p:blipFill>
        <p:spPr>
          <a:xfrm>
            <a:off x="5410200" y="4343400"/>
            <a:ext cx="1855788" cy="1855788"/>
          </a:xfrm>
          <a:noFill/>
        </p:spPr>
      </p:pic>
      <p:pic>
        <p:nvPicPr>
          <p:cNvPr id="23558" name="Picture 11" descr="Regular, or thick rolled oats."/>
          <p:cNvPicPr>
            <a:picLocks noChangeAspect="1" noChangeArrowheads="1"/>
          </p:cNvPicPr>
          <p:nvPr/>
        </p:nvPicPr>
        <p:blipFill>
          <a:blip r:embed="rId5" cstate="print"/>
          <a:srcRect/>
          <a:stretch>
            <a:fillRect/>
          </a:stretch>
        </p:blipFill>
        <p:spPr bwMode="auto">
          <a:xfrm>
            <a:off x="2857500" y="4800600"/>
            <a:ext cx="1855788" cy="1855788"/>
          </a:xfrm>
          <a:prstGeom prst="rect">
            <a:avLst/>
          </a:prstGeom>
          <a:noFill/>
          <a:ln w="9525">
            <a:noFill/>
            <a:miter lim="800000"/>
            <a:headEnd/>
            <a:tailEnd/>
          </a:ln>
        </p:spPr>
      </p:pic>
      <p:pic>
        <p:nvPicPr>
          <p:cNvPr id="23559" name="Picture 13" descr="Quick cooking or thin rolled oats."/>
          <p:cNvPicPr>
            <a:picLocks noChangeAspect="1" noChangeArrowheads="1"/>
          </p:cNvPicPr>
          <p:nvPr/>
        </p:nvPicPr>
        <p:blipFill>
          <a:blip r:embed="rId6" cstate="print"/>
          <a:srcRect/>
          <a:stretch>
            <a:fillRect/>
          </a:stretch>
        </p:blipFill>
        <p:spPr bwMode="auto">
          <a:xfrm>
            <a:off x="7010400" y="2362200"/>
            <a:ext cx="1855788" cy="185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WHEAT</a:t>
            </a:r>
          </a:p>
        </p:txBody>
      </p:sp>
      <p:sp>
        <p:nvSpPr>
          <p:cNvPr id="24579" name="Rectangle 3"/>
          <p:cNvSpPr>
            <a:spLocks noGrp="1" noChangeArrowheads="1"/>
          </p:cNvSpPr>
          <p:nvPr>
            <p:ph idx="1"/>
          </p:nvPr>
        </p:nvSpPr>
        <p:spPr/>
        <p:txBody>
          <a:bodyPr/>
          <a:lstStyle/>
          <a:p>
            <a:pPr eaLnBrk="1" hangingPunct="1"/>
            <a:r>
              <a:rPr lang="en-US" dirty="0" smtClean="0"/>
              <a:t>Mostly for human consumption – only fed if in surplus </a:t>
            </a:r>
          </a:p>
          <a:p>
            <a:pPr eaLnBrk="1" hangingPunct="1"/>
            <a:r>
              <a:rPr lang="en-US" dirty="0" smtClean="0"/>
              <a:t>Equal or better energy value compared to corn</a:t>
            </a:r>
          </a:p>
          <a:p>
            <a:pPr lvl="1" eaLnBrk="1" hangingPunct="1"/>
            <a:r>
              <a:rPr lang="en-US" dirty="0" smtClean="0"/>
              <a:t>It is usually drier so would be worth more as feed</a:t>
            </a:r>
          </a:p>
          <a:p>
            <a:pPr eaLnBrk="1" hangingPunct="1"/>
            <a:r>
              <a:rPr lang="en-US" dirty="0" smtClean="0"/>
              <a:t>Palatable</a:t>
            </a:r>
          </a:p>
          <a:p>
            <a:pPr eaLnBrk="1" hangingPunct="1"/>
            <a:r>
              <a:rPr lang="en-US" dirty="0" smtClean="0"/>
              <a:t>Higher quality protein than corn – better AA profile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54572"/>
            <a:ext cx="8162925" cy="769441"/>
          </a:xfrm>
        </p:spPr>
        <p:txBody>
          <a:bodyPr/>
          <a:lstStyle/>
          <a:p>
            <a:r>
              <a:rPr lang="en-US" dirty="0" smtClean="0"/>
              <a:t>WHEAT</a:t>
            </a:r>
            <a:endParaRPr lang="en-US" dirty="0"/>
          </a:p>
        </p:txBody>
      </p:sp>
      <p:sp>
        <p:nvSpPr>
          <p:cNvPr id="3" name="Content Placeholder 2"/>
          <p:cNvSpPr>
            <a:spLocks noGrp="1"/>
          </p:cNvSpPr>
          <p:nvPr>
            <p:ph idx="1"/>
          </p:nvPr>
        </p:nvSpPr>
        <p:spPr>
          <a:xfrm>
            <a:off x="304801" y="1905000"/>
            <a:ext cx="8718550" cy="4191000"/>
          </a:xfrm>
        </p:spPr>
        <p:txBody>
          <a:bodyPr/>
          <a:lstStyle/>
          <a:p>
            <a:r>
              <a:rPr lang="en-US" dirty="0"/>
              <a:t>U.S. wheat </a:t>
            </a:r>
            <a:r>
              <a:rPr lang="en-US" dirty="0" smtClean="0"/>
              <a:t>grain can </a:t>
            </a:r>
            <a:r>
              <a:rPr lang="en-US" dirty="0"/>
              <a:t>be classified into U.S. Grade </a:t>
            </a:r>
            <a:r>
              <a:rPr lang="en-US" dirty="0" smtClean="0"/>
              <a:t>No. 1 </a:t>
            </a:r>
            <a:r>
              <a:rPr lang="en-US" dirty="0"/>
              <a:t>to 5 </a:t>
            </a:r>
            <a:endParaRPr lang="en-US" dirty="0" smtClean="0"/>
          </a:p>
          <a:p>
            <a:pPr lvl="1"/>
            <a:r>
              <a:rPr lang="en-US" dirty="0" smtClean="0"/>
              <a:t>test </a:t>
            </a:r>
            <a:r>
              <a:rPr lang="en-US" dirty="0"/>
              <a:t>weight </a:t>
            </a:r>
            <a:endParaRPr lang="en-US" dirty="0" smtClean="0"/>
          </a:p>
          <a:p>
            <a:pPr lvl="1"/>
            <a:r>
              <a:rPr lang="en-US" dirty="0" smtClean="0"/>
              <a:t>damaged kernels</a:t>
            </a:r>
          </a:p>
          <a:p>
            <a:pPr lvl="1"/>
            <a:r>
              <a:rPr lang="en-US" dirty="0" smtClean="0"/>
              <a:t>foreign materials </a:t>
            </a:r>
          </a:p>
          <a:p>
            <a:r>
              <a:rPr lang="en-US" dirty="0"/>
              <a:t>It is expected that lower grades of wheat will have a lower concentration of energy and </a:t>
            </a:r>
            <a:r>
              <a:rPr lang="en-US" dirty="0" smtClean="0"/>
              <a:t>nutrients</a:t>
            </a:r>
            <a:endParaRPr lang="en-US" dirty="0"/>
          </a:p>
        </p:txBody>
      </p:sp>
    </p:spTree>
    <p:extLst>
      <p:ext uri="{BB962C8B-B14F-4D97-AF65-F5344CB8AC3E}">
        <p14:creationId xmlns:p14="http://schemas.microsoft.com/office/powerpoint/2010/main" val="393400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WHEAT</a:t>
            </a:r>
          </a:p>
        </p:txBody>
      </p:sp>
      <p:sp>
        <p:nvSpPr>
          <p:cNvPr id="25603" name="Rectangle 3"/>
          <p:cNvSpPr>
            <a:spLocks noGrp="1" noChangeArrowheads="1"/>
          </p:cNvSpPr>
          <p:nvPr>
            <p:ph idx="1"/>
          </p:nvPr>
        </p:nvSpPr>
        <p:spPr>
          <a:xfrm>
            <a:off x="912813" y="1905000"/>
            <a:ext cx="8110537" cy="2514600"/>
          </a:xfrm>
        </p:spPr>
        <p:txBody>
          <a:bodyPr/>
          <a:lstStyle/>
          <a:p>
            <a:pPr eaLnBrk="1" hangingPunct="1"/>
            <a:r>
              <a:rPr lang="en-US" sz="2400" dirty="0" smtClean="0"/>
              <a:t>Types</a:t>
            </a:r>
          </a:p>
          <a:p>
            <a:pPr lvl="1" eaLnBrk="1" hangingPunct="1"/>
            <a:r>
              <a:rPr lang="en-US" sz="2200" b="1" dirty="0" smtClean="0">
                <a:solidFill>
                  <a:srgbClr val="7030A0"/>
                </a:solidFill>
              </a:rPr>
              <a:t>Hard</a:t>
            </a:r>
            <a:r>
              <a:rPr lang="en-US" sz="2200" dirty="0" smtClean="0"/>
              <a:t> wheat (usually winter)-13 to 16% CP</a:t>
            </a:r>
          </a:p>
          <a:p>
            <a:pPr lvl="2" eaLnBrk="1" hangingPunct="1"/>
            <a:r>
              <a:rPr lang="en-US" sz="2000" dirty="0" smtClean="0"/>
              <a:t>Higher protein content, more gluten</a:t>
            </a:r>
          </a:p>
          <a:p>
            <a:pPr lvl="2" eaLnBrk="1" hangingPunct="1"/>
            <a:r>
              <a:rPr lang="en-US" sz="2000" dirty="0" smtClean="0"/>
              <a:t>May be red or white</a:t>
            </a:r>
          </a:p>
          <a:p>
            <a:pPr lvl="1" eaLnBrk="1" hangingPunct="1"/>
            <a:r>
              <a:rPr lang="en-US" sz="2200" b="1" dirty="0" smtClean="0">
                <a:solidFill>
                  <a:srgbClr val="7030A0"/>
                </a:solidFill>
              </a:rPr>
              <a:t>Soft</a:t>
            </a:r>
            <a:r>
              <a:rPr lang="en-US" sz="2200" dirty="0" smtClean="0"/>
              <a:t> wheat (usually spring)</a:t>
            </a:r>
          </a:p>
          <a:p>
            <a:pPr lvl="2" eaLnBrk="1" hangingPunct="1"/>
            <a:r>
              <a:rPr lang="en-US" sz="2000" dirty="0" smtClean="0"/>
              <a:t>Lower in protein, make pastries</a:t>
            </a:r>
          </a:p>
        </p:txBody>
      </p:sp>
      <p:sp>
        <p:nvSpPr>
          <p:cNvPr id="2" name="Rectangle 1"/>
          <p:cNvSpPr/>
          <p:nvPr/>
        </p:nvSpPr>
        <p:spPr>
          <a:xfrm>
            <a:off x="228600" y="4876800"/>
            <a:ext cx="8001000" cy="1815882"/>
          </a:xfrm>
          <a:prstGeom prst="rect">
            <a:avLst/>
          </a:prstGeom>
        </p:spPr>
        <p:txBody>
          <a:bodyPr wrap="square">
            <a:spAutoFit/>
          </a:bodyPr>
          <a:lstStyle/>
          <a:p>
            <a:pPr eaLnBrk="1" hangingPunct="1"/>
            <a:r>
              <a:rPr lang="en-US" dirty="0">
                <a:solidFill>
                  <a:srgbClr val="7030A0"/>
                </a:solidFill>
                <a:latin typeface="Arial" panose="020B0604020202020204" pitchFamily="34" charset="0"/>
                <a:cs typeface="Arial" panose="020B0604020202020204" pitchFamily="34" charset="0"/>
              </a:rPr>
              <a:t>Wheat is highly fermentable</a:t>
            </a:r>
          </a:p>
          <a:p>
            <a:pPr marL="800100" lvl="1" indent="-342900" eaLnBrk="1" hangingPunct="1">
              <a:buFont typeface="Wingdings" panose="05000000000000000000" pitchFamily="2" charset="2"/>
              <a:buChar char="Ø"/>
            </a:pPr>
            <a:r>
              <a:rPr lang="en-US" sz="2200" dirty="0">
                <a:latin typeface="Arial" panose="020B0604020202020204" pitchFamily="34" charset="0"/>
                <a:cs typeface="Arial" panose="020B0604020202020204" pitchFamily="34" charset="0"/>
              </a:rPr>
              <a:t>May produce acidosis – requires better feedlot management</a:t>
            </a:r>
          </a:p>
          <a:p>
            <a:pPr marL="800100" lvl="1" indent="-342900" eaLnBrk="1" hangingPunct="1">
              <a:buFont typeface="Wingdings" panose="05000000000000000000" pitchFamily="2" charset="2"/>
              <a:buChar char="Ø"/>
            </a:pPr>
            <a:r>
              <a:rPr lang="en-US" sz="2200" dirty="0">
                <a:latin typeface="Arial" panose="020B0604020202020204" pitchFamily="34" charset="0"/>
                <a:cs typeface="Arial" panose="020B0604020202020204" pitchFamily="34" charset="0"/>
              </a:rPr>
              <a:t>Restricts its use to 50% of diet DM (this may be preferred over all corn in the concentrate)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71538" y="854572"/>
            <a:ext cx="8162925" cy="769441"/>
          </a:xfrm>
        </p:spPr>
        <p:txBody>
          <a:bodyPr/>
          <a:lstStyle/>
          <a:p>
            <a:pPr eaLnBrk="1" hangingPunct="1"/>
            <a:r>
              <a:rPr lang="en-US" dirty="0" smtClean="0"/>
              <a:t>WHEAT-processing</a:t>
            </a:r>
          </a:p>
        </p:txBody>
      </p:sp>
      <p:sp>
        <p:nvSpPr>
          <p:cNvPr id="26627" name="Rectangle 3"/>
          <p:cNvSpPr>
            <a:spLocks noGrp="1" noChangeArrowheads="1"/>
          </p:cNvSpPr>
          <p:nvPr>
            <p:ph idx="1"/>
          </p:nvPr>
        </p:nvSpPr>
        <p:spPr>
          <a:xfrm>
            <a:off x="912813" y="1905000"/>
            <a:ext cx="8110537" cy="4572000"/>
          </a:xfrm>
        </p:spPr>
        <p:txBody>
          <a:bodyPr/>
          <a:lstStyle/>
          <a:p>
            <a:pPr lvl="1" eaLnBrk="1" hangingPunct="1"/>
            <a:r>
              <a:rPr lang="en-US" sz="2200" dirty="0" smtClean="0"/>
              <a:t>Difficult to keep from “flouring” – need to roll well enough to process all of the kernels but not too much to completely crush some kernels and produce a lot of dust</a:t>
            </a:r>
          </a:p>
          <a:p>
            <a:pPr lvl="2" eaLnBrk="1" hangingPunct="1"/>
            <a:r>
              <a:rPr lang="en-US" sz="2000" dirty="0" smtClean="0"/>
              <a:t>Ulcers in swine</a:t>
            </a:r>
          </a:p>
          <a:p>
            <a:pPr lvl="2" eaLnBrk="1" hangingPunct="1"/>
            <a:r>
              <a:rPr lang="en-US" sz="2000" dirty="0" smtClean="0"/>
              <a:t>Acidosis in cattle</a:t>
            </a:r>
          </a:p>
          <a:p>
            <a:pPr lvl="1" eaLnBrk="1" hangingPunct="1"/>
            <a:r>
              <a:rPr lang="en-US" sz="2200" dirty="0" smtClean="0"/>
              <a:t>Performance</a:t>
            </a:r>
          </a:p>
          <a:p>
            <a:pPr lvl="2" eaLnBrk="1" hangingPunct="1"/>
            <a:r>
              <a:rPr lang="en-US" sz="2000" dirty="0" smtClean="0"/>
              <a:t>Cattle on 50% wheat diet – same as corn</a:t>
            </a:r>
          </a:p>
          <a:p>
            <a:pPr lvl="2" eaLnBrk="1" hangingPunct="1"/>
            <a:r>
              <a:rPr lang="en-US" sz="2000" dirty="0" smtClean="0"/>
              <a:t>Swine – may perform better</a:t>
            </a:r>
          </a:p>
          <a:p>
            <a:pPr lvl="3" eaLnBrk="1" hangingPunct="1"/>
            <a:r>
              <a:rPr lang="en-US" sz="2000" dirty="0" smtClean="0"/>
              <a:t>At least as much energy</a:t>
            </a:r>
          </a:p>
          <a:p>
            <a:pPr lvl="3" eaLnBrk="1" hangingPunct="1"/>
            <a:r>
              <a:rPr lang="en-US" sz="2000" dirty="0" smtClean="0"/>
              <a:t>Better amino acids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977682"/>
            <a:ext cx="8653463" cy="646331"/>
          </a:xfrm>
        </p:spPr>
        <p:txBody>
          <a:bodyPr/>
          <a:lstStyle/>
          <a:p>
            <a:pPr eaLnBrk="1" hangingPunct="1"/>
            <a:r>
              <a:rPr lang="en-US" sz="3600" dirty="0" smtClean="0"/>
              <a:t>TRITICALE – Wheat x Rye Hybrid</a:t>
            </a:r>
          </a:p>
        </p:txBody>
      </p:sp>
      <p:sp>
        <p:nvSpPr>
          <p:cNvPr id="27651" name="Rectangle 3"/>
          <p:cNvSpPr>
            <a:spLocks noGrp="1" noChangeArrowheads="1"/>
          </p:cNvSpPr>
          <p:nvPr>
            <p:ph idx="1"/>
          </p:nvPr>
        </p:nvSpPr>
        <p:spPr>
          <a:xfrm>
            <a:off x="76200" y="1828800"/>
            <a:ext cx="8915400" cy="4495800"/>
          </a:xfrm>
        </p:spPr>
        <p:txBody>
          <a:bodyPr/>
          <a:lstStyle/>
          <a:p>
            <a:pPr eaLnBrk="1" hangingPunct="1">
              <a:lnSpc>
                <a:spcPct val="90000"/>
              </a:lnSpc>
            </a:pPr>
            <a:r>
              <a:rPr lang="en-US" dirty="0" smtClean="0"/>
              <a:t>78% TDN,  15% protein!</a:t>
            </a:r>
          </a:p>
          <a:p>
            <a:pPr lvl="1" eaLnBrk="1" hangingPunct="1">
              <a:lnSpc>
                <a:spcPct val="90000"/>
              </a:lnSpc>
            </a:pPr>
            <a:r>
              <a:rPr lang="en-US" dirty="0" smtClean="0"/>
              <a:t>Higher quality protein</a:t>
            </a:r>
          </a:p>
          <a:p>
            <a:pPr lvl="2" eaLnBrk="1" hangingPunct="1">
              <a:lnSpc>
                <a:spcPct val="90000"/>
              </a:lnSpc>
            </a:pPr>
            <a:r>
              <a:rPr lang="en-US" dirty="0" smtClean="0"/>
              <a:t>Good AA profile</a:t>
            </a:r>
          </a:p>
          <a:p>
            <a:pPr lvl="1" eaLnBrk="1" hangingPunct="1">
              <a:lnSpc>
                <a:spcPct val="90000"/>
              </a:lnSpc>
            </a:pPr>
            <a:endParaRPr lang="en-US" dirty="0" smtClean="0"/>
          </a:p>
          <a:p>
            <a:pPr lvl="1" eaLnBrk="1" hangingPunct="1">
              <a:lnSpc>
                <a:spcPct val="90000"/>
              </a:lnSpc>
            </a:pPr>
            <a:r>
              <a:rPr lang="en-US" dirty="0" smtClean="0"/>
              <a:t>Equivalent to an energy/protein mix – (corn + soybean meal)</a:t>
            </a:r>
          </a:p>
          <a:p>
            <a:pPr lvl="2" eaLnBrk="1" hangingPunct="1">
              <a:lnSpc>
                <a:spcPct val="90000"/>
              </a:lnSpc>
            </a:pPr>
            <a:r>
              <a:rPr lang="en-US" dirty="0" smtClean="0"/>
              <a:t>If add Lys</a:t>
            </a:r>
          </a:p>
          <a:p>
            <a:pPr lvl="1" eaLnBrk="1" hangingPunct="1">
              <a:lnSpc>
                <a:spcPct val="90000"/>
              </a:lnSpc>
            </a:pPr>
            <a:endParaRPr lang="en-US" dirty="0" smtClean="0"/>
          </a:p>
          <a:p>
            <a:pPr lvl="1" eaLnBrk="1" hangingPunct="1">
              <a:lnSpc>
                <a:spcPct val="90000"/>
              </a:lnSpc>
            </a:pPr>
            <a:r>
              <a:rPr lang="en-US" dirty="0" smtClean="0"/>
              <a:t> Well adapted to the pacific NW</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Grains</a:t>
            </a:r>
          </a:p>
        </p:txBody>
      </p:sp>
      <p:sp>
        <p:nvSpPr>
          <p:cNvPr id="1027" name="Rectangle 3"/>
          <p:cNvSpPr>
            <a:spLocks noGrp="1" noChangeArrowheads="1"/>
          </p:cNvSpPr>
          <p:nvPr>
            <p:ph idx="1"/>
          </p:nvPr>
        </p:nvSpPr>
        <p:spPr>
          <a:xfrm>
            <a:off x="304800" y="1905000"/>
            <a:ext cx="8381999" cy="4191000"/>
          </a:xfrm>
        </p:spPr>
        <p:txBody>
          <a:bodyPr>
            <a:normAutofit fontScale="77500" lnSpcReduction="20000"/>
          </a:bodyPr>
          <a:lstStyle/>
          <a:p>
            <a:r>
              <a:rPr lang="en-US" b="1" dirty="0" smtClean="0"/>
              <a:t>Corn</a:t>
            </a:r>
            <a:r>
              <a:rPr lang="en-US" dirty="0" smtClean="0"/>
              <a:t>-</a:t>
            </a:r>
          </a:p>
          <a:p>
            <a:pPr lvl="1"/>
            <a:r>
              <a:rPr lang="en-US" dirty="0" smtClean="0"/>
              <a:t>Most important - nationally and worldwide</a:t>
            </a:r>
          </a:p>
          <a:p>
            <a:pPr lvl="1"/>
            <a:r>
              <a:rPr lang="en-US" dirty="0" smtClean="0"/>
              <a:t>80% of all grains fed to livestock in this country</a:t>
            </a:r>
          </a:p>
          <a:p>
            <a:r>
              <a:rPr lang="en-US" b="1" dirty="0" smtClean="0"/>
              <a:t>Barley</a:t>
            </a:r>
          </a:p>
          <a:p>
            <a:pPr lvl="1"/>
            <a:r>
              <a:rPr lang="en-US" dirty="0" smtClean="0"/>
              <a:t>Especially in the PNW</a:t>
            </a:r>
          </a:p>
          <a:p>
            <a:r>
              <a:rPr lang="en-US" b="1" dirty="0" smtClean="0"/>
              <a:t>Wheat</a:t>
            </a:r>
            <a:r>
              <a:rPr lang="en-US" dirty="0" smtClean="0"/>
              <a:t>-only 50% of ration in cattle and in swine</a:t>
            </a:r>
          </a:p>
          <a:p>
            <a:r>
              <a:rPr lang="en-US" b="1" dirty="0" smtClean="0"/>
              <a:t>Oats</a:t>
            </a:r>
          </a:p>
          <a:p>
            <a:r>
              <a:rPr lang="en-US" b="1" dirty="0" smtClean="0"/>
              <a:t>Triticale</a:t>
            </a:r>
          </a:p>
          <a:p>
            <a:r>
              <a:rPr lang="en-US" dirty="0" smtClean="0"/>
              <a:t>Grain </a:t>
            </a:r>
            <a:r>
              <a:rPr lang="en-US" b="1" dirty="0" smtClean="0"/>
              <a:t>sorghum</a:t>
            </a:r>
            <a:r>
              <a:rPr lang="en-US" dirty="0" smtClean="0"/>
              <a:t> – milo (in the southern US)</a:t>
            </a:r>
          </a:p>
          <a:p>
            <a:r>
              <a:rPr lang="en-US" dirty="0" smtClean="0"/>
              <a:t>Rice, rye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7">
                                            <p:txEl>
                                              <p:pRg st="6" end="6"/>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7">
                                            <p:txEl>
                                              <p:pRg st="7" end="7"/>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27">
                                            <p:txEl>
                                              <p:pRg st="8" end="8"/>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27">
                                            <p:txEl>
                                              <p:pRg st="9" end="9"/>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54572"/>
            <a:ext cx="8162925" cy="769441"/>
          </a:xfrm>
        </p:spPr>
        <p:txBody>
          <a:bodyPr/>
          <a:lstStyle/>
          <a:p>
            <a:r>
              <a:rPr lang="en-US" dirty="0"/>
              <a:t>TRITICALE</a:t>
            </a:r>
          </a:p>
        </p:txBody>
      </p:sp>
      <p:sp>
        <p:nvSpPr>
          <p:cNvPr id="3" name="Content Placeholder 2"/>
          <p:cNvSpPr>
            <a:spLocks noGrp="1"/>
          </p:cNvSpPr>
          <p:nvPr>
            <p:ph idx="1"/>
          </p:nvPr>
        </p:nvSpPr>
        <p:spPr>
          <a:xfrm>
            <a:off x="457201" y="1905000"/>
            <a:ext cx="8566150" cy="4191000"/>
          </a:xfrm>
        </p:spPr>
        <p:txBody>
          <a:bodyPr/>
          <a:lstStyle/>
          <a:p>
            <a:pPr lvl="1" eaLnBrk="1" hangingPunct="1">
              <a:lnSpc>
                <a:spcPct val="90000"/>
              </a:lnSpc>
            </a:pPr>
            <a:r>
              <a:rPr lang="en-US" dirty="0"/>
              <a:t>Somewhat unpalatable</a:t>
            </a:r>
          </a:p>
          <a:p>
            <a:pPr lvl="2" eaLnBrk="1" hangingPunct="1">
              <a:lnSpc>
                <a:spcPct val="90000"/>
              </a:lnSpc>
            </a:pPr>
            <a:r>
              <a:rPr lang="en-US" dirty="0"/>
              <a:t>Limit to 50% of </a:t>
            </a:r>
            <a:r>
              <a:rPr lang="en-US" dirty="0" smtClean="0"/>
              <a:t>diet (beef)</a:t>
            </a:r>
            <a:endParaRPr lang="en-US" dirty="0"/>
          </a:p>
          <a:p>
            <a:pPr lvl="2" eaLnBrk="1" hangingPunct="1">
              <a:lnSpc>
                <a:spcPct val="90000"/>
              </a:lnSpc>
            </a:pPr>
            <a:r>
              <a:rPr lang="en-US" dirty="0"/>
              <a:t>Data </a:t>
            </a:r>
            <a:r>
              <a:rPr lang="en-US" dirty="0" smtClean="0"/>
              <a:t>are </a:t>
            </a:r>
            <a:r>
              <a:rPr lang="en-US" dirty="0"/>
              <a:t>inconsistent, but generally get lower performance with triticale than corn – both ruminants and </a:t>
            </a:r>
            <a:r>
              <a:rPr lang="en-US" dirty="0" smtClean="0"/>
              <a:t>monogastric animals</a:t>
            </a:r>
            <a:endParaRPr lang="en-US" dirty="0"/>
          </a:p>
          <a:p>
            <a:pPr lvl="1" eaLnBrk="1" hangingPunct="1">
              <a:lnSpc>
                <a:spcPct val="90000"/>
              </a:lnSpc>
            </a:pPr>
            <a:endParaRPr lang="en-US" sz="2600" dirty="0" smtClean="0"/>
          </a:p>
          <a:p>
            <a:pPr lvl="1" eaLnBrk="1" hangingPunct="1">
              <a:lnSpc>
                <a:spcPct val="90000"/>
              </a:lnSpc>
            </a:pPr>
            <a:r>
              <a:rPr lang="en-US" sz="2600" dirty="0" smtClean="0"/>
              <a:t>Old </a:t>
            </a:r>
            <a:r>
              <a:rPr lang="en-US" sz="2600" dirty="0"/>
              <a:t>varieties are ergot prone, new ones are not</a:t>
            </a:r>
          </a:p>
          <a:p>
            <a:endParaRPr lang="en-US" dirty="0"/>
          </a:p>
        </p:txBody>
      </p:sp>
    </p:spTree>
    <p:extLst>
      <p:ext uri="{BB962C8B-B14F-4D97-AF65-F5344CB8AC3E}">
        <p14:creationId xmlns:p14="http://schemas.microsoft.com/office/powerpoint/2010/main" val="1068479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543"/>
            <a:ext cx="8229600" cy="1524000"/>
          </a:xfrm>
        </p:spPr>
        <p:txBody>
          <a:bodyPr>
            <a:normAutofit/>
          </a:bodyPr>
          <a:lstStyle/>
          <a:p>
            <a:pPr marL="0" indent="0" algn="ctr">
              <a:buNone/>
            </a:pPr>
            <a:r>
              <a:rPr lang="en-US" sz="2800" dirty="0" smtClean="0"/>
              <a:t>Why does barley rank differently as compared to wheat when fed to ruminants  </a:t>
            </a:r>
            <a:r>
              <a:rPr lang="en-US" sz="2800" dirty="0" err="1" smtClean="0"/>
              <a:t>vs</a:t>
            </a:r>
            <a:r>
              <a:rPr lang="en-US" sz="2800" dirty="0" smtClean="0"/>
              <a:t> being fed to Swine? </a:t>
            </a:r>
            <a:endParaRPr lang="en-US" sz="2800" dirty="0"/>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18011"/>
            <a:ext cx="6019800" cy="5439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370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4472"/>
            <a:ext cx="7543800" cy="3046988"/>
          </a:xfrm>
        </p:spPr>
        <p:txBody>
          <a:bodyPr/>
          <a:lstStyle/>
          <a:p>
            <a:r>
              <a:rPr lang="en-US" sz="9600" dirty="0" smtClean="0"/>
              <a:t>Processing Methods</a:t>
            </a:r>
            <a:endParaRPr lang="en-US" sz="9600" dirty="0"/>
          </a:p>
        </p:txBody>
      </p:sp>
    </p:spTree>
    <p:extLst>
      <p:ext uri="{BB962C8B-B14F-4D97-AF65-F5344CB8AC3E}">
        <p14:creationId xmlns:p14="http://schemas.microsoft.com/office/powerpoint/2010/main" val="4189908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457200"/>
            <a:ext cx="8162925" cy="946150"/>
          </a:xfrm>
        </p:spPr>
        <p:txBody>
          <a:bodyPr/>
          <a:lstStyle/>
          <a:p>
            <a:r>
              <a:rPr lang="en-US" smtClean="0"/>
              <a:t>Grain Processing</a:t>
            </a:r>
          </a:p>
        </p:txBody>
      </p:sp>
      <p:sp>
        <p:nvSpPr>
          <p:cNvPr id="21507" name="Rectangle 3"/>
          <p:cNvSpPr>
            <a:spLocks noGrp="1" noChangeArrowheads="1"/>
          </p:cNvSpPr>
          <p:nvPr>
            <p:ph idx="1"/>
          </p:nvPr>
        </p:nvSpPr>
        <p:spPr/>
        <p:txBody>
          <a:bodyPr>
            <a:normAutofit fontScale="70000" lnSpcReduction="20000"/>
          </a:bodyPr>
          <a:lstStyle/>
          <a:p>
            <a:r>
              <a:rPr lang="en-US" b="1" dirty="0" smtClean="0">
                <a:solidFill>
                  <a:srgbClr val="7030A0"/>
                </a:solidFill>
              </a:rPr>
              <a:t>Physical</a:t>
            </a:r>
            <a:r>
              <a:rPr lang="en-US" dirty="0" smtClean="0"/>
              <a:t> – interrupt the seed coat </a:t>
            </a:r>
          </a:p>
          <a:p>
            <a:pPr lvl="1"/>
            <a:r>
              <a:rPr lang="en-US" dirty="0" smtClean="0"/>
              <a:t>Expose grain to digestive enzymes</a:t>
            </a:r>
          </a:p>
          <a:p>
            <a:pPr lvl="1"/>
            <a:r>
              <a:rPr lang="en-US" dirty="0" smtClean="0"/>
              <a:t>Make more palatable</a:t>
            </a:r>
          </a:p>
          <a:p>
            <a:pPr lvl="1"/>
            <a:endParaRPr lang="en-US" dirty="0" smtClean="0"/>
          </a:p>
          <a:p>
            <a:r>
              <a:rPr lang="en-US" b="1" dirty="0" smtClean="0">
                <a:solidFill>
                  <a:srgbClr val="7030A0"/>
                </a:solidFill>
              </a:rPr>
              <a:t>Heating</a:t>
            </a:r>
            <a:r>
              <a:rPr lang="en-US" dirty="0" smtClean="0"/>
              <a:t> – starch swells and gelatinization occurs</a:t>
            </a:r>
          </a:p>
          <a:p>
            <a:pPr lvl="1"/>
            <a:r>
              <a:rPr lang="en-US" dirty="0" smtClean="0"/>
              <a:t>Granules burst</a:t>
            </a:r>
          </a:p>
          <a:p>
            <a:pPr lvl="1"/>
            <a:r>
              <a:rPr lang="en-US" dirty="0" smtClean="0"/>
              <a:t>Gelatinized starch is more digestible</a:t>
            </a:r>
          </a:p>
          <a:p>
            <a:pPr lvl="1"/>
            <a:endParaRPr lang="en-US" dirty="0" smtClean="0"/>
          </a:p>
          <a:p>
            <a:r>
              <a:rPr lang="en-US" dirty="0" smtClean="0"/>
              <a:t>***advantage of physical processing is with small, hard grains and/or thick seed coat grains</a:t>
            </a:r>
          </a:p>
          <a:p>
            <a:endParaRPr lang="en-US" dirty="0" smtClean="0"/>
          </a:p>
          <a:p>
            <a:r>
              <a:rPr lang="en-US" dirty="0" smtClean="0"/>
              <a:t>*** advantage of heating is with less fermentable grains; corn and milo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 calcmode="lin" valueType="num">
                                      <p:cBhvr additive="base">
                                        <p:cTn id="21" dur="500" fill="hold"/>
                                        <p:tgtEl>
                                          <p:spTgt spid="2150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1507">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 calcmode="lin" valueType="num">
                                      <p:cBhvr additive="base">
                                        <p:cTn id="25" dur="500" fill="hold"/>
                                        <p:tgtEl>
                                          <p:spTgt spid="2150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7">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 calcmode="lin" valueType="num">
                                      <p:cBhvr additive="base">
                                        <p:cTn id="29" dur="500" fill="hold"/>
                                        <p:tgtEl>
                                          <p:spTgt spid="21507">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5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anim calcmode="lin" valueType="num">
                                      <p:cBhvr additive="base">
                                        <p:cTn id="35" dur="500" fill="hold"/>
                                        <p:tgtEl>
                                          <p:spTgt spid="21507">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5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1507">
                                            <p:txEl>
                                              <p:pRg st="10" end="10"/>
                                            </p:txEl>
                                          </p:spTgt>
                                        </p:tgtEl>
                                        <p:attrNameLst>
                                          <p:attrName>style.visibility</p:attrName>
                                        </p:attrNameLst>
                                      </p:cBhvr>
                                      <p:to>
                                        <p:strVal val="visible"/>
                                      </p:to>
                                    </p:set>
                                    <p:anim calcmode="lin" valueType="num">
                                      <p:cBhvr additive="base">
                                        <p:cTn id="41" dur="500" fill="hold"/>
                                        <p:tgtEl>
                                          <p:spTgt spid="21507">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150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process grain?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Main reason: </a:t>
            </a:r>
            <a:r>
              <a:rPr lang="en-US" b="1" dirty="0" smtClean="0"/>
              <a:t>to</a:t>
            </a:r>
            <a:r>
              <a:rPr lang="en-US" dirty="0" smtClean="0"/>
              <a:t> </a:t>
            </a:r>
            <a:r>
              <a:rPr lang="en-US" b="1" dirty="0" smtClean="0"/>
              <a:t>increase digestibility</a:t>
            </a:r>
          </a:p>
          <a:p>
            <a:pPr lvl="1"/>
            <a:r>
              <a:rPr lang="en-US" dirty="0" smtClean="0"/>
              <a:t>The hull/coat is a barrier </a:t>
            </a:r>
          </a:p>
          <a:p>
            <a:pPr lvl="1"/>
            <a:r>
              <a:rPr lang="en-US" dirty="0"/>
              <a:t>Heat treatment with sufﬁcient water present will cause </a:t>
            </a:r>
            <a:r>
              <a:rPr lang="en-US" dirty="0" smtClean="0"/>
              <a:t>gelatinization = increase </a:t>
            </a:r>
            <a:r>
              <a:rPr lang="en-US" dirty="0"/>
              <a:t>susceptibility for starch </a:t>
            </a:r>
            <a:r>
              <a:rPr lang="en-US" dirty="0" smtClean="0"/>
              <a:t>degradation (Corn and Sorghum)</a:t>
            </a:r>
          </a:p>
          <a:p>
            <a:pPr lvl="1"/>
            <a:r>
              <a:rPr lang="en-US" dirty="0" smtClean="0"/>
              <a:t>Reduce sorting of feed</a:t>
            </a:r>
          </a:p>
          <a:p>
            <a:pPr lvl="1"/>
            <a:r>
              <a:rPr lang="en-US" dirty="0" smtClean="0"/>
              <a:t>Reduce </a:t>
            </a:r>
            <a:r>
              <a:rPr lang="en-US" dirty="0"/>
              <a:t>variation individual animal performance</a:t>
            </a:r>
            <a:endParaRPr lang="en-US" dirty="0" smtClean="0"/>
          </a:p>
          <a:p>
            <a:endParaRPr lang="en-US" dirty="0" smtClean="0"/>
          </a:p>
          <a:p>
            <a:r>
              <a:rPr lang="en-US" dirty="0" smtClean="0"/>
              <a:t>Must consider the maximization of net returns</a:t>
            </a:r>
          </a:p>
          <a:p>
            <a:pPr lvl="1"/>
            <a:r>
              <a:rPr lang="en-US" dirty="0" smtClean="0"/>
              <a:t>Balance cost with benefit </a:t>
            </a:r>
          </a:p>
        </p:txBody>
      </p:sp>
    </p:spTree>
    <p:extLst>
      <p:ext uri="{BB962C8B-B14F-4D97-AF65-F5344CB8AC3E}">
        <p14:creationId xmlns:p14="http://schemas.microsoft.com/office/powerpoint/2010/main" val="160767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Methods:  Dry Processing</a:t>
            </a:r>
          </a:p>
        </p:txBody>
      </p:sp>
      <p:sp>
        <p:nvSpPr>
          <p:cNvPr id="22531" name="Rectangle 3"/>
          <p:cNvSpPr>
            <a:spLocks noGrp="1" noChangeArrowheads="1"/>
          </p:cNvSpPr>
          <p:nvPr>
            <p:ph type="body" sz="half" idx="1"/>
          </p:nvPr>
        </p:nvSpPr>
        <p:spPr>
          <a:xfrm>
            <a:off x="304801" y="1905000"/>
            <a:ext cx="4586288" cy="4191000"/>
          </a:xfrm>
        </p:spPr>
        <p:txBody>
          <a:bodyPr/>
          <a:lstStyle/>
          <a:p>
            <a:r>
              <a:rPr lang="en-US" dirty="0" smtClean="0"/>
              <a:t>Grinding – hammer mill – anywhere from coarse to fine particle size</a:t>
            </a:r>
          </a:p>
        </p:txBody>
      </p:sp>
      <p:pic>
        <p:nvPicPr>
          <p:cNvPr id="27652" name="Picture 7" descr="IMAGE001"/>
          <p:cNvPicPr>
            <a:picLocks noGrp="1" noChangeAspect="1" noChangeArrowheads="1"/>
          </p:cNvPicPr>
          <p:nvPr>
            <p:ph type="clipArt" sz="half" idx="2"/>
          </p:nvPr>
        </p:nvPicPr>
        <p:blipFill>
          <a:blip r:embed="rId3" cstate="print"/>
          <a:stretch>
            <a:fillRect/>
          </a:stretch>
        </p:blipFill>
        <p:spPr>
          <a:xfrm>
            <a:off x="4891089" y="2286637"/>
            <a:ext cx="4132261" cy="330580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3"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002"/>
          <p:cNvPicPr>
            <a:picLocks noChangeAspect="1" noChangeArrowheads="1"/>
          </p:cNvPicPr>
          <p:nvPr/>
        </p:nvPicPr>
        <p:blipFill>
          <a:blip r:embed="rId2" cstate="print"/>
          <a:srcRect/>
          <a:stretch>
            <a:fillRect/>
          </a:stretch>
        </p:blipFill>
        <p:spPr bwMode="auto">
          <a:xfrm>
            <a:off x="381000" y="228600"/>
            <a:ext cx="8534400" cy="6477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      Particle Size &amp; Source</a:t>
            </a:r>
          </a:p>
        </p:txBody>
      </p:sp>
      <p:sp>
        <p:nvSpPr>
          <p:cNvPr id="31747" name="Rectangle 3"/>
          <p:cNvSpPr>
            <a:spLocks noGrp="1" noChangeArrowheads="1"/>
          </p:cNvSpPr>
          <p:nvPr>
            <p:ph sz="half" idx="1"/>
          </p:nvPr>
        </p:nvSpPr>
        <p:spPr>
          <a:xfrm>
            <a:off x="398463" y="1881188"/>
            <a:ext cx="6194425" cy="4114800"/>
          </a:xfrm>
        </p:spPr>
        <p:txBody>
          <a:bodyPr/>
          <a:lstStyle/>
          <a:p>
            <a:pPr eaLnBrk="1" hangingPunct="1">
              <a:spcBef>
                <a:spcPct val="0"/>
              </a:spcBef>
              <a:buFont typeface="Wingdings" pitchFamily="2" charset="2"/>
              <a:buNone/>
              <a:tabLst>
                <a:tab pos="1200150" algn="l"/>
                <a:tab pos="2452688" algn="l"/>
                <a:tab pos="4227513" algn="l"/>
              </a:tabLst>
            </a:pPr>
            <a:r>
              <a:rPr lang="en-US" sz="2400" b="1" dirty="0" smtClean="0"/>
              <a:t>		Grind	Mean</a:t>
            </a:r>
          </a:p>
          <a:p>
            <a:pPr eaLnBrk="1" hangingPunct="1">
              <a:spcBef>
                <a:spcPct val="0"/>
              </a:spcBef>
              <a:buFont typeface="Wingdings" pitchFamily="2" charset="2"/>
              <a:buNone/>
              <a:tabLst>
                <a:tab pos="1200150" algn="l"/>
                <a:tab pos="2452688" algn="l"/>
                <a:tab pos="4227513" algn="l"/>
              </a:tabLst>
            </a:pPr>
            <a:r>
              <a:rPr lang="en-US" sz="2400" b="1" dirty="0" smtClean="0"/>
              <a:t>Feed 	mm	Size </a:t>
            </a:r>
            <a:r>
              <a:rPr lang="en-US" sz="2400" b="1" dirty="0" smtClean="0">
                <a:latin typeface="Symbol" pitchFamily="18" charset="2"/>
              </a:rPr>
              <a:t>m</a:t>
            </a:r>
            <a:r>
              <a:rPr lang="en-US" sz="2400" b="1" dirty="0" smtClean="0"/>
              <a:t>m	&lt;50 </a:t>
            </a:r>
            <a:r>
              <a:rPr lang="en-US" sz="2400" b="1" dirty="0" smtClean="0">
                <a:latin typeface="Symbol" pitchFamily="18" charset="2"/>
              </a:rPr>
              <a:t>m</a:t>
            </a:r>
            <a:r>
              <a:rPr lang="en-US" sz="2400" b="1" dirty="0" smtClean="0"/>
              <a:t>m</a:t>
            </a:r>
          </a:p>
          <a:p>
            <a:pPr eaLnBrk="1" hangingPunct="1">
              <a:buFont typeface="Wingdings" pitchFamily="2" charset="2"/>
              <a:buNone/>
              <a:tabLst>
                <a:tab pos="1200150" algn="l"/>
                <a:tab pos="2452688" algn="l"/>
                <a:tab pos="4227513" algn="l"/>
              </a:tabLst>
            </a:pPr>
            <a:r>
              <a:rPr lang="en-US" sz="2400" dirty="0" smtClean="0"/>
              <a:t>Barley	  0.8	    288	   41.3</a:t>
            </a:r>
          </a:p>
          <a:p>
            <a:pPr eaLnBrk="1" hangingPunct="1">
              <a:buFont typeface="Wingdings" pitchFamily="2" charset="2"/>
              <a:buNone/>
              <a:tabLst>
                <a:tab pos="1200150" algn="l"/>
                <a:tab pos="2452688" algn="l"/>
                <a:tab pos="4227513" algn="l"/>
              </a:tabLst>
            </a:pPr>
            <a:r>
              <a:rPr lang="en-US" sz="2400" dirty="0" smtClean="0"/>
              <a:t>		  3.0	    540	   30.3</a:t>
            </a:r>
          </a:p>
          <a:p>
            <a:pPr eaLnBrk="1" hangingPunct="1">
              <a:buFont typeface="Wingdings" pitchFamily="2" charset="2"/>
              <a:buNone/>
              <a:tabLst>
                <a:tab pos="1200150" algn="l"/>
                <a:tab pos="2452688" algn="l"/>
                <a:tab pos="4227513" algn="l"/>
              </a:tabLst>
            </a:pPr>
            <a:r>
              <a:rPr lang="en-US" sz="2400" dirty="0" smtClean="0"/>
              <a:t>		  6.0	 1,267	   17.9</a:t>
            </a:r>
          </a:p>
          <a:p>
            <a:pPr eaLnBrk="1" hangingPunct="1">
              <a:buFont typeface="Wingdings" pitchFamily="2" charset="2"/>
              <a:buNone/>
              <a:tabLst>
                <a:tab pos="1200150" algn="l"/>
                <a:tab pos="2452688" algn="l"/>
                <a:tab pos="4227513" algn="l"/>
              </a:tabLst>
            </a:pPr>
            <a:endParaRPr lang="en-US" sz="2400" dirty="0" smtClean="0"/>
          </a:p>
          <a:p>
            <a:pPr eaLnBrk="1" hangingPunct="1">
              <a:buFont typeface="Wingdings" pitchFamily="2" charset="2"/>
              <a:buNone/>
              <a:tabLst>
                <a:tab pos="1200150" algn="l"/>
                <a:tab pos="2452688" algn="l"/>
                <a:tab pos="4227513" algn="l"/>
              </a:tabLst>
            </a:pPr>
            <a:r>
              <a:rPr lang="en-US" sz="2400" dirty="0" smtClean="0"/>
              <a:t>Corn	  0.8	    342	   10.4</a:t>
            </a:r>
          </a:p>
          <a:p>
            <a:pPr eaLnBrk="1" hangingPunct="1">
              <a:buFont typeface="Wingdings" pitchFamily="2" charset="2"/>
              <a:buNone/>
              <a:tabLst>
                <a:tab pos="1200150" algn="l"/>
                <a:tab pos="2452688" algn="l"/>
                <a:tab pos="4227513" algn="l"/>
              </a:tabLst>
            </a:pPr>
            <a:r>
              <a:rPr lang="en-US" sz="2400" dirty="0" smtClean="0"/>
              <a:t>  		  3.0	    540	     9.0</a:t>
            </a:r>
          </a:p>
          <a:p>
            <a:pPr eaLnBrk="1" hangingPunct="1">
              <a:buFont typeface="Wingdings" pitchFamily="2" charset="2"/>
              <a:buNone/>
              <a:tabLst>
                <a:tab pos="1200150" algn="l"/>
                <a:tab pos="2452688" algn="l"/>
                <a:tab pos="4227513" algn="l"/>
              </a:tabLst>
            </a:pPr>
            <a:r>
              <a:rPr lang="en-US" sz="2400" dirty="0" smtClean="0"/>
              <a:t>  		  6.0	    966	   10.5</a:t>
            </a:r>
          </a:p>
          <a:p>
            <a:pPr algn="ctr" eaLnBrk="1" hangingPunct="1">
              <a:buFont typeface="Wingdings" pitchFamily="2" charset="2"/>
              <a:buNone/>
              <a:tabLst>
                <a:tab pos="1200150" algn="l"/>
                <a:tab pos="2452688" algn="l"/>
                <a:tab pos="4227513" algn="l"/>
              </a:tabLst>
            </a:pPr>
            <a:endParaRPr lang="en-US" sz="2400" dirty="0" smtClean="0"/>
          </a:p>
        </p:txBody>
      </p:sp>
      <p:sp>
        <p:nvSpPr>
          <p:cNvPr id="31748" name="Rectangle 4"/>
          <p:cNvSpPr>
            <a:spLocks noGrp="1" noChangeArrowheads="1"/>
          </p:cNvSpPr>
          <p:nvPr>
            <p:ph sz="half" idx="2"/>
          </p:nvPr>
        </p:nvSpPr>
        <p:spPr>
          <a:xfrm>
            <a:off x="6783388" y="1931988"/>
            <a:ext cx="2189162" cy="4114800"/>
          </a:xfrm>
        </p:spPr>
        <p:txBody>
          <a:bodyPr/>
          <a:lstStyle/>
          <a:p>
            <a:pPr eaLnBrk="1" hangingPunct="1">
              <a:spcBef>
                <a:spcPct val="0"/>
              </a:spcBef>
              <a:buFont typeface="Wingdings" pitchFamily="2" charset="2"/>
              <a:buNone/>
              <a:tabLst>
                <a:tab pos="339725" algn="l"/>
              </a:tabLst>
            </a:pPr>
            <a:r>
              <a:rPr lang="en-US" sz="2000" b="1" smtClean="0"/>
              <a:t>In situ starch</a:t>
            </a:r>
          </a:p>
          <a:p>
            <a:pPr eaLnBrk="1" hangingPunct="1">
              <a:spcBef>
                <a:spcPct val="0"/>
              </a:spcBef>
              <a:buFont typeface="Wingdings" pitchFamily="2" charset="2"/>
              <a:buNone/>
              <a:tabLst>
                <a:tab pos="339725" algn="l"/>
              </a:tabLst>
            </a:pPr>
            <a:r>
              <a:rPr lang="en-US" sz="2000" b="1" smtClean="0"/>
              <a:t>disapp. %</a:t>
            </a:r>
          </a:p>
          <a:p>
            <a:pPr eaLnBrk="1" hangingPunct="1">
              <a:buFont typeface="Wingdings" pitchFamily="2" charset="2"/>
              <a:buNone/>
              <a:tabLst>
                <a:tab pos="339725" algn="l"/>
              </a:tabLst>
            </a:pPr>
            <a:r>
              <a:rPr lang="en-US" sz="2400" smtClean="0"/>
              <a:t>	98.3</a:t>
            </a:r>
            <a:r>
              <a:rPr lang="en-US" sz="2400" baseline="30000" smtClean="0"/>
              <a:t>a</a:t>
            </a:r>
            <a:endParaRPr lang="en-US" sz="2400" smtClean="0"/>
          </a:p>
          <a:p>
            <a:pPr eaLnBrk="1" hangingPunct="1">
              <a:buFont typeface="Wingdings" pitchFamily="2" charset="2"/>
              <a:buNone/>
              <a:tabLst>
                <a:tab pos="339725" algn="l"/>
              </a:tabLst>
            </a:pPr>
            <a:r>
              <a:rPr lang="en-US" sz="2400" smtClean="0"/>
              <a:t>	94.6</a:t>
            </a:r>
            <a:r>
              <a:rPr lang="en-US" sz="2400" baseline="30000" smtClean="0"/>
              <a:t>ab</a:t>
            </a:r>
            <a:endParaRPr lang="en-US" sz="2400" smtClean="0"/>
          </a:p>
          <a:p>
            <a:pPr eaLnBrk="1" hangingPunct="1">
              <a:buFont typeface="Wingdings" pitchFamily="2" charset="2"/>
              <a:buNone/>
              <a:tabLst>
                <a:tab pos="339725" algn="l"/>
              </a:tabLst>
            </a:pPr>
            <a:r>
              <a:rPr lang="en-US" sz="2400" smtClean="0"/>
              <a:t>	90.9</a:t>
            </a:r>
            <a:r>
              <a:rPr lang="en-US" sz="2400" baseline="30000" smtClean="0"/>
              <a:t>b</a:t>
            </a:r>
            <a:r>
              <a:rPr lang="en-US" sz="2400" smtClean="0"/>
              <a:t>	</a:t>
            </a:r>
          </a:p>
          <a:p>
            <a:pPr eaLnBrk="1" hangingPunct="1">
              <a:buFont typeface="Wingdings" pitchFamily="2" charset="2"/>
              <a:buNone/>
              <a:tabLst>
                <a:tab pos="339725" algn="l"/>
              </a:tabLst>
            </a:pPr>
            <a:endParaRPr lang="en-US" sz="2400" smtClean="0"/>
          </a:p>
          <a:p>
            <a:pPr eaLnBrk="1" hangingPunct="1">
              <a:buFont typeface="Wingdings" pitchFamily="2" charset="2"/>
              <a:buNone/>
              <a:tabLst>
                <a:tab pos="339725" algn="l"/>
              </a:tabLst>
            </a:pPr>
            <a:r>
              <a:rPr lang="en-US" sz="2400" smtClean="0"/>
              <a:t>	57.8</a:t>
            </a:r>
            <a:r>
              <a:rPr lang="en-US" sz="2400" baseline="30000" smtClean="0"/>
              <a:t>a</a:t>
            </a:r>
            <a:endParaRPr lang="en-US" sz="2400" smtClean="0"/>
          </a:p>
          <a:p>
            <a:pPr eaLnBrk="1" hangingPunct="1">
              <a:buFont typeface="Wingdings" pitchFamily="2" charset="2"/>
              <a:buNone/>
              <a:tabLst>
                <a:tab pos="339725" algn="l"/>
              </a:tabLst>
            </a:pPr>
            <a:r>
              <a:rPr lang="en-US" sz="2400" smtClean="0"/>
              <a:t>	61.0</a:t>
            </a:r>
            <a:r>
              <a:rPr lang="en-US" sz="2400" baseline="30000" smtClean="0"/>
              <a:t>a</a:t>
            </a:r>
            <a:endParaRPr lang="en-US" sz="2400" smtClean="0"/>
          </a:p>
          <a:p>
            <a:pPr eaLnBrk="1" hangingPunct="1">
              <a:buFont typeface="Wingdings" pitchFamily="2" charset="2"/>
              <a:buNone/>
              <a:tabLst>
                <a:tab pos="339725" algn="l"/>
              </a:tabLst>
            </a:pPr>
            <a:r>
              <a:rPr lang="en-US" sz="2400" smtClean="0"/>
              <a:t>	44.0</a:t>
            </a:r>
            <a:r>
              <a:rPr lang="en-US" sz="2400" baseline="30000" smtClean="0"/>
              <a:t>b</a:t>
            </a:r>
            <a:endParaRPr lang="en-US" sz="2400" smtClean="0"/>
          </a:p>
        </p:txBody>
      </p:sp>
      <p:sp>
        <p:nvSpPr>
          <p:cNvPr id="31749" name="Text Box 5"/>
          <p:cNvSpPr txBox="1">
            <a:spLocks noChangeArrowheads="1"/>
          </p:cNvSpPr>
          <p:nvPr/>
        </p:nvSpPr>
        <p:spPr bwMode="gray">
          <a:xfrm>
            <a:off x="379413" y="6319838"/>
            <a:ext cx="3876675" cy="336550"/>
          </a:xfrm>
          <a:prstGeom prst="rect">
            <a:avLst/>
          </a:prstGeom>
          <a:noFill/>
          <a:ln w="9525">
            <a:noFill/>
            <a:miter lim="800000"/>
            <a:headEnd/>
            <a:tailEnd/>
          </a:ln>
        </p:spPr>
        <p:txBody>
          <a:bodyPr wrap="none" anchor="ctr">
            <a:spAutoFit/>
          </a:bodyPr>
          <a:lstStyle/>
          <a:p>
            <a:pPr algn="ctr">
              <a:spcBef>
                <a:spcPct val="50000"/>
              </a:spcBef>
            </a:pPr>
            <a:r>
              <a:rPr kumimoji="1" lang="en-US" sz="1600" b="1" dirty="0" err="1">
                <a:latin typeface="Tahoma" pitchFamily="34" charset="0"/>
              </a:rPr>
              <a:t>Cerneau</a:t>
            </a:r>
            <a:r>
              <a:rPr kumimoji="1" lang="en-US" sz="1600" b="1" dirty="0">
                <a:latin typeface="Tahoma" pitchFamily="34" charset="0"/>
              </a:rPr>
              <a:t> and </a:t>
            </a:r>
            <a:r>
              <a:rPr kumimoji="1" lang="en-US" sz="1600" b="1" dirty="0" err="1">
                <a:latin typeface="Tahoma" pitchFamily="34" charset="0"/>
              </a:rPr>
              <a:t>Michalet-Doreau</a:t>
            </a:r>
            <a:r>
              <a:rPr kumimoji="1" lang="en-US" sz="1600" b="1" dirty="0">
                <a:latin typeface="Tahoma" pitchFamily="34" charset="0"/>
              </a:rPr>
              <a:t>, 1991</a:t>
            </a:r>
          </a:p>
        </p:txBody>
      </p:sp>
      <p:sp>
        <p:nvSpPr>
          <p:cNvPr id="31750" name="Text Box 6"/>
          <p:cNvSpPr txBox="1">
            <a:spLocks noChangeArrowheads="1"/>
          </p:cNvSpPr>
          <p:nvPr/>
        </p:nvSpPr>
        <p:spPr bwMode="gray">
          <a:xfrm>
            <a:off x="4219575" y="6319838"/>
            <a:ext cx="1793875" cy="336550"/>
          </a:xfrm>
          <a:prstGeom prst="rect">
            <a:avLst/>
          </a:prstGeom>
          <a:noFill/>
          <a:ln w="9525">
            <a:noFill/>
            <a:miter lim="800000"/>
            <a:headEnd/>
            <a:tailEnd/>
          </a:ln>
        </p:spPr>
        <p:txBody>
          <a:bodyPr wrap="none" anchor="ctr">
            <a:spAutoFit/>
          </a:bodyPr>
          <a:lstStyle/>
          <a:p>
            <a:pPr algn="ctr">
              <a:spcBef>
                <a:spcPct val="50000"/>
              </a:spcBef>
            </a:pPr>
            <a:r>
              <a:rPr kumimoji="1" lang="en-US" sz="1600" b="1">
                <a:latin typeface="Tahoma" pitchFamily="34" charset="0"/>
              </a:rPr>
              <a:t>46 </a:t>
            </a:r>
            <a:r>
              <a:rPr kumimoji="1" lang="en-US" sz="1600" b="1">
                <a:latin typeface="Symbol" pitchFamily="18" charset="2"/>
              </a:rPr>
              <a:t>m</a:t>
            </a:r>
            <a:r>
              <a:rPr kumimoji="1" lang="en-US" sz="1600" b="1">
                <a:latin typeface="Tahoma" pitchFamily="34" charset="0"/>
              </a:rPr>
              <a:t>m pore size</a:t>
            </a:r>
          </a:p>
        </p:txBody>
      </p:sp>
      <p:sp>
        <p:nvSpPr>
          <p:cNvPr id="53255" name="Line 7"/>
          <p:cNvSpPr>
            <a:spLocks noChangeShapeType="1"/>
          </p:cNvSpPr>
          <p:nvPr/>
        </p:nvSpPr>
        <p:spPr bwMode="gray">
          <a:xfrm>
            <a:off x="8402638" y="2668588"/>
            <a:ext cx="0" cy="1252537"/>
          </a:xfrm>
          <a:prstGeom prst="line">
            <a:avLst/>
          </a:prstGeom>
          <a:noFill/>
          <a:ln w="76200">
            <a:solidFill>
              <a:srgbClr val="CC00FF"/>
            </a:solidFill>
            <a:round/>
            <a:headEnd/>
            <a:tailEnd type="triangle" w="med" len="med"/>
          </a:ln>
        </p:spPr>
        <p:txBody>
          <a:bodyPr wrap="none" anchor="ctr"/>
          <a:lstStyle/>
          <a:p>
            <a:endParaRPr lang="en-US"/>
          </a:p>
        </p:txBody>
      </p:sp>
      <p:sp>
        <p:nvSpPr>
          <p:cNvPr id="53256" name="Line 8"/>
          <p:cNvSpPr>
            <a:spLocks noChangeShapeType="1"/>
          </p:cNvSpPr>
          <p:nvPr/>
        </p:nvSpPr>
        <p:spPr bwMode="gray">
          <a:xfrm>
            <a:off x="8397875" y="4413250"/>
            <a:ext cx="0" cy="1252538"/>
          </a:xfrm>
          <a:prstGeom prst="line">
            <a:avLst/>
          </a:prstGeom>
          <a:noFill/>
          <a:ln w="76200">
            <a:solidFill>
              <a:srgbClr val="CC00FF"/>
            </a:solidFill>
            <a:round/>
            <a:headEnd/>
            <a:tailEnd type="triangle" w="med" len="med"/>
          </a:ln>
        </p:spPr>
        <p:txBody>
          <a:bodyPr wrap="none" anchor="ctr"/>
          <a:lstStyle/>
          <a:p>
            <a:endParaRPr lang="en-US"/>
          </a:p>
        </p:txBody>
      </p:sp>
      <p:sp>
        <p:nvSpPr>
          <p:cNvPr id="31753" name="Text Box 9"/>
          <p:cNvSpPr txBox="1">
            <a:spLocks noChangeArrowheads="1"/>
          </p:cNvSpPr>
          <p:nvPr/>
        </p:nvSpPr>
        <p:spPr bwMode="gray">
          <a:xfrm>
            <a:off x="6934200" y="6248400"/>
            <a:ext cx="1793875" cy="457200"/>
          </a:xfrm>
          <a:prstGeom prst="rect">
            <a:avLst/>
          </a:prstGeom>
          <a:noFill/>
          <a:ln w="9525">
            <a:noFill/>
            <a:miter lim="800000"/>
            <a:headEnd/>
            <a:tailEnd/>
          </a:ln>
        </p:spPr>
        <p:txBody>
          <a:bodyPr wrap="none" anchor="ctr">
            <a:spAutoFit/>
          </a:bodyPr>
          <a:lstStyle/>
          <a:p>
            <a:pPr algn="ctr">
              <a:spcBef>
                <a:spcPct val="50000"/>
              </a:spcBef>
            </a:pPr>
            <a:r>
              <a:rPr kumimoji="1" lang="en-US" baseline="30000">
                <a:latin typeface="Tahoma" pitchFamily="34" charset="0"/>
              </a:rPr>
              <a:t>a,b,c</a:t>
            </a:r>
            <a:r>
              <a:rPr kumimoji="1" lang="en-US">
                <a:latin typeface="Tahoma" pitchFamily="34" charset="0"/>
              </a:rPr>
              <a:t> </a:t>
            </a:r>
            <a:r>
              <a:rPr kumimoji="1" lang="en-US" i="1">
                <a:latin typeface="Tahoma" pitchFamily="34" charset="0"/>
              </a:rPr>
              <a:t>P</a:t>
            </a:r>
            <a:r>
              <a:rPr kumimoji="1" lang="en-US">
                <a:latin typeface="Tahoma" pitchFamily="34" charset="0"/>
              </a:rPr>
              <a:t> &lt;0.05</a:t>
            </a:r>
          </a:p>
        </p:txBody>
      </p:sp>
      <p:sp>
        <p:nvSpPr>
          <p:cNvPr id="31754" name="Text Box 10"/>
          <p:cNvSpPr txBox="1">
            <a:spLocks noChangeArrowheads="1"/>
          </p:cNvSpPr>
          <p:nvPr/>
        </p:nvSpPr>
        <p:spPr bwMode="gray">
          <a:xfrm>
            <a:off x="311150" y="5765800"/>
            <a:ext cx="1509713" cy="457200"/>
          </a:xfrm>
          <a:prstGeom prst="rect">
            <a:avLst/>
          </a:prstGeom>
          <a:noFill/>
          <a:ln w="9525">
            <a:noFill/>
            <a:miter lim="800000"/>
            <a:headEnd/>
            <a:tailEnd/>
          </a:ln>
        </p:spPr>
        <p:txBody>
          <a:bodyPr wrap="none" anchor="ctr">
            <a:spAutoFit/>
          </a:bodyPr>
          <a:lstStyle/>
          <a:p>
            <a:pPr algn="ctr">
              <a:spcBef>
                <a:spcPct val="50000"/>
              </a:spcBef>
            </a:pPr>
            <a:r>
              <a:rPr kumimoji="1" lang="en-US" dirty="0" err="1">
                <a:latin typeface="Tahoma" pitchFamily="34" charset="0"/>
              </a:rPr>
              <a:t>kp</a:t>
            </a:r>
            <a:r>
              <a:rPr kumimoji="1" lang="en-US" dirty="0">
                <a:latin typeface="Tahoma" pitchFamily="34" charset="0"/>
              </a:rPr>
              <a:t> = 0.06</a:t>
            </a:r>
          </a:p>
        </p:txBody>
      </p:sp>
      <p:sp>
        <p:nvSpPr>
          <p:cNvPr id="53259" name="Line 11"/>
          <p:cNvSpPr>
            <a:spLocks noChangeShapeType="1"/>
          </p:cNvSpPr>
          <p:nvPr/>
        </p:nvSpPr>
        <p:spPr bwMode="gray">
          <a:xfrm>
            <a:off x="2514600" y="2740819"/>
            <a:ext cx="0" cy="1252537"/>
          </a:xfrm>
          <a:prstGeom prst="line">
            <a:avLst/>
          </a:prstGeom>
          <a:noFill/>
          <a:ln w="76200">
            <a:solidFill>
              <a:srgbClr val="0000FF"/>
            </a:solidFill>
            <a:round/>
            <a:headEnd/>
            <a:tailEnd type="triangle" w="med" len="med"/>
          </a:ln>
        </p:spPr>
        <p:txBody>
          <a:bodyPr wrap="none" anchor="ctr"/>
          <a:lstStyle/>
          <a:p>
            <a:endParaRPr lang="en-US"/>
          </a:p>
        </p:txBody>
      </p:sp>
      <p:pic>
        <p:nvPicPr>
          <p:cNvPr id="31756" name="Picture 12" descr="Seeds of Animal Nutrition logo"/>
          <p:cNvPicPr>
            <a:picLocks noChangeAspect="1" noChangeArrowheads="1"/>
          </p:cNvPicPr>
          <p:nvPr/>
        </p:nvPicPr>
        <p:blipFill>
          <a:blip r:embed="rId3" cstate="print"/>
          <a:srcRect/>
          <a:stretch>
            <a:fillRect/>
          </a:stretch>
        </p:blipFill>
        <p:spPr bwMode="auto">
          <a:xfrm>
            <a:off x="188913" y="112713"/>
            <a:ext cx="1180677" cy="1182687"/>
          </a:xfrm>
          <a:prstGeom prst="rect">
            <a:avLst/>
          </a:prstGeom>
          <a:noFill/>
          <a:ln w="9525">
            <a:noFill/>
            <a:miter lim="800000"/>
            <a:headEnd/>
            <a:tailEnd/>
          </a:ln>
        </p:spPr>
      </p:pic>
      <p:sp>
        <p:nvSpPr>
          <p:cNvPr id="31757" name="Rectangle 13"/>
          <p:cNvSpPr>
            <a:spLocks noChangeArrowheads="1"/>
          </p:cNvSpPr>
          <p:nvPr/>
        </p:nvSpPr>
        <p:spPr bwMode="gray">
          <a:xfrm>
            <a:off x="2003425" y="1647825"/>
            <a:ext cx="6550025" cy="13652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US">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wipe(up)">
                                      <p:cBhvr>
                                        <p:cTn id="7" dur="500"/>
                                        <p:tgtEl>
                                          <p:spTgt spid="532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Effect transition="in" filter="wipe(up)">
                                      <p:cBhvr>
                                        <p:cTn id="12" dur="500"/>
                                        <p:tgtEl>
                                          <p:spTgt spid="532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259"/>
                                        </p:tgtEl>
                                        <p:attrNameLst>
                                          <p:attrName>style.visibility</p:attrName>
                                        </p:attrNameLst>
                                      </p:cBhvr>
                                      <p:to>
                                        <p:strVal val="visible"/>
                                      </p:to>
                                    </p:set>
                                    <p:animEffect transition="in" filter="wipe(up)">
                                      <p:cBhvr>
                                        <p:cTn id="17" dur="5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animBg="1"/>
      <p:bldP spid="53256" grpId="0" animBg="1"/>
      <p:bldP spid="5325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Methods:  Dry Processing</a:t>
            </a:r>
          </a:p>
        </p:txBody>
      </p:sp>
      <p:sp>
        <p:nvSpPr>
          <p:cNvPr id="29699" name="Rectangle 3"/>
          <p:cNvSpPr>
            <a:spLocks noGrp="1" noChangeArrowheads="1"/>
          </p:cNvSpPr>
          <p:nvPr>
            <p:ph type="body" sz="half" idx="1"/>
          </p:nvPr>
        </p:nvSpPr>
        <p:spPr>
          <a:xfrm>
            <a:off x="228600" y="1905000"/>
            <a:ext cx="3978275" cy="4191000"/>
          </a:xfrm>
        </p:spPr>
        <p:txBody>
          <a:bodyPr>
            <a:normAutofit fontScale="92500" lnSpcReduction="20000"/>
          </a:bodyPr>
          <a:lstStyle/>
          <a:p>
            <a:r>
              <a:rPr lang="en-US" dirty="0" smtClean="0"/>
              <a:t>Dry rolling – pass between two rollers – get a crack or a coarse grind</a:t>
            </a:r>
          </a:p>
          <a:p>
            <a:endParaRPr lang="en-US" dirty="0" smtClean="0"/>
          </a:p>
          <a:p>
            <a:pPr lvl="1"/>
            <a:r>
              <a:rPr lang="en-US" dirty="0" smtClean="0"/>
              <a:t>Can adjust closeness of the rollers for some adjustment of fineness of grind</a:t>
            </a:r>
          </a:p>
        </p:txBody>
      </p:sp>
      <p:pic>
        <p:nvPicPr>
          <p:cNvPr id="24584" name="Picture 8" descr="SteamFlakedCorn5"/>
          <p:cNvPicPr>
            <a:picLocks noChangeAspect="1" noChangeArrowheads="1"/>
          </p:cNvPicPr>
          <p:nvPr/>
        </p:nvPicPr>
        <p:blipFill>
          <a:blip r:embed="rId3" cstate="print"/>
          <a:srcRect/>
          <a:stretch>
            <a:fillRect/>
          </a:stretch>
        </p:blipFill>
        <p:spPr bwMode="auto">
          <a:xfrm>
            <a:off x="4191000" y="1828800"/>
            <a:ext cx="4610100" cy="359158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500" fill="hold"/>
                                        <p:tgtEl>
                                          <p:spTgt spid="24584"/>
                                        </p:tgtEl>
                                        <p:attrNameLst>
                                          <p:attrName>ppt_x</p:attrName>
                                        </p:attrNameLst>
                                      </p:cBhvr>
                                      <p:tavLst>
                                        <p:tav tm="0">
                                          <p:val>
                                            <p:strVal val="1+#ppt_w/2"/>
                                          </p:val>
                                        </p:tav>
                                        <p:tav tm="100000">
                                          <p:val>
                                            <p:strVal val="#ppt_x"/>
                                          </p:val>
                                        </p:tav>
                                      </p:tavLst>
                                    </p:anim>
                                    <p:anim calcmode="lin" valueType="num">
                                      <p:cBhvr additive="base">
                                        <p:cTn id="8" dur="500" fill="hold"/>
                                        <p:tgtEl>
                                          <p:spTgt spid="24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Methods:  Dry Processing –other </a:t>
            </a:r>
          </a:p>
        </p:txBody>
      </p:sp>
      <p:sp>
        <p:nvSpPr>
          <p:cNvPr id="25603" name="Rectangle 3"/>
          <p:cNvSpPr>
            <a:spLocks noGrp="1" noChangeArrowheads="1"/>
          </p:cNvSpPr>
          <p:nvPr>
            <p:ph idx="1"/>
          </p:nvPr>
        </p:nvSpPr>
        <p:spPr/>
        <p:txBody>
          <a:bodyPr>
            <a:normAutofit fontScale="77500" lnSpcReduction="20000"/>
          </a:bodyPr>
          <a:lstStyle/>
          <a:p>
            <a:r>
              <a:rPr lang="en-US" dirty="0" smtClean="0"/>
              <a:t>Micronize – microwave to 300° F (especially done with milo)</a:t>
            </a:r>
          </a:p>
          <a:p>
            <a:pPr lvl="1"/>
            <a:r>
              <a:rPr lang="en-US" dirty="0" smtClean="0"/>
              <a:t>Can also be used on wheat = increased intake in cattle</a:t>
            </a:r>
          </a:p>
          <a:p>
            <a:endParaRPr lang="en-US" dirty="0" smtClean="0"/>
          </a:p>
          <a:p>
            <a:r>
              <a:rPr lang="en-US" dirty="0" smtClean="0"/>
              <a:t>Roasting – 300° </a:t>
            </a:r>
            <a:r>
              <a:rPr lang="en-US" dirty="0"/>
              <a:t>F </a:t>
            </a:r>
            <a:r>
              <a:rPr lang="en-US" dirty="0" smtClean="0"/>
              <a:t>– puffed grain</a:t>
            </a:r>
          </a:p>
          <a:p>
            <a:endParaRPr lang="en-US" dirty="0" smtClean="0"/>
          </a:p>
          <a:p>
            <a:r>
              <a:rPr lang="en-US" dirty="0" smtClean="0"/>
              <a:t>Extruded – heat + pressure = ribbons or flakes</a:t>
            </a:r>
          </a:p>
          <a:p>
            <a:endParaRPr lang="en-US" dirty="0" smtClean="0"/>
          </a:p>
          <a:p>
            <a:r>
              <a:rPr lang="en-US" dirty="0" smtClean="0"/>
              <a:t>Pellet (or cube) – grind, mix with binder and pass through dies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799" y="1981200"/>
            <a:ext cx="6994525" cy="3785652"/>
          </a:xfrm>
          <a:prstGeom prst="rect">
            <a:avLst/>
          </a:prstGeom>
          <a:noFill/>
          <a:ln w="9525">
            <a:noFill/>
            <a:miter lim="800000"/>
            <a:headEnd/>
            <a:tailEnd/>
          </a:ln>
        </p:spPr>
        <p:txBody>
          <a:bodyPr>
            <a:spAutoFit/>
          </a:bodyPr>
          <a:lstStyle/>
          <a:p>
            <a:r>
              <a:rPr lang="en-US" sz="4000" b="1" dirty="0">
                <a:solidFill>
                  <a:srgbClr val="0000FF"/>
                </a:solidFill>
                <a:latin typeface="Comic Sans MS" pitchFamily="66" charset="0"/>
              </a:rPr>
              <a:t>Nutrient composition does not vary within grains as it does with </a:t>
            </a:r>
            <a:r>
              <a:rPr lang="en-US" sz="4000" b="1" dirty="0" smtClean="0">
                <a:solidFill>
                  <a:srgbClr val="0000FF"/>
                </a:solidFill>
                <a:latin typeface="Comic Sans MS" pitchFamily="66" charset="0"/>
              </a:rPr>
              <a:t>forages!!!</a:t>
            </a:r>
          </a:p>
          <a:p>
            <a:endParaRPr lang="en-US" sz="4000" b="1" dirty="0">
              <a:solidFill>
                <a:srgbClr val="0000FF"/>
              </a:solidFill>
              <a:latin typeface="Comic Sans MS" pitchFamily="66" charset="0"/>
            </a:endParaRPr>
          </a:p>
          <a:p>
            <a:pPr marL="571500" indent="-571500">
              <a:buFont typeface="Wingdings" panose="05000000000000000000" pitchFamily="2" charset="2"/>
              <a:buChar char="Ø"/>
            </a:pPr>
            <a:r>
              <a:rPr lang="en-US" sz="4000" dirty="0" smtClean="0">
                <a:latin typeface="Comic Sans MS" pitchFamily="66" charset="0"/>
              </a:rPr>
              <a:t>Sampling?</a:t>
            </a:r>
          </a:p>
          <a:p>
            <a:pPr marL="571500" indent="-571500">
              <a:buFont typeface="Wingdings" panose="05000000000000000000" pitchFamily="2" charset="2"/>
              <a:buChar char="Ø"/>
            </a:pPr>
            <a:r>
              <a:rPr lang="en-US" sz="4000" dirty="0" smtClean="0">
                <a:latin typeface="Comic Sans MS" pitchFamily="66" charset="0"/>
              </a:rPr>
              <a:t>Analysis?</a:t>
            </a:r>
            <a:endParaRPr lang="en-US" sz="4000" dirty="0">
              <a:latin typeface="Comic Sans MS"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Methods:  Wet processing </a:t>
            </a:r>
          </a:p>
        </p:txBody>
      </p:sp>
      <p:sp>
        <p:nvSpPr>
          <p:cNvPr id="27651" name="Rectangle 3"/>
          <p:cNvSpPr>
            <a:spLocks noGrp="1" noChangeArrowheads="1"/>
          </p:cNvSpPr>
          <p:nvPr>
            <p:ph idx="1"/>
          </p:nvPr>
        </p:nvSpPr>
        <p:spPr>
          <a:xfrm>
            <a:off x="457201" y="1905000"/>
            <a:ext cx="8566150" cy="4191000"/>
          </a:xfrm>
        </p:spPr>
        <p:txBody>
          <a:bodyPr>
            <a:normAutofit fontScale="70000" lnSpcReduction="20000"/>
          </a:bodyPr>
          <a:lstStyle/>
          <a:p>
            <a:r>
              <a:rPr lang="en-US" b="1" dirty="0" smtClean="0">
                <a:solidFill>
                  <a:srgbClr val="7030A0"/>
                </a:solidFill>
              </a:rPr>
              <a:t>Steam rolled</a:t>
            </a:r>
          </a:p>
          <a:p>
            <a:pPr lvl="1"/>
            <a:r>
              <a:rPr lang="en-US" dirty="0" smtClean="0"/>
              <a:t>Steam for 1 to 8 minutes – get very little gelatinization – not much different than dry rolled</a:t>
            </a:r>
          </a:p>
          <a:p>
            <a:endParaRPr lang="en-US" dirty="0" smtClean="0"/>
          </a:p>
          <a:p>
            <a:r>
              <a:rPr lang="en-US" b="1" dirty="0" smtClean="0">
                <a:solidFill>
                  <a:srgbClr val="7030A0"/>
                </a:solidFill>
              </a:rPr>
              <a:t>Steam flaked</a:t>
            </a:r>
          </a:p>
          <a:p>
            <a:pPr lvl="1"/>
            <a:r>
              <a:rPr lang="en-US" dirty="0" smtClean="0"/>
              <a:t>Steam for 15 to 30 minutes, then roll into a flake, regulate flake thickness (test weight)</a:t>
            </a:r>
          </a:p>
          <a:p>
            <a:pPr lvl="1"/>
            <a:r>
              <a:rPr lang="en-US" dirty="0" smtClean="0"/>
              <a:t>Probably the most extreme treatment and most improvement in digestion</a:t>
            </a:r>
          </a:p>
          <a:p>
            <a:pPr lvl="1"/>
            <a:endParaRPr lang="en-US" dirty="0" smtClean="0"/>
          </a:p>
          <a:p>
            <a:r>
              <a:rPr lang="en-US" b="1" dirty="0" smtClean="0">
                <a:solidFill>
                  <a:srgbClr val="7030A0"/>
                </a:solidFill>
              </a:rPr>
              <a:t>Reconstitution</a:t>
            </a:r>
          </a:p>
          <a:p>
            <a:pPr lvl="1"/>
            <a:r>
              <a:rPr lang="en-US" dirty="0" smtClean="0"/>
              <a:t>Add water to 25- 30% moisture, ensile at least 14 to 21 days</a:t>
            </a:r>
          </a:p>
          <a:p>
            <a:pPr lvl="1"/>
            <a:r>
              <a:rPr lang="en-US" dirty="0" smtClean="0"/>
              <a:t>Does not equal high moisture grain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76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765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765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hest and roller"/>
          <p:cNvPicPr>
            <a:picLocks noChangeAspect="1" noChangeArrowheads="1"/>
          </p:cNvPicPr>
          <p:nvPr/>
        </p:nvPicPr>
        <p:blipFill>
          <a:blip r:embed="rId3" cstate="print"/>
          <a:srcRect/>
          <a:stretch>
            <a:fillRect/>
          </a:stretch>
        </p:blipFill>
        <p:spPr bwMode="auto">
          <a:xfrm>
            <a:off x="4000500" y="0"/>
            <a:ext cx="5143500" cy="6858000"/>
          </a:xfrm>
          <a:prstGeom prst="rect">
            <a:avLst/>
          </a:prstGeom>
          <a:noFill/>
          <a:ln w="9525">
            <a:noFill/>
            <a:miter lim="800000"/>
            <a:headEnd/>
            <a:tailEnd/>
          </a:ln>
        </p:spPr>
      </p:pic>
      <p:pic>
        <p:nvPicPr>
          <p:cNvPr id="51204" name="Picture 4" descr="SteamChest"/>
          <p:cNvPicPr>
            <a:picLocks noChangeAspect="1" noChangeArrowheads="1"/>
          </p:cNvPicPr>
          <p:nvPr/>
        </p:nvPicPr>
        <p:blipFill>
          <a:blip r:embed="rId4" cstate="print"/>
          <a:srcRect/>
          <a:stretch>
            <a:fillRect/>
          </a:stretch>
        </p:blipFill>
        <p:spPr bwMode="auto">
          <a:xfrm>
            <a:off x="0" y="0"/>
            <a:ext cx="48768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0-#ppt_w/2"/>
                                          </p:val>
                                        </p:tav>
                                        <p:tav tm="100000">
                                          <p:val>
                                            <p:strVal val="#ppt_x"/>
                                          </p:val>
                                        </p:tav>
                                      </p:tavLst>
                                    </p:anim>
                                    <p:anim calcmode="lin" valueType="num">
                                      <p:cBhvr additive="base">
                                        <p:cTn id="8"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02"/>
                                        </p:tgtEl>
                                        <p:attrNameLst>
                                          <p:attrName>style.visibility</p:attrName>
                                        </p:attrNameLst>
                                      </p:cBhvr>
                                      <p:to>
                                        <p:strVal val="visible"/>
                                      </p:to>
                                    </p:set>
                                    <p:anim calcmode="lin" valueType="num">
                                      <p:cBhvr additive="base">
                                        <p:cTn id="13" dur="500" fill="hold"/>
                                        <p:tgtEl>
                                          <p:spTgt spid="51202"/>
                                        </p:tgtEl>
                                        <p:attrNameLst>
                                          <p:attrName>ppt_x</p:attrName>
                                        </p:attrNameLst>
                                      </p:cBhvr>
                                      <p:tavLst>
                                        <p:tav tm="0">
                                          <p:val>
                                            <p:strVal val="0-#ppt_w/2"/>
                                          </p:val>
                                        </p:tav>
                                        <p:tav tm="100000">
                                          <p:val>
                                            <p:strVal val="#ppt_x"/>
                                          </p:val>
                                        </p:tav>
                                      </p:tavLst>
                                    </p:anim>
                                    <p:anim calcmode="lin" valueType="num">
                                      <p:cBhvr additive="base">
                                        <p:cTn id="14"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MVC-023S"/>
          <p:cNvPicPr>
            <a:picLocks noChangeAspect="1" noChangeArrowheads="1"/>
          </p:cNvPicPr>
          <p:nvPr/>
        </p:nvPicPr>
        <p:blipFill>
          <a:blip r:embed="rId3" cstate="print"/>
          <a:srcRect/>
          <a:stretch>
            <a:fillRect/>
          </a:stretch>
        </p:blipFill>
        <p:spPr bwMode="auto">
          <a:xfrm>
            <a:off x="355600" y="152400"/>
            <a:ext cx="8636000" cy="6477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71538" y="177463"/>
            <a:ext cx="8162925" cy="1446550"/>
          </a:xfrm>
        </p:spPr>
        <p:txBody>
          <a:bodyPr/>
          <a:lstStyle/>
          <a:p>
            <a:r>
              <a:rPr lang="en-US" dirty="0" smtClean="0"/>
              <a:t>Methods:  Wet processing, cont. </a:t>
            </a:r>
          </a:p>
        </p:txBody>
      </p:sp>
      <p:sp>
        <p:nvSpPr>
          <p:cNvPr id="28675" name="Rectangle 3"/>
          <p:cNvSpPr>
            <a:spLocks noGrp="1" noChangeArrowheads="1"/>
          </p:cNvSpPr>
          <p:nvPr>
            <p:ph idx="1"/>
          </p:nvPr>
        </p:nvSpPr>
        <p:spPr>
          <a:xfrm>
            <a:off x="152401" y="1905000"/>
            <a:ext cx="8870950" cy="4191000"/>
          </a:xfrm>
        </p:spPr>
        <p:txBody>
          <a:bodyPr>
            <a:normAutofit fontScale="77500" lnSpcReduction="20000"/>
          </a:bodyPr>
          <a:lstStyle/>
          <a:p>
            <a:r>
              <a:rPr lang="en-US" b="1" dirty="0" smtClean="0">
                <a:solidFill>
                  <a:srgbClr val="7030A0"/>
                </a:solidFill>
              </a:rPr>
              <a:t>Tempering</a:t>
            </a:r>
          </a:p>
          <a:p>
            <a:endParaRPr lang="en-US" dirty="0" smtClean="0"/>
          </a:p>
          <a:p>
            <a:pPr lvl="1"/>
            <a:r>
              <a:rPr lang="en-US" dirty="0" smtClean="0"/>
              <a:t>Add water and allow to soak for 18 to 24 hours before feeding – some swelling of starch</a:t>
            </a:r>
          </a:p>
          <a:p>
            <a:pPr lvl="1"/>
            <a:endParaRPr lang="en-US" dirty="0" smtClean="0"/>
          </a:p>
          <a:p>
            <a:pPr lvl="1"/>
            <a:r>
              <a:rPr lang="en-US" dirty="0" smtClean="0"/>
              <a:t>Sometimes add a tempering agent; aids in the uptake of water</a:t>
            </a:r>
          </a:p>
          <a:p>
            <a:pPr lvl="1"/>
            <a:endParaRPr lang="en-US" dirty="0" smtClean="0"/>
          </a:p>
          <a:p>
            <a:pPr lvl="1"/>
            <a:r>
              <a:rPr lang="en-US" dirty="0" smtClean="0"/>
              <a:t>Probably most benefit with small, hard kernels (barley and wheat)</a:t>
            </a:r>
          </a:p>
          <a:p>
            <a:pPr lvl="1"/>
            <a:endParaRPr lang="en-US" dirty="0" smtClean="0"/>
          </a:p>
          <a:p>
            <a:pPr lvl="2"/>
            <a:r>
              <a:rPr lang="en-US" dirty="0" smtClean="0"/>
              <a:t> softens kernel</a:t>
            </a:r>
          </a:p>
          <a:p>
            <a:pPr lvl="2"/>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71538" y="177463"/>
            <a:ext cx="8162925" cy="1446550"/>
          </a:xfrm>
        </p:spPr>
        <p:txBody>
          <a:bodyPr/>
          <a:lstStyle/>
          <a:p>
            <a:r>
              <a:rPr lang="en-US" dirty="0" smtClean="0"/>
              <a:t>Methods:  Wet processing, cont.</a:t>
            </a:r>
          </a:p>
        </p:txBody>
      </p:sp>
      <p:sp>
        <p:nvSpPr>
          <p:cNvPr id="28675" name="Rectangle 3"/>
          <p:cNvSpPr>
            <a:spLocks noGrp="1" noChangeArrowheads="1"/>
          </p:cNvSpPr>
          <p:nvPr>
            <p:ph idx="1"/>
          </p:nvPr>
        </p:nvSpPr>
        <p:spPr/>
        <p:txBody>
          <a:bodyPr>
            <a:normAutofit fontScale="77500" lnSpcReduction="20000"/>
          </a:bodyPr>
          <a:lstStyle/>
          <a:p>
            <a:r>
              <a:rPr lang="en-US" b="1" u="sng" dirty="0" smtClean="0"/>
              <a:t>Tempering</a:t>
            </a:r>
            <a:r>
              <a:rPr lang="en-US" dirty="0" smtClean="0"/>
              <a:t> is often coupled with rolling</a:t>
            </a:r>
          </a:p>
          <a:p>
            <a:pPr lvl="1"/>
            <a:endParaRPr lang="en-US" dirty="0" smtClean="0"/>
          </a:p>
          <a:p>
            <a:pPr lvl="1"/>
            <a:r>
              <a:rPr lang="en-US" dirty="0" smtClean="0"/>
              <a:t>Facilitates processing of grains containing different sizes of kernels</a:t>
            </a:r>
          </a:p>
          <a:p>
            <a:pPr lvl="1"/>
            <a:endParaRPr lang="en-US" dirty="0" smtClean="0"/>
          </a:p>
          <a:p>
            <a:pPr lvl="1"/>
            <a:r>
              <a:rPr lang="en-US" dirty="0" smtClean="0"/>
              <a:t>Reduces loss of grain as dust</a:t>
            </a:r>
          </a:p>
          <a:p>
            <a:pPr lvl="1"/>
            <a:endParaRPr lang="en-US" dirty="0" smtClean="0"/>
          </a:p>
          <a:p>
            <a:pPr lvl="1"/>
            <a:r>
              <a:rPr lang="en-US" dirty="0" smtClean="0"/>
              <a:t>Increases moisture content of diet </a:t>
            </a:r>
          </a:p>
          <a:p>
            <a:pPr lvl="1"/>
            <a:endParaRPr lang="en-US" dirty="0" smtClean="0"/>
          </a:p>
          <a:p>
            <a:pPr lvl="1"/>
            <a:r>
              <a:rPr lang="en-US" dirty="0" smtClean="0"/>
              <a:t>Can only be stored for short period of time</a:t>
            </a:r>
          </a:p>
          <a:p>
            <a:pPr lvl="1"/>
            <a:endParaRPr lang="en-US" dirty="0" smtClean="0"/>
          </a:p>
          <a:p>
            <a:pPr lvl="1"/>
            <a:r>
              <a:rPr lang="en-US" dirty="0" smtClean="0"/>
              <a:t>Reduces FINE particles!!</a:t>
            </a:r>
          </a:p>
        </p:txBody>
      </p:sp>
    </p:spTree>
    <p:extLst>
      <p:ext uri="{BB962C8B-B14F-4D97-AF65-F5344CB8AC3E}">
        <p14:creationId xmlns:p14="http://schemas.microsoft.com/office/powerpoint/2010/main" val="321670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3"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71538" y="449760"/>
            <a:ext cx="8162925" cy="769441"/>
          </a:xfrm>
        </p:spPr>
        <p:txBody>
          <a:bodyPr/>
          <a:lstStyle/>
          <a:p>
            <a:pPr>
              <a:buClr>
                <a:srgbClr val="0000FF"/>
              </a:buClr>
            </a:pPr>
            <a:r>
              <a:rPr lang="en-US" dirty="0" smtClean="0"/>
              <a:t>Problems with fine grind </a:t>
            </a:r>
          </a:p>
        </p:txBody>
      </p:sp>
      <p:sp>
        <p:nvSpPr>
          <p:cNvPr id="29699" name="Rectangle 3"/>
          <p:cNvSpPr>
            <a:spLocks noGrp="1" noChangeArrowheads="1"/>
          </p:cNvSpPr>
          <p:nvPr>
            <p:ph idx="1"/>
          </p:nvPr>
        </p:nvSpPr>
        <p:spPr/>
        <p:txBody>
          <a:bodyPr>
            <a:normAutofit fontScale="85000" lnSpcReduction="20000"/>
          </a:bodyPr>
          <a:lstStyle/>
          <a:p>
            <a:pPr>
              <a:buClr>
                <a:srgbClr val="0000FF"/>
              </a:buClr>
            </a:pPr>
            <a:r>
              <a:rPr lang="en-US" dirty="0" smtClean="0"/>
              <a:t>Dusty feed= reduced palatability</a:t>
            </a:r>
          </a:p>
          <a:p>
            <a:pPr>
              <a:buClr>
                <a:srgbClr val="0000FF"/>
              </a:buClr>
            </a:pPr>
            <a:r>
              <a:rPr lang="en-US" dirty="0" smtClean="0"/>
              <a:t>Wind loss</a:t>
            </a:r>
          </a:p>
          <a:p>
            <a:pPr>
              <a:buClr>
                <a:srgbClr val="0000FF"/>
              </a:buClr>
            </a:pPr>
            <a:r>
              <a:rPr lang="en-US" dirty="0" smtClean="0"/>
              <a:t>Stomach ulcers in swine</a:t>
            </a:r>
          </a:p>
          <a:p>
            <a:pPr>
              <a:buClr>
                <a:srgbClr val="0000FF"/>
              </a:buClr>
            </a:pPr>
            <a:r>
              <a:rPr lang="en-US" dirty="0" smtClean="0"/>
              <a:t>Ruminants: </a:t>
            </a:r>
          </a:p>
          <a:p>
            <a:pPr lvl="1">
              <a:buClr>
                <a:srgbClr val="0000FF"/>
              </a:buClr>
            </a:pPr>
            <a:r>
              <a:rPr lang="en-US" dirty="0" smtClean="0"/>
              <a:t>Acidosis</a:t>
            </a:r>
          </a:p>
          <a:p>
            <a:pPr lvl="1">
              <a:buClr>
                <a:srgbClr val="0000FF"/>
              </a:buClr>
            </a:pPr>
            <a:r>
              <a:rPr lang="en-US" dirty="0" smtClean="0"/>
              <a:t>Liver abscesses in finishing cattle</a:t>
            </a:r>
          </a:p>
          <a:p>
            <a:pPr lvl="1">
              <a:buClr>
                <a:srgbClr val="0000FF"/>
              </a:buClr>
            </a:pPr>
            <a:r>
              <a:rPr lang="en-US" dirty="0" smtClean="0"/>
              <a:t>Reduced rates of gain</a:t>
            </a:r>
          </a:p>
          <a:p>
            <a:pPr>
              <a:buClr>
                <a:srgbClr val="0000FF"/>
              </a:buClr>
            </a:pPr>
            <a:endParaRPr lang="en-US" dirty="0" smtClean="0"/>
          </a:p>
          <a:p>
            <a:pPr>
              <a:buClr>
                <a:srgbClr val="0000FF"/>
              </a:buClr>
              <a:buFont typeface="Wingdings" panose="05000000000000000000" pitchFamily="2" charset="2"/>
              <a:buChar char="Ø"/>
            </a:pPr>
            <a:r>
              <a:rPr lang="en-US" dirty="0" smtClean="0"/>
              <a:t>Therefore, want a medium grind for swine and coarse grind for cattle</a:t>
            </a:r>
          </a:p>
          <a:p>
            <a:pPr>
              <a:buClr>
                <a:srgbClr val="0000FF"/>
              </a:buCl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6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9"/>
            <a:ext cx="8162925" cy="950912"/>
          </a:xfrm>
        </p:spPr>
        <p:txBody>
          <a:bodyPr/>
          <a:lstStyle/>
          <a:p>
            <a:r>
              <a:rPr lang="en-US" dirty="0" smtClean="0"/>
              <a:t>Processing of grain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Reducing the seed coat as a barrier</a:t>
            </a:r>
          </a:p>
          <a:p>
            <a:r>
              <a:rPr lang="en-US" dirty="0" smtClean="0"/>
              <a:t>Grinding (hammer mill)</a:t>
            </a:r>
          </a:p>
          <a:p>
            <a:pPr lvl="1"/>
            <a:r>
              <a:rPr lang="en-US" dirty="0" smtClean="0"/>
              <a:t>Quickly change from one feed to another</a:t>
            </a:r>
          </a:p>
          <a:p>
            <a:pPr lvl="1"/>
            <a:r>
              <a:rPr lang="en-US" dirty="0" smtClean="0"/>
              <a:t>High capacity</a:t>
            </a:r>
          </a:p>
          <a:p>
            <a:pPr lvl="1"/>
            <a:r>
              <a:rPr lang="en-US" dirty="0"/>
              <a:t>D</a:t>
            </a:r>
            <a:r>
              <a:rPr lang="en-US" dirty="0" smtClean="0"/>
              <a:t>ust is a problem as are fines</a:t>
            </a:r>
          </a:p>
          <a:p>
            <a:r>
              <a:rPr lang="en-US" dirty="0" smtClean="0"/>
              <a:t>Rolling (common for grains)</a:t>
            </a:r>
          </a:p>
          <a:p>
            <a:pPr lvl="1"/>
            <a:r>
              <a:rPr lang="en-US" dirty="0" smtClean="0"/>
              <a:t>Least energy required and fines can be kept to a minimum</a:t>
            </a:r>
          </a:p>
          <a:p>
            <a:pPr lvl="1"/>
            <a:r>
              <a:rPr lang="en-US" dirty="0" smtClean="0"/>
              <a:t>Dry rolling or tempering plus rolling </a:t>
            </a:r>
          </a:p>
          <a:p>
            <a:pPr lvl="2"/>
            <a:r>
              <a:rPr lang="en-US" dirty="0" smtClean="0"/>
              <a:t>Tempering reduces fines </a:t>
            </a:r>
          </a:p>
          <a:p>
            <a:pPr lvl="1"/>
            <a:endParaRPr lang="en-US" dirty="0" smtClean="0"/>
          </a:p>
          <a:p>
            <a:r>
              <a:rPr lang="en-US" dirty="0" smtClean="0"/>
              <a:t>Will increase the feed value of wheat and barley by 10 to 20% for cattle</a:t>
            </a:r>
          </a:p>
        </p:txBody>
      </p:sp>
    </p:spTree>
    <p:extLst>
      <p:ext uri="{BB962C8B-B14F-4D97-AF65-F5344CB8AC3E}">
        <p14:creationId xmlns:p14="http://schemas.microsoft.com/office/powerpoint/2010/main" val="786138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of grain</a:t>
            </a:r>
            <a:endParaRPr lang="en-US" dirty="0"/>
          </a:p>
        </p:txBody>
      </p:sp>
      <p:sp>
        <p:nvSpPr>
          <p:cNvPr id="3" name="Content Placeholder 2"/>
          <p:cNvSpPr>
            <a:spLocks noGrp="1"/>
          </p:cNvSpPr>
          <p:nvPr>
            <p:ph idx="1"/>
          </p:nvPr>
        </p:nvSpPr>
        <p:spPr>
          <a:xfrm>
            <a:off x="228600" y="1752600"/>
            <a:ext cx="8763000" cy="4876800"/>
          </a:xfrm>
        </p:spPr>
        <p:txBody>
          <a:bodyPr>
            <a:normAutofit fontScale="25000" lnSpcReduction="20000"/>
          </a:bodyPr>
          <a:lstStyle/>
          <a:p>
            <a:endParaRPr lang="en-US" dirty="0" smtClean="0"/>
          </a:p>
          <a:p>
            <a:r>
              <a:rPr lang="en-US" sz="8000" dirty="0" smtClean="0"/>
              <a:t>Corn and sorghum contain dense protein matrices </a:t>
            </a:r>
          </a:p>
          <a:p>
            <a:pPr lvl="1"/>
            <a:r>
              <a:rPr lang="en-US" sz="8000" dirty="0" smtClean="0"/>
              <a:t>limit the access of </a:t>
            </a:r>
            <a:r>
              <a:rPr lang="en-US" sz="8000" dirty="0" err="1" smtClean="0"/>
              <a:t>amylolytic</a:t>
            </a:r>
            <a:r>
              <a:rPr lang="en-US" sz="8000" dirty="0" smtClean="0"/>
              <a:t> microbes to starch granules</a:t>
            </a:r>
            <a:endParaRPr lang="en-US" sz="8000" dirty="0"/>
          </a:p>
          <a:p>
            <a:endParaRPr lang="en-US" sz="9600" dirty="0" smtClean="0"/>
          </a:p>
          <a:p>
            <a:r>
              <a:rPr lang="en-US" sz="9600" dirty="0" smtClean="0"/>
              <a:t>Protein matrices of wheat and barley are more diffuse </a:t>
            </a:r>
            <a:endParaRPr lang="en-US" sz="9600" dirty="0"/>
          </a:p>
          <a:p>
            <a:pPr lvl="1"/>
            <a:r>
              <a:rPr lang="en-US" sz="8000" dirty="0" smtClean="0"/>
              <a:t>do not impede the access of rumen microbes to granules.  </a:t>
            </a:r>
          </a:p>
          <a:p>
            <a:endParaRPr lang="en-US" sz="4000" dirty="0" smtClean="0"/>
          </a:p>
          <a:p>
            <a:r>
              <a:rPr lang="en-US" sz="8000" dirty="0" smtClean="0"/>
              <a:t>Steam-flaking disrupt the protein matrix </a:t>
            </a:r>
          </a:p>
          <a:p>
            <a:pPr lvl="1"/>
            <a:r>
              <a:rPr lang="en-US" sz="8000" dirty="0" smtClean="0"/>
              <a:t>increase the rumen availability of starch within the vitreous endosperm.</a:t>
            </a:r>
          </a:p>
          <a:p>
            <a:pPr lvl="1"/>
            <a:r>
              <a:rPr lang="en-US" sz="8000" dirty="0" smtClean="0"/>
              <a:t>Increase feed efficiency 10% in feedlot cattle compared to dry rolling</a:t>
            </a:r>
          </a:p>
          <a:p>
            <a:endParaRPr lang="en-US" sz="4000" dirty="0" smtClean="0"/>
          </a:p>
          <a:p>
            <a:r>
              <a:rPr lang="en-US" sz="8000" dirty="0" smtClean="0"/>
              <a:t>Steam-flaking is higher cost than many other methods so only viable when grain prices are high</a:t>
            </a:r>
          </a:p>
        </p:txBody>
      </p:sp>
    </p:spTree>
    <p:extLst>
      <p:ext uri="{BB962C8B-B14F-4D97-AF65-F5344CB8AC3E}">
        <p14:creationId xmlns:p14="http://schemas.microsoft.com/office/powerpoint/2010/main" val="2445128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eb70-1"/>
          <p:cNvPicPr>
            <a:picLocks noChangeAspect="1" noChangeArrowheads="1"/>
          </p:cNvPicPr>
          <p:nvPr/>
        </p:nvPicPr>
        <p:blipFill>
          <a:blip r:embed="rId3" cstate="print"/>
          <a:srcRect/>
          <a:stretch>
            <a:fillRect/>
          </a:stretch>
        </p:blipFill>
        <p:spPr bwMode="auto">
          <a:xfrm>
            <a:off x="1676400" y="838200"/>
            <a:ext cx="4800599" cy="6172200"/>
          </a:xfrm>
          <a:prstGeom prst="rect">
            <a:avLst/>
          </a:prstGeom>
          <a:noFill/>
          <a:ln w="9525">
            <a:noFill/>
            <a:miter lim="800000"/>
            <a:headEnd/>
            <a:tailEnd/>
          </a:ln>
        </p:spPr>
      </p:pic>
      <p:sp>
        <p:nvSpPr>
          <p:cNvPr id="2" name="Title 1"/>
          <p:cNvSpPr>
            <a:spLocks noGrp="1"/>
          </p:cNvSpPr>
          <p:nvPr>
            <p:ph type="title"/>
          </p:nvPr>
        </p:nvSpPr>
        <p:spPr>
          <a:xfrm>
            <a:off x="1905000" y="152400"/>
            <a:ext cx="5851808" cy="584775"/>
          </a:xfrm>
        </p:spPr>
        <p:txBody>
          <a:bodyPr/>
          <a:lstStyle/>
          <a:p>
            <a:r>
              <a:rPr lang="en-US" sz="3200" dirty="0"/>
              <a:t>Ruminal Fermentation </a:t>
            </a:r>
            <a:r>
              <a:rPr lang="en-US" sz="3200" dirty="0" smtClean="0"/>
              <a:t>Rate</a:t>
            </a:r>
            <a:endParaRPr lang="en-US" sz="3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1538" y="916127"/>
            <a:ext cx="8162925" cy="707886"/>
          </a:xfrm>
        </p:spPr>
        <p:txBody>
          <a:bodyPr/>
          <a:lstStyle/>
          <a:p>
            <a:r>
              <a:rPr lang="en-US" sz="4000" dirty="0" smtClean="0"/>
              <a:t>To process or not to process?</a:t>
            </a:r>
            <a:endParaRPr lang="en-US" sz="4000" dirty="0"/>
          </a:p>
        </p:txBody>
      </p:sp>
      <p:sp>
        <p:nvSpPr>
          <p:cNvPr id="3" name="Content Placeholder 2"/>
          <p:cNvSpPr>
            <a:spLocks noGrp="1"/>
          </p:cNvSpPr>
          <p:nvPr>
            <p:ph idx="1"/>
          </p:nvPr>
        </p:nvSpPr>
        <p:spPr/>
        <p:txBody>
          <a:bodyPr/>
          <a:lstStyle/>
          <a:p>
            <a:r>
              <a:rPr lang="en-US" dirty="0" smtClean="0"/>
              <a:t>Processing is expensive; and is usually more beneficial when grains (energy) are expensive</a:t>
            </a:r>
          </a:p>
          <a:p>
            <a:endParaRPr lang="en-US" dirty="0" smtClean="0"/>
          </a:p>
          <a:p>
            <a:r>
              <a:rPr lang="en-US" dirty="0" smtClean="0"/>
              <a:t>Have to balance the increase in feed value with the cost</a:t>
            </a:r>
          </a:p>
          <a:p>
            <a:endParaRPr lang="en-US" dirty="0"/>
          </a:p>
        </p:txBody>
      </p:sp>
    </p:spTree>
    <p:extLst>
      <p:ext uri="{BB962C8B-B14F-4D97-AF65-F5344CB8AC3E}">
        <p14:creationId xmlns:p14="http://schemas.microsoft.com/office/powerpoint/2010/main" val="1212924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1937" y="685800"/>
            <a:ext cx="8882063" cy="646331"/>
          </a:xfrm>
        </p:spPr>
        <p:txBody>
          <a:bodyPr/>
          <a:lstStyle/>
          <a:p>
            <a:r>
              <a:rPr lang="en-US" sz="3600" b="1" dirty="0" smtClean="0"/>
              <a:t>Structure of the grain kernel</a:t>
            </a:r>
          </a:p>
        </p:txBody>
      </p:sp>
      <p:sp>
        <p:nvSpPr>
          <p:cNvPr id="7171" name="Rectangle 3"/>
          <p:cNvSpPr>
            <a:spLocks noGrp="1" noChangeArrowheads="1"/>
          </p:cNvSpPr>
          <p:nvPr>
            <p:ph idx="1"/>
          </p:nvPr>
        </p:nvSpPr>
        <p:spPr>
          <a:xfrm>
            <a:off x="152400" y="1752600"/>
            <a:ext cx="8870950" cy="4191000"/>
          </a:xfrm>
        </p:spPr>
        <p:txBody>
          <a:bodyPr>
            <a:normAutofit/>
          </a:bodyPr>
          <a:lstStyle/>
          <a:p>
            <a:r>
              <a:rPr lang="en-US" sz="2800" dirty="0" smtClean="0"/>
              <a:t>Endosperm – contains most of the starch</a:t>
            </a:r>
          </a:p>
          <a:p>
            <a:r>
              <a:rPr lang="en-US" sz="2800" dirty="0" smtClean="0"/>
              <a:t>Germ – embryo or the sprouting portion of the seed</a:t>
            </a:r>
          </a:p>
          <a:p>
            <a:pPr lvl="1"/>
            <a:r>
              <a:rPr lang="en-US" sz="2400" dirty="0" smtClean="0"/>
              <a:t>High in oil and protein</a:t>
            </a:r>
          </a:p>
          <a:p>
            <a:r>
              <a:rPr lang="en-US" sz="2800" dirty="0" smtClean="0"/>
              <a:t>Bran – seed coat (pericarp) and other layers</a:t>
            </a:r>
          </a:p>
          <a:p>
            <a:pPr lvl="1"/>
            <a:r>
              <a:rPr lang="en-US" sz="2400" dirty="0" smtClean="0"/>
              <a:t>Fiber</a:t>
            </a:r>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201783"/>
            <a:ext cx="2705100" cy="257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7543800" cy="1569660"/>
          </a:xfrm>
        </p:spPr>
        <p:txBody>
          <a:bodyPr/>
          <a:lstStyle/>
          <a:p>
            <a:r>
              <a:rPr lang="en-US" sz="9600" b="1" dirty="0" smtClean="0">
                <a:solidFill>
                  <a:srgbClr val="9900CC"/>
                </a:solidFill>
              </a:rPr>
              <a:t>Storage</a:t>
            </a:r>
            <a:endParaRPr lang="en-US" sz="9600" b="1" dirty="0">
              <a:solidFill>
                <a:srgbClr val="9900CC"/>
              </a:solidFill>
            </a:endParaRPr>
          </a:p>
        </p:txBody>
      </p:sp>
    </p:spTree>
    <p:extLst>
      <p:ext uri="{BB962C8B-B14F-4D97-AF65-F5344CB8AC3E}">
        <p14:creationId xmlns:p14="http://schemas.microsoft.com/office/powerpoint/2010/main" val="2047491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Grain storage </a:t>
            </a:r>
          </a:p>
        </p:txBody>
      </p:sp>
      <p:sp>
        <p:nvSpPr>
          <p:cNvPr id="31747" name="Rectangle 3"/>
          <p:cNvSpPr>
            <a:spLocks noGrp="1" noChangeArrowheads="1"/>
          </p:cNvSpPr>
          <p:nvPr>
            <p:ph idx="1"/>
          </p:nvPr>
        </p:nvSpPr>
        <p:spPr/>
        <p:txBody>
          <a:bodyPr>
            <a:normAutofit fontScale="70000" lnSpcReduction="20000"/>
          </a:bodyPr>
          <a:lstStyle/>
          <a:p>
            <a:r>
              <a:rPr lang="en-US" dirty="0" smtClean="0"/>
              <a:t>Moisture is the major factor involved in grain storage</a:t>
            </a:r>
          </a:p>
          <a:p>
            <a:endParaRPr lang="en-US" dirty="0" smtClean="0"/>
          </a:p>
          <a:p>
            <a:pPr lvl="1"/>
            <a:r>
              <a:rPr lang="en-US" dirty="0" smtClean="0"/>
              <a:t>Need to have dry feeds for bin or shed storage</a:t>
            </a:r>
          </a:p>
          <a:p>
            <a:pPr lvl="2"/>
            <a:r>
              <a:rPr lang="en-US" dirty="0" smtClean="0"/>
              <a:t>Small grains – whole:  12% moisture</a:t>
            </a:r>
          </a:p>
          <a:p>
            <a:pPr lvl="2"/>
            <a:r>
              <a:rPr lang="en-US" dirty="0" smtClean="0"/>
              <a:t>Corn – whole:  14% moisture</a:t>
            </a:r>
          </a:p>
          <a:p>
            <a:pPr lvl="2"/>
            <a:r>
              <a:rPr lang="en-US" dirty="0" smtClean="0"/>
              <a:t>Ground grains (or with &gt;12% broken kernels):  11% moisture</a:t>
            </a:r>
          </a:p>
          <a:p>
            <a:pPr lvl="2"/>
            <a:endParaRPr lang="en-US" dirty="0" smtClean="0"/>
          </a:p>
          <a:p>
            <a:r>
              <a:rPr lang="en-US" dirty="0" smtClean="0"/>
              <a:t>** Note:  grains will need to be drier if insects are a problem; also can fumigate</a:t>
            </a:r>
          </a:p>
          <a:p>
            <a:endParaRPr lang="en-US" dirty="0" smtClean="0"/>
          </a:p>
          <a:p>
            <a:pPr lvl="1"/>
            <a:r>
              <a:rPr lang="en-US" dirty="0" smtClean="0"/>
              <a:t>These values depend on humidity, temperature and air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Grain storage, cont. </a:t>
            </a:r>
          </a:p>
        </p:txBody>
      </p:sp>
      <p:sp>
        <p:nvSpPr>
          <p:cNvPr id="32771" name="Rectangle 3"/>
          <p:cNvSpPr>
            <a:spLocks noGrp="1" noChangeArrowheads="1"/>
          </p:cNvSpPr>
          <p:nvPr>
            <p:ph idx="1"/>
          </p:nvPr>
        </p:nvSpPr>
        <p:spPr/>
        <p:txBody>
          <a:bodyPr>
            <a:normAutofit lnSpcReduction="10000"/>
          </a:bodyPr>
          <a:lstStyle/>
          <a:p>
            <a:pPr lvl="1"/>
            <a:r>
              <a:rPr lang="en-US" dirty="0" smtClean="0"/>
              <a:t>Higher moisture levels cause:</a:t>
            </a:r>
          </a:p>
          <a:p>
            <a:pPr lvl="2"/>
            <a:r>
              <a:rPr lang="en-US" dirty="0" smtClean="0"/>
              <a:t>Heating</a:t>
            </a:r>
          </a:p>
          <a:p>
            <a:pPr lvl="2"/>
            <a:r>
              <a:rPr lang="en-US" dirty="0" smtClean="0"/>
              <a:t>Caking</a:t>
            </a:r>
          </a:p>
          <a:p>
            <a:pPr lvl="2"/>
            <a:r>
              <a:rPr lang="en-US" dirty="0" smtClean="0"/>
              <a:t>Mold that produce poisonous </a:t>
            </a:r>
            <a:r>
              <a:rPr lang="en-US" dirty="0" err="1" smtClean="0"/>
              <a:t>mycotoxins</a:t>
            </a:r>
            <a:r>
              <a:rPr lang="en-US" dirty="0" smtClean="0"/>
              <a:t>, cause </a:t>
            </a:r>
          </a:p>
          <a:p>
            <a:pPr lvl="3"/>
            <a:r>
              <a:rPr lang="en-US" dirty="0" smtClean="0"/>
              <a:t>reduced performance</a:t>
            </a:r>
          </a:p>
          <a:p>
            <a:pPr lvl="3"/>
            <a:r>
              <a:rPr lang="en-US" dirty="0" smtClean="0"/>
              <a:t>poor feed efficiency</a:t>
            </a:r>
          </a:p>
          <a:p>
            <a:pPr lvl="3"/>
            <a:r>
              <a:rPr lang="en-US" dirty="0" smtClean="0"/>
              <a:t>diarrhea</a:t>
            </a:r>
          </a:p>
          <a:p>
            <a:pPr lvl="3"/>
            <a:r>
              <a:rPr lang="en-US" dirty="0" smtClean="0"/>
              <a:t>liver disease</a:t>
            </a:r>
          </a:p>
          <a:p>
            <a:pPr lvl="3"/>
            <a:r>
              <a:rPr lang="en-US" dirty="0" smtClean="0"/>
              <a:t>infertility or abortion</a:t>
            </a:r>
          </a:p>
          <a:p>
            <a:pPr lvl="3"/>
            <a:r>
              <a:rPr lang="en-US" dirty="0" smtClean="0"/>
              <a:t>poor immune functions</a:t>
            </a:r>
          </a:p>
          <a:p>
            <a:pPr lvl="3"/>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277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277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277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277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4"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Important Grain Molds</a:t>
            </a:r>
            <a:endParaRPr lang="en-US" dirty="0" smtClean="0"/>
          </a:p>
        </p:txBody>
      </p:sp>
      <p:sp>
        <p:nvSpPr>
          <p:cNvPr id="33795" name="Rectangle 3"/>
          <p:cNvSpPr>
            <a:spLocks noGrp="1" noChangeArrowheads="1"/>
          </p:cNvSpPr>
          <p:nvPr>
            <p:ph idx="1"/>
          </p:nvPr>
        </p:nvSpPr>
        <p:spPr/>
        <p:txBody>
          <a:bodyPr/>
          <a:lstStyle/>
          <a:p>
            <a:pPr lvl="1"/>
            <a:r>
              <a:rPr lang="en-US" smtClean="0"/>
              <a:t>Important molds found in grains</a:t>
            </a:r>
          </a:p>
          <a:p>
            <a:pPr lvl="1"/>
            <a:endParaRPr lang="en-US" smtClean="0"/>
          </a:p>
          <a:p>
            <a:pPr lvl="2"/>
            <a:r>
              <a:rPr lang="en-US" smtClean="0"/>
              <a:t>clavicep purpurea (Ergot)</a:t>
            </a:r>
          </a:p>
          <a:p>
            <a:pPr lvl="3"/>
            <a:r>
              <a:rPr lang="en-US" smtClean="0"/>
              <a:t>Produces a very potent toxin (alkaloids) that accumulates in the animal, especially in cereal grains (rye, triticale), zero tolerance</a:t>
            </a:r>
          </a:p>
          <a:p>
            <a:pPr lvl="3"/>
            <a:endParaRPr lang="en-US" smtClean="0"/>
          </a:p>
          <a:p>
            <a:pPr lvl="3"/>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3"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9" y="854572"/>
            <a:ext cx="5931362" cy="769441"/>
          </a:xfrm>
        </p:spPr>
        <p:txBody>
          <a:bodyPr/>
          <a:lstStyle/>
          <a:p>
            <a:r>
              <a:rPr lang="en-US" dirty="0" err="1"/>
              <a:t>Aspergillus</a:t>
            </a:r>
            <a:r>
              <a:rPr lang="en-US" dirty="0"/>
              <a:t> </a:t>
            </a:r>
            <a:r>
              <a:rPr lang="en-US" dirty="0" err="1"/>
              <a:t>flavis</a:t>
            </a:r>
            <a:endParaRPr lang="en-US" dirty="0"/>
          </a:p>
        </p:txBody>
      </p:sp>
      <p:sp>
        <p:nvSpPr>
          <p:cNvPr id="3" name="Content Placeholder 2"/>
          <p:cNvSpPr>
            <a:spLocks noGrp="1"/>
          </p:cNvSpPr>
          <p:nvPr>
            <p:ph idx="1"/>
          </p:nvPr>
        </p:nvSpPr>
        <p:spPr>
          <a:xfrm>
            <a:off x="457201" y="1905000"/>
            <a:ext cx="8566150" cy="2286000"/>
          </a:xfrm>
        </p:spPr>
        <p:txBody>
          <a:bodyPr/>
          <a:lstStyle/>
          <a:p>
            <a:r>
              <a:rPr lang="en-US" sz="2400" dirty="0" smtClean="0"/>
              <a:t>Extremely common mold</a:t>
            </a:r>
          </a:p>
          <a:p>
            <a:r>
              <a:rPr lang="en-US" sz="2400" dirty="0" smtClean="0"/>
              <a:t>produces </a:t>
            </a:r>
            <a:r>
              <a:rPr lang="en-US" sz="2400" dirty="0" err="1"/>
              <a:t>aflatoxin</a:t>
            </a:r>
            <a:r>
              <a:rPr lang="en-US" sz="2400" dirty="0"/>
              <a:t> (a </a:t>
            </a:r>
            <a:r>
              <a:rPr lang="en-US" sz="2400" dirty="0" err="1"/>
              <a:t>mycotoxin</a:t>
            </a:r>
            <a:r>
              <a:rPr lang="en-US" sz="2400" dirty="0" smtClean="0"/>
              <a:t>)</a:t>
            </a:r>
            <a:endParaRPr lang="en-US" sz="2400" dirty="0"/>
          </a:p>
          <a:p>
            <a:r>
              <a:rPr lang="en-US" sz="2400" dirty="0" err="1"/>
              <a:t>Aflatoxins</a:t>
            </a:r>
            <a:r>
              <a:rPr lang="en-US" sz="2400" dirty="0"/>
              <a:t> </a:t>
            </a:r>
            <a:r>
              <a:rPr lang="en-US" sz="2400" dirty="0" smtClean="0"/>
              <a:t>cause: </a:t>
            </a:r>
          </a:p>
          <a:p>
            <a:pPr lvl="1"/>
            <a:r>
              <a:rPr lang="en-US" sz="2400" dirty="0" smtClean="0"/>
              <a:t>liver damage</a:t>
            </a:r>
          </a:p>
          <a:p>
            <a:pPr lvl="1"/>
            <a:r>
              <a:rPr lang="en-US" sz="2400" dirty="0"/>
              <a:t>d</a:t>
            </a:r>
            <a:r>
              <a:rPr lang="en-US" sz="2400" dirty="0" smtClean="0"/>
              <a:t>ecreased egg, milk production</a:t>
            </a:r>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70511313"/>
              </p:ext>
            </p:extLst>
          </p:nvPr>
        </p:nvGraphicFramePr>
        <p:xfrm>
          <a:off x="685800" y="4343400"/>
          <a:ext cx="8115300" cy="2309631"/>
        </p:xfrm>
        <a:graphic>
          <a:graphicData uri="http://schemas.openxmlformats.org/drawingml/2006/table">
            <a:tbl>
              <a:tblPr/>
              <a:tblGrid>
                <a:gridCol w="2057400">
                  <a:extLst>
                    <a:ext uri="{9D8B030D-6E8A-4147-A177-3AD203B41FA5}">
                      <a16:colId xmlns:a16="http://schemas.microsoft.com/office/drawing/2014/main" val="20000"/>
                    </a:ext>
                  </a:extLst>
                </a:gridCol>
                <a:gridCol w="6057900">
                  <a:extLst>
                    <a:ext uri="{9D8B030D-6E8A-4147-A177-3AD203B41FA5}">
                      <a16:colId xmlns:a16="http://schemas.microsoft.com/office/drawing/2014/main" val="20001"/>
                    </a:ext>
                  </a:extLst>
                </a:gridCol>
              </a:tblGrid>
              <a:tr h="198260">
                <a:tc>
                  <a:txBody>
                    <a:bodyPr/>
                    <a:lstStyle/>
                    <a:p>
                      <a:pPr algn="ctr"/>
                      <a:r>
                        <a:rPr lang="en-US" sz="1600" b="1" dirty="0" smtClean="0">
                          <a:solidFill>
                            <a:srgbClr val="7030A0"/>
                          </a:solidFill>
                        </a:rPr>
                        <a:t>Maximum Levels</a:t>
                      </a:r>
                      <a:endParaRPr lang="en-US" sz="1600" b="1" dirty="0">
                        <a:solidFill>
                          <a:srgbClr val="7030A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rgbClr val="7030A0"/>
                          </a:solidFill>
                        </a:rPr>
                        <a:t>End Use of Grain </a:t>
                      </a:r>
                      <a:endParaRPr lang="en-US" sz="1600" dirty="0">
                        <a:solidFill>
                          <a:srgbClr val="7030A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5650">
                <a:tc>
                  <a:txBody>
                    <a:bodyPr/>
                    <a:lstStyle/>
                    <a:p>
                      <a:r>
                        <a:rPr lang="en-US" sz="1600" dirty="0"/>
                        <a:t>20 ppb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Feed for </a:t>
                      </a:r>
                      <a:r>
                        <a:rPr lang="en-US" sz="1600" dirty="0"/>
                        <a:t>dairy*, immature poultry, and stressed animals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130">
                <a:tc>
                  <a:txBody>
                    <a:bodyPr/>
                    <a:lstStyle/>
                    <a:p>
                      <a:r>
                        <a:rPr lang="en-US" sz="1600" dirty="0"/>
                        <a:t>20 ppb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Human consumption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4781">
                <a:tc>
                  <a:txBody>
                    <a:bodyPr/>
                    <a:lstStyle/>
                    <a:p>
                      <a:r>
                        <a:rPr lang="en-US" sz="1600" dirty="0"/>
                        <a:t>100 ppb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Grain intended for breeding cattle, breeding swine, and mature </a:t>
                      </a:r>
                      <a:r>
                        <a:rPr lang="en-US" sz="1600" dirty="0" smtClean="0"/>
                        <a:t>poultry</a:t>
                      </a:r>
                      <a:endParaRPr lang="en-US"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7390">
                <a:tc>
                  <a:txBody>
                    <a:bodyPr/>
                    <a:lstStyle/>
                    <a:p>
                      <a:r>
                        <a:rPr lang="en-US" sz="1600"/>
                        <a:t>200 ppb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Grain intended for </a:t>
                      </a:r>
                      <a:r>
                        <a:rPr lang="en-US" sz="1600" dirty="0" smtClean="0"/>
                        <a:t>finishing</a:t>
                      </a:r>
                      <a:r>
                        <a:rPr lang="en-US" sz="1600" baseline="0" dirty="0" smtClean="0"/>
                        <a:t> </a:t>
                      </a:r>
                      <a:r>
                        <a:rPr lang="en-US" sz="1600" dirty="0" smtClean="0"/>
                        <a:t>swine </a:t>
                      </a:r>
                      <a:r>
                        <a:rPr lang="en-US" sz="1600" dirty="0"/>
                        <a:t>of 100 pounds or </a:t>
                      </a:r>
                      <a:r>
                        <a:rPr lang="en-US" sz="1600" dirty="0" smtClean="0"/>
                        <a:t>greater</a:t>
                      </a:r>
                      <a:endParaRPr lang="en-US"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8260">
                <a:tc>
                  <a:txBody>
                    <a:bodyPr/>
                    <a:lstStyle/>
                    <a:p>
                      <a:r>
                        <a:rPr lang="en-US" sz="1600" dirty="0"/>
                        <a:t>300 ppb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Grain intended for finishing beef cattle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84994" name="Picture 2" descr="https://encrypted-tbn1.gstatic.com/images?q=tbn:ANd9GcRN9dTxzfnd4WFBtItYnUz12gexcFYvsBRCn-FqzWzTjPs8B7W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900" y="291662"/>
            <a:ext cx="2171700" cy="1620423"/>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https://encrypted-tbn0.gstatic.com/images?q=tbn:ANd9GcR2aCggSwELWttgsru52BfUqCBnepu1rSq7W7h8l1NA8kWEjyZn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209170"/>
            <a:ext cx="2134914" cy="169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01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Fusarium fungus</a:t>
            </a:r>
            <a:endParaRPr lang="en-US" dirty="0"/>
          </a:p>
        </p:txBody>
      </p:sp>
      <p:sp>
        <p:nvSpPr>
          <p:cNvPr id="3" name="Content Placeholder 2"/>
          <p:cNvSpPr>
            <a:spLocks noGrp="1"/>
          </p:cNvSpPr>
          <p:nvPr>
            <p:ph idx="1"/>
          </p:nvPr>
        </p:nvSpPr>
        <p:spPr/>
        <p:txBody>
          <a:bodyPr/>
          <a:lstStyle/>
          <a:p>
            <a:r>
              <a:rPr lang="en-US" dirty="0" smtClean="0"/>
              <a:t>Often called Scab or ear rot</a:t>
            </a:r>
          </a:p>
          <a:p>
            <a:r>
              <a:rPr lang="en-US" dirty="0" smtClean="0"/>
              <a:t>Produces two main </a:t>
            </a:r>
            <a:r>
              <a:rPr lang="en-US" dirty="0" err="1" smtClean="0"/>
              <a:t>mycotoxins</a:t>
            </a:r>
            <a:r>
              <a:rPr lang="en-US" dirty="0" smtClean="0"/>
              <a:t> </a:t>
            </a:r>
          </a:p>
          <a:p>
            <a:pPr lvl="1"/>
            <a:r>
              <a:rPr lang="en-US" dirty="0" err="1" smtClean="0"/>
              <a:t>zearalanone</a:t>
            </a:r>
            <a:r>
              <a:rPr lang="en-US" dirty="0" smtClean="0"/>
              <a:t> (ZEA) and </a:t>
            </a:r>
            <a:r>
              <a:rPr lang="en-US" dirty="0" err="1" smtClean="0"/>
              <a:t>vomitoxin</a:t>
            </a:r>
            <a:r>
              <a:rPr lang="en-US" dirty="0" smtClean="0"/>
              <a:t> (DON)</a:t>
            </a:r>
            <a:endParaRPr lang="en-US" dirty="0"/>
          </a:p>
        </p:txBody>
      </p:sp>
      <p:pic>
        <p:nvPicPr>
          <p:cNvPr id="87042" name="Picture 2" descr="http://4.bp.blogspot.com/-N4nQqYuHRPg/UEjrdrDx_qI/AAAAAAAAApo/hX_lB2vpK9w/s1600/Fusarium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299630"/>
            <a:ext cx="3405352" cy="2555741"/>
          </a:xfrm>
          <a:prstGeom prst="rect">
            <a:avLst/>
          </a:prstGeom>
          <a:noFill/>
          <a:extLst>
            <a:ext uri="{909E8E84-426E-40DD-AFC4-6F175D3DCCD1}">
              <a14:hiddenFill xmlns:a14="http://schemas.microsoft.com/office/drawing/2010/main">
                <a:solidFill>
                  <a:srgbClr val="FFFFFF"/>
                </a:solidFill>
              </a14:hiddenFill>
            </a:ext>
          </a:extLst>
        </p:spPr>
      </p:pic>
      <p:pic>
        <p:nvPicPr>
          <p:cNvPr id="87044" name="Picture 4" descr="Click here to go to a larger version of this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50625"/>
            <a:ext cx="2742424" cy="245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17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54572"/>
            <a:ext cx="8162925" cy="769441"/>
          </a:xfrm>
        </p:spPr>
        <p:txBody>
          <a:bodyPr/>
          <a:lstStyle/>
          <a:p>
            <a:r>
              <a:rPr lang="en-US" dirty="0" err="1" smtClean="0"/>
              <a:t>Vomitoxin</a:t>
            </a:r>
            <a:r>
              <a:rPr lang="en-US" dirty="0"/>
              <a:t> </a:t>
            </a:r>
            <a:r>
              <a:rPr lang="en-US" sz="3200" dirty="0"/>
              <a:t>(</a:t>
            </a:r>
            <a:r>
              <a:rPr lang="en-US" sz="3200" dirty="0" err="1" smtClean="0"/>
              <a:t>Deoxynivalenol</a:t>
            </a:r>
            <a:r>
              <a:rPr lang="en-US" sz="3200" dirty="0" smtClean="0"/>
              <a:t>; DON</a:t>
            </a:r>
            <a:r>
              <a:rPr lang="en-US" sz="3200" dirty="0"/>
              <a:t>)</a:t>
            </a:r>
            <a:endParaRPr lang="en-US" dirty="0"/>
          </a:p>
        </p:txBody>
      </p:sp>
      <p:sp>
        <p:nvSpPr>
          <p:cNvPr id="3" name="Content Placeholder 2"/>
          <p:cNvSpPr>
            <a:spLocks noGrp="1"/>
          </p:cNvSpPr>
          <p:nvPr>
            <p:ph idx="1"/>
          </p:nvPr>
        </p:nvSpPr>
        <p:spPr>
          <a:xfrm>
            <a:off x="912813" y="1905000"/>
            <a:ext cx="8110537" cy="2590800"/>
          </a:xfrm>
        </p:spPr>
        <p:txBody>
          <a:bodyPr/>
          <a:lstStyle/>
          <a:p>
            <a:r>
              <a:rPr lang="en-US" dirty="0" smtClean="0"/>
              <a:t>Swine are very sensitive</a:t>
            </a:r>
          </a:p>
          <a:p>
            <a:pPr lvl="1"/>
            <a:r>
              <a:rPr lang="en-US" dirty="0" smtClean="0"/>
              <a:t>Cause feed refusal and even vomiting</a:t>
            </a:r>
          </a:p>
          <a:p>
            <a:r>
              <a:rPr lang="en-US" dirty="0" smtClean="0"/>
              <a:t>Poultry and other livestock not as sensitive</a:t>
            </a:r>
          </a:p>
        </p:txBody>
      </p:sp>
      <p:graphicFrame>
        <p:nvGraphicFramePr>
          <p:cNvPr id="4" name="Table 3"/>
          <p:cNvGraphicFramePr>
            <a:graphicFrameLocks noGrp="1"/>
          </p:cNvGraphicFramePr>
          <p:nvPr>
            <p:extLst>
              <p:ext uri="{D42A27DB-BD31-4B8C-83A1-F6EECF244321}">
                <p14:modId xmlns:p14="http://schemas.microsoft.com/office/powerpoint/2010/main" val="3564433187"/>
              </p:ext>
            </p:extLst>
          </p:nvPr>
        </p:nvGraphicFramePr>
        <p:xfrm>
          <a:off x="609600" y="4648200"/>
          <a:ext cx="8110536" cy="1981200"/>
        </p:xfrm>
        <a:graphic>
          <a:graphicData uri="http://schemas.openxmlformats.org/drawingml/2006/table">
            <a:tbl>
              <a:tblPr/>
              <a:tblGrid>
                <a:gridCol w="4055268">
                  <a:extLst>
                    <a:ext uri="{9D8B030D-6E8A-4147-A177-3AD203B41FA5}">
                      <a16:colId xmlns:a16="http://schemas.microsoft.com/office/drawing/2014/main" val="20000"/>
                    </a:ext>
                  </a:extLst>
                </a:gridCol>
                <a:gridCol w="4055268">
                  <a:extLst>
                    <a:ext uri="{9D8B030D-6E8A-4147-A177-3AD203B41FA5}">
                      <a16:colId xmlns:a16="http://schemas.microsoft.com/office/drawing/2014/main" val="20001"/>
                    </a:ext>
                  </a:extLst>
                </a:gridCol>
              </a:tblGrid>
              <a:tr h="685800">
                <a:tc gridSpan="2">
                  <a:txBody>
                    <a:bodyPr/>
                    <a:lstStyle/>
                    <a:p>
                      <a:pPr algn="ctr"/>
                      <a:r>
                        <a:rPr lang="en-US" sz="1800" b="1" dirty="0" smtClean="0"/>
                        <a:t> </a:t>
                      </a:r>
                      <a:r>
                        <a:rPr lang="en-US" sz="1800" b="1" dirty="0">
                          <a:solidFill>
                            <a:srgbClr val="7030A0"/>
                          </a:solidFill>
                        </a:rPr>
                        <a:t>Recommended </a:t>
                      </a:r>
                      <a:r>
                        <a:rPr lang="en-US" sz="1800" b="1" dirty="0" smtClean="0">
                          <a:solidFill>
                            <a:srgbClr val="7030A0"/>
                          </a:solidFill>
                        </a:rPr>
                        <a:t>Maximum in diet</a:t>
                      </a:r>
                      <a:endParaRPr lang="en-US" sz="1800" dirty="0">
                        <a:solidFill>
                          <a:srgbClr val="7030A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40">
                <a:tc>
                  <a:txBody>
                    <a:bodyPr/>
                    <a:lstStyle/>
                    <a:p>
                      <a:pPr algn="ctr"/>
                      <a:r>
                        <a:rPr lang="en-US" sz="1800" dirty="0"/>
                        <a:t>1 ppm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 Swine</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6760">
                <a:tc>
                  <a:txBody>
                    <a:bodyPr/>
                    <a:lstStyle/>
                    <a:p>
                      <a:pPr algn="ctr"/>
                      <a:r>
                        <a:rPr lang="en-US" sz="1800" dirty="0" smtClean="0"/>
                        <a:t>5 </a:t>
                      </a:r>
                      <a:r>
                        <a:rPr lang="en-US" sz="1800" dirty="0"/>
                        <a:t>ppm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 Ruminating </a:t>
                      </a:r>
                      <a:r>
                        <a:rPr lang="en-US" sz="1800" dirty="0"/>
                        <a:t>beef and feedlot </a:t>
                      </a:r>
                      <a:r>
                        <a:rPr lang="en-US" sz="1800" dirty="0" smtClean="0"/>
                        <a:t> cattle and poultry</a:t>
                      </a:r>
                      <a:endParaRPr lang="en-US" sz="18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235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54572"/>
            <a:ext cx="8162925" cy="769441"/>
          </a:xfrm>
        </p:spPr>
        <p:txBody>
          <a:bodyPr/>
          <a:lstStyle/>
          <a:p>
            <a:r>
              <a:rPr lang="en-US" dirty="0" err="1"/>
              <a:t>Zearalenone</a:t>
            </a:r>
            <a:r>
              <a:rPr lang="en-US" dirty="0"/>
              <a:t> </a:t>
            </a:r>
            <a:r>
              <a:rPr lang="en-US" dirty="0" smtClean="0"/>
              <a:t> (ZEA</a:t>
            </a:r>
            <a:r>
              <a:rPr lang="en-US" dirty="0"/>
              <a:t>)</a:t>
            </a:r>
          </a:p>
        </p:txBody>
      </p:sp>
      <p:sp>
        <p:nvSpPr>
          <p:cNvPr id="3" name="Content Placeholder 2"/>
          <p:cNvSpPr>
            <a:spLocks noGrp="1"/>
          </p:cNvSpPr>
          <p:nvPr>
            <p:ph idx="1"/>
          </p:nvPr>
        </p:nvSpPr>
        <p:spPr/>
        <p:txBody>
          <a:bodyPr/>
          <a:lstStyle/>
          <a:p>
            <a:r>
              <a:rPr lang="en-US" dirty="0"/>
              <a:t>A</a:t>
            </a:r>
            <a:r>
              <a:rPr lang="en-US" dirty="0" smtClean="0"/>
              <a:t> </a:t>
            </a:r>
            <a:r>
              <a:rPr lang="en-US" dirty="0" err="1"/>
              <a:t>mycotoxin</a:t>
            </a:r>
            <a:r>
              <a:rPr lang="en-US" dirty="0"/>
              <a:t> that has estrogen-like </a:t>
            </a:r>
            <a:r>
              <a:rPr lang="en-US" dirty="0" smtClean="0"/>
              <a:t>activity</a:t>
            </a:r>
            <a:endParaRPr lang="en-US" dirty="0"/>
          </a:p>
          <a:p>
            <a:pPr lvl="1"/>
            <a:r>
              <a:rPr lang="en-US" dirty="0" smtClean="0"/>
              <a:t> </a:t>
            </a:r>
            <a:r>
              <a:rPr lang="en-US" dirty="0"/>
              <a:t>detrimental effect on </a:t>
            </a:r>
            <a:r>
              <a:rPr lang="en-US" dirty="0" smtClean="0"/>
              <a:t>reproduction</a:t>
            </a:r>
          </a:p>
          <a:p>
            <a:r>
              <a:rPr lang="en-US" b="1" dirty="0" smtClean="0"/>
              <a:t>Swine</a:t>
            </a:r>
            <a:r>
              <a:rPr lang="en-US" dirty="0" smtClean="0"/>
              <a:t> </a:t>
            </a:r>
            <a:r>
              <a:rPr lang="en-US" dirty="0"/>
              <a:t>are the most </a:t>
            </a:r>
            <a:r>
              <a:rPr lang="en-US" dirty="0" smtClean="0"/>
              <a:t>sensitive</a:t>
            </a:r>
          </a:p>
          <a:p>
            <a:r>
              <a:rPr lang="en-US" b="1" dirty="0" smtClean="0"/>
              <a:t>Cattle</a:t>
            </a:r>
            <a:r>
              <a:rPr lang="en-US" dirty="0" smtClean="0"/>
              <a:t> are not as sensitive as swine but can cause infertility </a:t>
            </a:r>
          </a:p>
          <a:p>
            <a:r>
              <a:rPr lang="en-US" b="1" dirty="0" smtClean="0"/>
              <a:t>Poultry</a:t>
            </a:r>
            <a:r>
              <a:rPr lang="en-US" dirty="0" smtClean="0"/>
              <a:t> </a:t>
            </a:r>
            <a:r>
              <a:rPr lang="en-US" dirty="0"/>
              <a:t>show little reaction </a:t>
            </a:r>
            <a:endParaRPr lang="en-US" dirty="0" smtClean="0"/>
          </a:p>
        </p:txBody>
      </p:sp>
    </p:spTree>
    <p:extLst>
      <p:ext uri="{BB962C8B-B14F-4D97-AF65-F5344CB8AC3E}">
        <p14:creationId xmlns:p14="http://schemas.microsoft.com/office/powerpoint/2010/main" val="168835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54572"/>
            <a:ext cx="8162925" cy="769441"/>
          </a:xfrm>
        </p:spPr>
        <p:txBody>
          <a:bodyPr/>
          <a:lstStyle/>
          <a:p>
            <a:r>
              <a:rPr lang="en-US" dirty="0" err="1"/>
              <a:t>Zearalenone</a:t>
            </a:r>
            <a:r>
              <a:rPr lang="en-US" dirty="0"/>
              <a:t>  (ZEA)</a:t>
            </a:r>
          </a:p>
        </p:txBody>
      </p:sp>
      <p:graphicFrame>
        <p:nvGraphicFramePr>
          <p:cNvPr id="4" name="Table 3"/>
          <p:cNvGraphicFramePr>
            <a:graphicFrameLocks noGrp="1"/>
          </p:cNvGraphicFramePr>
          <p:nvPr>
            <p:extLst>
              <p:ext uri="{D42A27DB-BD31-4B8C-83A1-F6EECF244321}">
                <p14:modId xmlns:p14="http://schemas.microsoft.com/office/powerpoint/2010/main" val="2811968381"/>
              </p:ext>
            </p:extLst>
          </p:nvPr>
        </p:nvGraphicFramePr>
        <p:xfrm>
          <a:off x="381000" y="2895600"/>
          <a:ext cx="6248400" cy="1399690"/>
        </p:xfrm>
        <a:graphic>
          <a:graphicData uri="http://schemas.openxmlformats.org/drawingml/2006/table">
            <a:tbl>
              <a:tblPr/>
              <a:tblGrid>
                <a:gridCol w="4267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218978">
                <a:tc gridSpan="2">
                  <a:txBody>
                    <a:bodyPr/>
                    <a:lstStyle/>
                    <a:p>
                      <a:r>
                        <a:rPr lang="en-US" sz="2000" b="1" dirty="0" smtClean="0"/>
                        <a:t>Maximum</a:t>
                      </a:r>
                      <a:r>
                        <a:rPr lang="en-US" sz="2000" b="1" baseline="0" dirty="0" smtClean="0"/>
                        <a:t> ZEA </a:t>
                      </a:r>
                      <a:r>
                        <a:rPr lang="en-US" sz="2000" b="1" dirty="0" smtClean="0"/>
                        <a:t>in </a:t>
                      </a:r>
                      <a:r>
                        <a:rPr lang="en-US" sz="2000" b="1" dirty="0"/>
                        <a:t>complete </a:t>
                      </a:r>
                      <a:r>
                        <a:rPr lang="en-US" sz="2000" b="1" dirty="0" smtClean="0"/>
                        <a:t>Swine </a:t>
                      </a:r>
                      <a:r>
                        <a:rPr lang="en-US" sz="2000" b="1" dirty="0"/>
                        <a:t>diets</a:t>
                      </a:r>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28467">
                <a:tc>
                  <a:txBody>
                    <a:bodyPr/>
                    <a:lstStyle/>
                    <a:p>
                      <a:r>
                        <a:rPr lang="en-US" sz="2000" dirty="0" smtClean="0"/>
                        <a:t>Young</a:t>
                      </a:r>
                      <a:r>
                        <a:rPr lang="en-US" sz="2000" baseline="0" dirty="0" smtClean="0"/>
                        <a:t> growing</a:t>
                      </a:r>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1 </a:t>
                      </a:r>
                      <a:r>
                        <a:rPr lang="en-US" sz="2000" dirty="0"/>
                        <a:t>ppm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8467">
                <a:tc>
                  <a:txBody>
                    <a:bodyPr/>
                    <a:lstStyle/>
                    <a:p>
                      <a:r>
                        <a:rPr lang="en-US" sz="2000" dirty="0" smtClean="0"/>
                        <a:t>Breeding</a:t>
                      </a:r>
                      <a:r>
                        <a:rPr lang="en-US" sz="2000" baseline="0" dirty="0" smtClean="0"/>
                        <a:t> gilt and sows</a:t>
                      </a:r>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2 </a:t>
                      </a:r>
                      <a:r>
                        <a:rPr lang="en-US" sz="2000" dirty="0"/>
                        <a:t>ppm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7956">
                <a:tc>
                  <a:txBody>
                    <a:bodyPr/>
                    <a:lstStyle/>
                    <a:p>
                      <a:r>
                        <a:rPr lang="en-US" sz="2000" dirty="0" smtClean="0"/>
                        <a:t>Finishing</a:t>
                      </a:r>
                      <a:r>
                        <a:rPr lang="en-US" sz="2000" baseline="0" dirty="0" smtClean="0"/>
                        <a:t> pigs and boars</a:t>
                      </a:r>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3 </a:t>
                      </a:r>
                      <a:r>
                        <a:rPr lang="en-US" sz="2000" dirty="0"/>
                        <a:t>ppm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12505272"/>
              </p:ext>
            </p:extLst>
          </p:nvPr>
        </p:nvGraphicFramePr>
        <p:xfrm>
          <a:off x="381000" y="4648200"/>
          <a:ext cx="8382000" cy="1399690"/>
        </p:xfrm>
        <a:graphic>
          <a:graphicData uri="http://schemas.openxmlformats.org/drawingml/2006/table">
            <a:tbl>
              <a:tblPr/>
              <a:tblGrid>
                <a:gridCol w="6858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76200">
                <a:tc gridSpan="2">
                  <a:txBody>
                    <a:bodyPr/>
                    <a:lstStyle/>
                    <a:p>
                      <a:r>
                        <a:rPr lang="en-US" sz="2000" b="1" dirty="0" smtClean="0"/>
                        <a:t>Maximum</a:t>
                      </a:r>
                      <a:r>
                        <a:rPr lang="en-US" sz="2000" b="1" baseline="0" dirty="0" smtClean="0"/>
                        <a:t> ZEA </a:t>
                      </a:r>
                      <a:r>
                        <a:rPr lang="en-US" sz="2000" b="1" dirty="0" smtClean="0"/>
                        <a:t>in </a:t>
                      </a:r>
                      <a:r>
                        <a:rPr lang="en-US" sz="2000" b="1" dirty="0"/>
                        <a:t>complete beef cattle diets</a:t>
                      </a:r>
                      <a:endParaRPr lang="en-US" sz="2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28467">
                <a:tc>
                  <a:txBody>
                    <a:bodyPr/>
                    <a:lstStyle/>
                    <a:p>
                      <a:r>
                        <a:rPr lang="en-US" sz="2000" dirty="0"/>
                        <a:t>Virgin heifers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5 ppm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8467">
                <a:tc>
                  <a:txBody>
                    <a:bodyPr/>
                    <a:lstStyle/>
                    <a:p>
                      <a:r>
                        <a:rPr lang="en-US" sz="2000" dirty="0"/>
                        <a:t>Early lactation cows, pre-breeding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10 ppm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7956">
                <a:tc>
                  <a:txBody>
                    <a:bodyPr/>
                    <a:lstStyle/>
                    <a:p>
                      <a:r>
                        <a:rPr lang="en-US" sz="2000" dirty="0"/>
                        <a:t>Non-lactating mature cows, growing/finishing cattle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20 ppm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72560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Grain storage, cont.</a:t>
            </a:r>
          </a:p>
        </p:txBody>
      </p:sp>
      <p:sp>
        <p:nvSpPr>
          <p:cNvPr id="34819" name="Rectangle 3"/>
          <p:cNvSpPr>
            <a:spLocks noGrp="1" noChangeArrowheads="1"/>
          </p:cNvSpPr>
          <p:nvPr>
            <p:ph idx="1"/>
          </p:nvPr>
        </p:nvSpPr>
        <p:spPr>
          <a:xfrm>
            <a:off x="304801" y="1905000"/>
            <a:ext cx="8718550" cy="4191000"/>
          </a:xfrm>
        </p:spPr>
        <p:txBody>
          <a:bodyPr>
            <a:normAutofit fontScale="92500" lnSpcReduction="10000"/>
          </a:bodyPr>
          <a:lstStyle/>
          <a:p>
            <a:pPr lvl="1"/>
            <a:r>
              <a:rPr lang="en-US" dirty="0" smtClean="0"/>
              <a:t>Steps to prevent molds/mycotoxins</a:t>
            </a:r>
          </a:p>
          <a:p>
            <a:pPr lvl="1"/>
            <a:endParaRPr lang="en-US" dirty="0" smtClean="0"/>
          </a:p>
          <a:p>
            <a:pPr lvl="2"/>
            <a:r>
              <a:rPr lang="en-US" dirty="0" smtClean="0"/>
              <a:t>Moisture test, reject any grain which is too wet or that you can’t dry (15% moisture or your known moisture content for your storage)</a:t>
            </a:r>
          </a:p>
          <a:p>
            <a:pPr lvl="2"/>
            <a:endParaRPr lang="en-US" dirty="0" smtClean="0"/>
          </a:p>
          <a:p>
            <a:pPr lvl="2"/>
            <a:r>
              <a:rPr lang="en-US" dirty="0" smtClean="0"/>
              <a:t>Obtain a sample and analyze any suspect grains for mycotoxins</a:t>
            </a:r>
          </a:p>
          <a:p>
            <a:pPr lvl="2"/>
            <a:endParaRPr lang="en-US" dirty="0" smtClean="0"/>
          </a:p>
          <a:p>
            <a:pPr lvl="2"/>
            <a:r>
              <a:rPr lang="en-US" dirty="0" smtClean="0"/>
              <a:t>Keep equipment clean and mold free – don’t contaminate clean grain!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026" name="Object 2"/>
          <p:cNvGraphicFramePr>
            <a:graphicFrameLocks/>
          </p:cNvGraphicFramePr>
          <p:nvPr/>
        </p:nvGraphicFramePr>
        <p:xfrm>
          <a:off x="304800" y="533400"/>
          <a:ext cx="8686800" cy="6324600"/>
        </p:xfrm>
        <a:graphic>
          <a:graphicData uri="http://schemas.openxmlformats.org/presentationml/2006/ole">
            <mc:AlternateContent xmlns:mc="http://schemas.openxmlformats.org/markup-compatibility/2006">
              <mc:Choice xmlns:v="urn:schemas-microsoft-com:vml" Requires="v">
                <p:oleObj spid="_x0000_s1093" name="Slide" r:id="rId4" imgW="5019480" imgH="3419280" progId="PowerPoint.Slide.8">
                  <p:embed/>
                </p:oleObj>
              </mc:Choice>
              <mc:Fallback>
                <p:oleObj name="Slide" r:id="rId4" imgW="5019480" imgH="3419280" progId="PowerPoint.Slide.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33400"/>
                        <a:ext cx="86868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3"/>
          <p:cNvSpPr>
            <a:spLocks noChangeArrowheads="1"/>
          </p:cNvSpPr>
          <p:nvPr/>
        </p:nvSpPr>
        <p:spPr bwMode="auto">
          <a:xfrm>
            <a:off x="2438400" y="0"/>
            <a:ext cx="4724400" cy="64135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3600" b="1" dirty="0">
                <a:solidFill>
                  <a:srgbClr val="0000FF"/>
                </a:solidFill>
                <a:latin typeface="Times New Roman" pitchFamily="18" charset="0"/>
              </a:rPr>
              <a:t>Kernel Anatomy</a:t>
            </a:r>
          </a:p>
        </p:txBody>
      </p:sp>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Grain storage, cont.</a:t>
            </a:r>
          </a:p>
        </p:txBody>
      </p:sp>
      <p:sp>
        <p:nvSpPr>
          <p:cNvPr id="35843" name="Rectangle 3"/>
          <p:cNvSpPr>
            <a:spLocks noGrp="1" noChangeArrowheads="1"/>
          </p:cNvSpPr>
          <p:nvPr>
            <p:ph idx="1"/>
          </p:nvPr>
        </p:nvSpPr>
        <p:spPr/>
        <p:txBody>
          <a:bodyPr>
            <a:normAutofit fontScale="92500" lnSpcReduction="20000"/>
          </a:bodyPr>
          <a:lstStyle/>
          <a:p>
            <a:pPr lvl="1"/>
            <a:r>
              <a:rPr lang="en-US" smtClean="0"/>
              <a:t>Amount of mold (except ergot) to tolerate:</a:t>
            </a:r>
          </a:p>
          <a:p>
            <a:pPr lvl="1"/>
            <a:endParaRPr lang="en-US" smtClean="0"/>
          </a:p>
          <a:p>
            <a:pPr lvl="2"/>
            <a:r>
              <a:rPr lang="en-US" smtClean="0"/>
              <a:t>&lt; 10% damage is probably safe</a:t>
            </a:r>
          </a:p>
          <a:p>
            <a:pPr lvl="2"/>
            <a:endParaRPr lang="en-US" smtClean="0"/>
          </a:p>
          <a:p>
            <a:pPr lvl="2"/>
            <a:r>
              <a:rPr lang="en-US" smtClean="0"/>
              <a:t>10 to 40% damage is risky</a:t>
            </a:r>
          </a:p>
          <a:p>
            <a:pPr lvl="2"/>
            <a:endParaRPr lang="en-US" smtClean="0"/>
          </a:p>
          <a:p>
            <a:pPr lvl="2"/>
            <a:r>
              <a:rPr lang="en-US" smtClean="0"/>
              <a:t> &gt;40% damage – absolutely not</a:t>
            </a:r>
          </a:p>
          <a:p>
            <a:pPr lvl="2"/>
            <a:endParaRPr lang="en-US" smtClean="0"/>
          </a:p>
          <a:p>
            <a:pPr lvl="1"/>
            <a:r>
              <a:rPr lang="en-US" smtClean="0"/>
              <a:t>Do not feed to young, growing animals or to reproducing animals (toxins can kill the embryos)</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3"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Grain storage, cont.</a:t>
            </a:r>
          </a:p>
        </p:txBody>
      </p:sp>
      <p:sp>
        <p:nvSpPr>
          <p:cNvPr id="36867" name="Rectangle 3"/>
          <p:cNvSpPr>
            <a:spLocks noGrp="1" noChangeArrowheads="1"/>
          </p:cNvSpPr>
          <p:nvPr>
            <p:ph idx="1"/>
          </p:nvPr>
        </p:nvSpPr>
        <p:spPr>
          <a:xfrm>
            <a:off x="304801" y="1905000"/>
            <a:ext cx="8718550" cy="4191000"/>
          </a:xfrm>
        </p:spPr>
        <p:txBody>
          <a:bodyPr/>
          <a:lstStyle/>
          <a:p>
            <a:pPr lvl="1"/>
            <a:r>
              <a:rPr lang="en-US" dirty="0" smtClean="0"/>
              <a:t>2% reduction in price for each moisture point over permissible level</a:t>
            </a:r>
          </a:p>
          <a:p>
            <a:pPr lvl="1"/>
            <a:endParaRPr lang="en-US" dirty="0" smtClean="0"/>
          </a:p>
          <a:p>
            <a:pPr lvl="2"/>
            <a:r>
              <a:rPr lang="en-US" dirty="0" smtClean="0"/>
              <a:t>Lower level of DM (** don’t pay for water)</a:t>
            </a:r>
          </a:p>
          <a:p>
            <a:pPr lvl="2"/>
            <a:endParaRPr lang="en-US" dirty="0" smtClean="0"/>
          </a:p>
          <a:p>
            <a:pPr lvl="2"/>
            <a:r>
              <a:rPr lang="en-US" dirty="0" smtClean="0"/>
              <a:t>Storage loss or cost of drying</a:t>
            </a:r>
          </a:p>
          <a:p>
            <a:pPr lvl="2"/>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3"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Grain storage, cont.</a:t>
            </a:r>
            <a:endParaRPr lang="en-US" dirty="0" smtClean="0"/>
          </a:p>
        </p:txBody>
      </p:sp>
      <p:sp>
        <p:nvSpPr>
          <p:cNvPr id="37891" name="Rectangle 3"/>
          <p:cNvSpPr>
            <a:spLocks noGrp="1" noChangeArrowheads="1"/>
          </p:cNvSpPr>
          <p:nvPr>
            <p:ph idx="1"/>
          </p:nvPr>
        </p:nvSpPr>
        <p:spPr>
          <a:xfrm>
            <a:off x="381001" y="1905000"/>
            <a:ext cx="8642350" cy="4191000"/>
          </a:xfrm>
        </p:spPr>
        <p:txBody>
          <a:bodyPr>
            <a:normAutofit fontScale="70000" lnSpcReduction="20000"/>
          </a:bodyPr>
          <a:lstStyle/>
          <a:p>
            <a:r>
              <a:rPr lang="en-US" dirty="0" smtClean="0"/>
              <a:t>Drying grain</a:t>
            </a:r>
          </a:p>
          <a:p>
            <a:pPr lvl="1"/>
            <a:r>
              <a:rPr lang="en-US" dirty="0" smtClean="0"/>
              <a:t>Longer field drying</a:t>
            </a:r>
          </a:p>
          <a:p>
            <a:pPr lvl="1"/>
            <a:r>
              <a:rPr lang="en-US" dirty="0" smtClean="0"/>
              <a:t>Artificial drying – solar or natural gas</a:t>
            </a:r>
          </a:p>
          <a:p>
            <a:pPr lvl="1"/>
            <a:endParaRPr lang="en-US" dirty="0" smtClean="0"/>
          </a:p>
          <a:p>
            <a:r>
              <a:rPr lang="en-US" dirty="0" smtClean="0"/>
              <a:t>Alternatives (to drying grain)</a:t>
            </a:r>
          </a:p>
          <a:p>
            <a:pPr lvl="1"/>
            <a:r>
              <a:rPr lang="en-US" dirty="0" smtClean="0"/>
              <a:t>Preservatives</a:t>
            </a:r>
          </a:p>
          <a:p>
            <a:pPr lvl="2"/>
            <a:r>
              <a:rPr lang="en-US" dirty="0" smtClean="0"/>
              <a:t>0.5% propionic acid – protects grains up to 24% moisture</a:t>
            </a:r>
          </a:p>
          <a:p>
            <a:pPr lvl="2"/>
            <a:r>
              <a:rPr lang="en-US" dirty="0" smtClean="0"/>
              <a:t>Microbial inoculants; seems to be effective</a:t>
            </a:r>
          </a:p>
          <a:p>
            <a:pPr lvl="2"/>
            <a:r>
              <a:rPr lang="en-US" dirty="0" smtClean="0"/>
              <a:t>Both also extend bunk life</a:t>
            </a:r>
          </a:p>
          <a:p>
            <a:pPr lvl="2"/>
            <a:endParaRPr lang="en-US" dirty="0" smtClean="0"/>
          </a:p>
          <a:p>
            <a:pPr lvl="1"/>
            <a:r>
              <a:rPr lang="en-US" dirty="0" smtClean="0"/>
              <a:t>High moisture grain storage</a:t>
            </a:r>
          </a:p>
          <a:p>
            <a:pPr lvl="2"/>
            <a:endParaRPr lang="en-US" dirty="0" smtClean="0"/>
          </a:p>
          <a:p>
            <a:pPr lvl="1"/>
            <a:r>
              <a:rPr lang="en-US" dirty="0" smtClean="0"/>
              <a:t>*** high moisture grains have superior feed value (feed efficiency)</a:t>
            </a:r>
          </a:p>
          <a:p>
            <a:pPr lvl="2"/>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8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89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789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789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78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Grain storage, cont.</a:t>
            </a:r>
          </a:p>
        </p:txBody>
      </p:sp>
      <p:sp>
        <p:nvSpPr>
          <p:cNvPr id="38915" name="Rectangle 3"/>
          <p:cNvSpPr>
            <a:spLocks noGrp="1" noChangeArrowheads="1"/>
          </p:cNvSpPr>
          <p:nvPr>
            <p:ph idx="1"/>
          </p:nvPr>
        </p:nvSpPr>
        <p:spPr/>
        <p:txBody>
          <a:bodyPr>
            <a:normAutofit fontScale="85000" lnSpcReduction="10000"/>
          </a:bodyPr>
          <a:lstStyle/>
          <a:p>
            <a:r>
              <a:rPr lang="en-US" smtClean="0"/>
              <a:t>High moisture grain at harvest</a:t>
            </a:r>
          </a:p>
          <a:p>
            <a:pPr lvl="1"/>
            <a:r>
              <a:rPr lang="en-US" smtClean="0"/>
              <a:t>22 to 35% moisture – optimum is about 32%</a:t>
            </a:r>
          </a:p>
          <a:p>
            <a:pPr lvl="1"/>
            <a:endParaRPr lang="en-US" smtClean="0"/>
          </a:p>
          <a:p>
            <a:pPr lvl="1"/>
            <a:r>
              <a:rPr lang="en-US" smtClean="0"/>
              <a:t>As with silage need airtight structure for anaerobic fermentation</a:t>
            </a:r>
          </a:p>
          <a:p>
            <a:pPr lvl="1"/>
            <a:endParaRPr lang="en-US" smtClean="0"/>
          </a:p>
          <a:p>
            <a:pPr lvl="1"/>
            <a:r>
              <a:rPr lang="en-US" smtClean="0"/>
              <a:t>Faster fermentation</a:t>
            </a:r>
          </a:p>
          <a:p>
            <a:pPr lvl="2"/>
            <a:r>
              <a:rPr lang="en-US" smtClean="0"/>
              <a:t>More soluble nutrients</a:t>
            </a:r>
          </a:p>
          <a:p>
            <a:pPr lvl="2"/>
            <a:endParaRPr lang="en-US" smtClean="0"/>
          </a:p>
          <a:p>
            <a:pPr lvl="2"/>
            <a:r>
              <a:rPr lang="en-US" smtClean="0"/>
              <a:t>Can expel oxygen with lower water content – acids concentrate faster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3"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smtClean="0"/>
          </a:p>
        </p:txBody>
      </p:sp>
      <p:sp>
        <p:nvSpPr>
          <p:cNvPr id="53251" name="Rectangle 3"/>
          <p:cNvSpPr>
            <a:spLocks noGrp="1" noChangeArrowheads="1"/>
          </p:cNvSpPr>
          <p:nvPr>
            <p:ph idx="1"/>
          </p:nvPr>
        </p:nvSpPr>
        <p:spPr/>
        <p:txBody>
          <a:bodyPr/>
          <a:lstStyle/>
          <a:p>
            <a:pPr eaLnBrk="1" hangingPunct="1"/>
            <a:endParaRPr lang="en-US" smtClean="0"/>
          </a:p>
        </p:txBody>
      </p:sp>
      <p:pic>
        <p:nvPicPr>
          <p:cNvPr id="53252" name="Picture 4" descr="El Oro 06"/>
          <p:cNvPicPr>
            <a:picLocks noChangeAspect="1" noChangeArrowheads="1"/>
          </p:cNvPicPr>
          <p:nvPr/>
        </p:nvPicPr>
        <p:blipFill>
          <a:blip r:embed="rId2" cstate="print"/>
          <a:srcRect/>
          <a:stretch>
            <a:fillRect/>
          </a:stretch>
        </p:blipFill>
        <p:spPr bwMode="auto">
          <a:xfrm>
            <a:off x="0" y="-1905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Grain storage, cont.</a:t>
            </a:r>
          </a:p>
        </p:txBody>
      </p:sp>
      <p:sp>
        <p:nvSpPr>
          <p:cNvPr id="40963" name="Rectangle 3"/>
          <p:cNvSpPr>
            <a:spLocks noGrp="1" noChangeArrowheads="1"/>
          </p:cNvSpPr>
          <p:nvPr>
            <p:ph idx="1"/>
          </p:nvPr>
        </p:nvSpPr>
        <p:spPr/>
        <p:txBody>
          <a:bodyPr>
            <a:normAutofit fontScale="92500" lnSpcReduction="20000"/>
          </a:bodyPr>
          <a:lstStyle/>
          <a:p>
            <a:r>
              <a:rPr lang="en-US" smtClean="0"/>
              <a:t>High moisture grain at harvest, cont</a:t>
            </a:r>
          </a:p>
          <a:p>
            <a:pPr lvl="1"/>
            <a:r>
              <a:rPr lang="en-US" smtClean="0"/>
              <a:t>Advantages</a:t>
            </a:r>
          </a:p>
          <a:p>
            <a:pPr lvl="2"/>
            <a:r>
              <a:rPr lang="en-US" smtClean="0"/>
              <a:t>Early harvest – reduce field loss; shattering, lodging, hail, bird, deer</a:t>
            </a:r>
          </a:p>
          <a:p>
            <a:pPr lvl="2"/>
            <a:endParaRPr lang="en-US" smtClean="0"/>
          </a:p>
          <a:p>
            <a:pPr lvl="2"/>
            <a:r>
              <a:rPr lang="en-US" smtClean="0"/>
              <a:t>No artificial drying needed</a:t>
            </a:r>
          </a:p>
          <a:p>
            <a:pPr lvl="2"/>
            <a:endParaRPr lang="en-US" smtClean="0"/>
          </a:p>
          <a:p>
            <a:pPr lvl="2"/>
            <a:r>
              <a:rPr lang="en-US" smtClean="0"/>
              <a:t>Bunker may be lower storage cost</a:t>
            </a:r>
          </a:p>
          <a:p>
            <a:pPr lvl="2"/>
            <a:endParaRPr lang="en-US" smtClean="0"/>
          </a:p>
          <a:p>
            <a:pPr lvl="2"/>
            <a:r>
              <a:rPr lang="en-US" smtClean="0"/>
              <a:t>Corn:  less risk of frost damage</a:t>
            </a:r>
          </a:p>
          <a:p>
            <a:pPr lvl="2"/>
            <a:endParaRPr lang="en-US" smtClean="0"/>
          </a:p>
          <a:p>
            <a:pPr lvl="2"/>
            <a:r>
              <a:rPr lang="en-US" smtClean="0"/>
              <a:t>** increased feed efficiency</a:t>
            </a:r>
          </a:p>
          <a:p>
            <a:pPr lvl="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6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3"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Grain storage, cont.</a:t>
            </a:r>
          </a:p>
        </p:txBody>
      </p:sp>
      <p:sp>
        <p:nvSpPr>
          <p:cNvPr id="41987" name="Rectangle 3"/>
          <p:cNvSpPr>
            <a:spLocks noGrp="1" noChangeArrowheads="1"/>
          </p:cNvSpPr>
          <p:nvPr>
            <p:ph idx="1"/>
          </p:nvPr>
        </p:nvSpPr>
        <p:spPr/>
        <p:txBody>
          <a:bodyPr>
            <a:normAutofit fontScale="92500" lnSpcReduction="20000"/>
          </a:bodyPr>
          <a:lstStyle/>
          <a:p>
            <a:r>
              <a:rPr lang="en-US" dirty="0" smtClean="0"/>
              <a:t>High moisture grain at harvest, </a:t>
            </a:r>
            <a:r>
              <a:rPr lang="en-US" dirty="0" err="1" smtClean="0"/>
              <a:t>cont</a:t>
            </a:r>
            <a:endParaRPr lang="en-US" dirty="0" smtClean="0"/>
          </a:p>
          <a:p>
            <a:pPr lvl="1"/>
            <a:r>
              <a:rPr lang="en-US" dirty="0" smtClean="0"/>
              <a:t>Disadvantage</a:t>
            </a:r>
          </a:p>
          <a:p>
            <a:pPr marL="457200" lvl="1" indent="0">
              <a:buNone/>
            </a:pPr>
            <a:endParaRPr lang="en-US" dirty="0" smtClean="0"/>
          </a:p>
          <a:p>
            <a:pPr lvl="2"/>
            <a:r>
              <a:rPr lang="en-US" dirty="0" smtClean="0"/>
              <a:t>Grain must be stored immediately – does not allow much buying and selling</a:t>
            </a:r>
          </a:p>
          <a:p>
            <a:pPr lvl="2"/>
            <a:endParaRPr lang="en-US" dirty="0" smtClean="0"/>
          </a:p>
          <a:p>
            <a:pPr lvl="2"/>
            <a:r>
              <a:rPr lang="en-US" dirty="0" smtClean="0"/>
              <a:t>Must be fed to livestock</a:t>
            </a:r>
          </a:p>
          <a:p>
            <a:pPr lvl="2"/>
            <a:endParaRPr lang="en-US" dirty="0" smtClean="0"/>
          </a:p>
          <a:p>
            <a:pPr lvl="2"/>
            <a:r>
              <a:rPr lang="en-US" dirty="0" smtClean="0"/>
              <a:t>Must be stored air tight</a:t>
            </a:r>
          </a:p>
          <a:p>
            <a:pPr lvl="2"/>
            <a:endParaRPr lang="en-US" dirty="0" smtClean="0"/>
          </a:p>
          <a:p>
            <a:pPr lvl="2"/>
            <a:r>
              <a:rPr lang="en-US" dirty="0" smtClean="0"/>
              <a:t>Handle more weight because of water</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8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3"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0"/>
            <a:ext cx="8382000" cy="3046988"/>
          </a:xfrm>
        </p:spPr>
        <p:txBody>
          <a:bodyPr/>
          <a:lstStyle/>
          <a:p>
            <a:r>
              <a:rPr lang="en-US" sz="9600" dirty="0" smtClean="0">
                <a:solidFill>
                  <a:srgbClr val="7030A0"/>
                </a:solidFill>
              </a:rPr>
              <a:t>Energy Byproducts</a:t>
            </a:r>
            <a:endParaRPr lang="en-US" sz="9600" dirty="0">
              <a:solidFill>
                <a:srgbClr val="7030A0"/>
              </a:solidFill>
            </a:endParaRPr>
          </a:p>
        </p:txBody>
      </p:sp>
    </p:spTree>
    <p:extLst>
      <p:ext uri="{BB962C8B-B14F-4D97-AF65-F5344CB8AC3E}">
        <p14:creationId xmlns:p14="http://schemas.microsoft.com/office/powerpoint/2010/main" val="39516667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871538" y="192089"/>
            <a:ext cx="8162925" cy="1331912"/>
          </a:xfrm>
        </p:spPr>
        <p:txBody>
          <a:bodyPr/>
          <a:lstStyle/>
          <a:p>
            <a:pPr eaLnBrk="1" hangingPunct="1"/>
            <a:r>
              <a:rPr lang="en-US" dirty="0" smtClean="0"/>
              <a:t>Energy By-Products</a:t>
            </a:r>
          </a:p>
        </p:txBody>
      </p:sp>
      <p:sp>
        <p:nvSpPr>
          <p:cNvPr id="28675" name="Rectangle 4"/>
          <p:cNvSpPr>
            <a:spLocks noGrp="1" noChangeArrowheads="1"/>
          </p:cNvSpPr>
          <p:nvPr>
            <p:ph idx="1"/>
          </p:nvPr>
        </p:nvSpPr>
        <p:spPr>
          <a:xfrm>
            <a:off x="152401" y="1905000"/>
            <a:ext cx="8870950" cy="4191000"/>
          </a:xfrm>
        </p:spPr>
        <p:txBody>
          <a:bodyPr>
            <a:normAutofit fontScale="92500"/>
          </a:bodyPr>
          <a:lstStyle/>
          <a:p>
            <a:pPr eaLnBrk="1" hangingPunct="1"/>
            <a:r>
              <a:rPr lang="en-US" b="1" dirty="0" smtClean="0">
                <a:solidFill>
                  <a:srgbClr val="7030A0"/>
                </a:solidFill>
              </a:rPr>
              <a:t>Potato waste</a:t>
            </a:r>
          </a:p>
          <a:p>
            <a:pPr lvl="1" eaLnBrk="1" hangingPunct="1"/>
            <a:r>
              <a:rPr lang="en-US" dirty="0" smtClean="0"/>
              <a:t>Problem is consistency</a:t>
            </a:r>
          </a:p>
          <a:p>
            <a:pPr lvl="1" eaLnBrk="1" hangingPunct="1"/>
            <a:endParaRPr lang="en-US" dirty="0" smtClean="0"/>
          </a:p>
          <a:p>
            <a:pPr lvl="1" eaLnBrk="1" hangingPunct="1"/>
            <a:r>
              <a:rPr lang="en-US" dirty="0" smtClean="0"/>
              <a:t>Potatoes = 80% water, if you put 50 lbs. of potato waste in front of a steer, you’re really feeding 40 lbs water and 10 lb DM.</a:t>
            </a:r>
          </a:p>
          <a:p>
            <a:pPr lvl="1"/>
            <a:endParaRPr lang="en-US" dirty="0" smtClean="0"/>
          </a:p>
          <a:p>
            <a:pPr lvl="1"/>
            <a:r>
              <a:rPr lang="en-US" dirty="0" smtClean="0"/>
              <a:t>High </a:t>
            </a:r>
            <a:r>
              <a:rPr lang="en-US" dirty="0"/>
              <a:t>moisture creates a problem with storage and transportation, and nutrient </a:t>
            </a:r>
            <a:r>
              <a:rPr lang="en-US" dirty="0" smtClean="0"/>
              <a:t>loss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Potato Waste</a:t>
            </a:r>
            <a:endParaRPr lang="en-US" dirty="0"/>
          </a:p>
        </p:txBody>
      </p:sp>
      <p:sp>
        <p:nvSpPr>
          <p:cNvPr id="3" name="Content Placeholder 2"/>
          <p:cNvSpPr>
            <a:spLocks noGrp="1"/>
          </p:cNvSpPr>
          <p:nvPr>
            <p:ph idx="1"/>
          </p:nvPr>
        </p:nvSpPr>
        <p:spPr/>
        <p:txBody>
          <a:bodyPr>
            <a:normAutofit/>
          </a:bodyPr>
          <a:lstStyle/>
          <a:p>
            <a:r>
              <a:rPr lang="en-US" sz="2400" dirty="0" smtClean="0"/>
              <a:t>4.3 million tons (as fed) of waste from the frozen potato industry was produced in USA and Canada combined</a:t>
            </a:r>
          </a:p>
          <a:p>
            <a:endParaRPr lang="en-US" sz="2400" dirty="0" smtClean="0"/>
          </a:p>
          <a:p>
            <a:r>
              <a:rPr lang="en-US" sz="2400" dirty="0" smtClean="0"/>
              <a:t>The vocabulary used to describe the different types of potato waste varies significantly</a:t>
            </a:r>
          </a:p>
          <a:p>
            <a:endParaRPr lang="en-US" sz="2400" dirty="0" smtClean="0"/>
          </a:p>
          <a:p>
            <a:r>
              <a:rPr lang="en-US" sz="2400" dirty="0" smtClean="0"/>
              <a:t>52% of all potatoes are produced (in the USA) in Idaho, Washington and Oregon</a:t>
            </a:r>
          </a:p>
          <a:p>
            <a:pPr marL="0" indent="0">
              <a:buNone/>
            </a:pPr>
            <a:endParaRPr lang="en-US" sz="2400" dirty="0"/>
          </a:p>
        </p:txBody>
      </p:sp>
    </p:spTree>
    <p:extLst>
      <p:ext uri="{BB962C8B-B14F-4D97-AF65-F5344CB8AC3E}">
        <p14:creationId xmlns:p14="http://schemas.microsoft.com/office/powerpoint/2010/main" val="37314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r>
              <a:rPr lang="en-US" smtClean="0"/>
              <a:t>Endosperm</a:t>
            </a:r>
          </a:p>
        </p:txBody>
      </p:sp>
      <p:sp>
        <p:nvSpPr>
          <p:cNvPr id="17411" name="Rectangle 1027"/>
          <p:cNvSpPr>
            <a:spLocks noGrp="1" noChangeArrowheads="1"/>
          </p:cNvSpPr>
          <p:nvPr>
            <p:ph idx="1"/>
          </p:nvPr>
        </p:nvSpPr>
        <p:spPr/>
        <p:txBody>
          <a:bodyPr>
            <a:normAutofit fontScale="77500" lnSpcReduction="20000"/>
          </a:bodyPr>
          <a:lstStyle/>
          <a:p>
            <a:r>
              <a:rPr lang="en-US" dirty="0" smtClean="0"/>
              <a:t>Cells fill with starch granules</a:t>
            </a:r>
          </a:p>
          <a:p>
            <a:endParaRPr lang="en-US" dirty="0" smtClean="0"/>
          </a:p>
          <a:p>
            <a:r>
              <a:rPr lang="en-US" dirty="0" smtClean="0"/>
              <a:t>Starch granules are enveloped in a protein matrix, which impedes digestion of starch</a:t>
            </a:r>
          </a:p>
          <a:p>
            <a:endParaRPr lang="en-US" dirty="0" smtClean="0"/>
          </a:p>
          <a:p>
            <a:r>
              <a:rPr lang="en-US" dirty="0" smtClean="0"/>
              <a:t>If we process to break open the granule, can increase the digestion of starch</a:t>
            </a:r>
          </a:p>
          <a:p>
            <a:pPr lvl="1"/>
            <a:endParaRPr lang="en-US" dirty="0" smtClean="0"/>
          </a:p>
          <a:p>
            <a:r>
              <a:rPr lang="en-US" dirty="0" smtClean="0"/>
              <a:t>Grains differ in rumen </a:t>
            </a:r>
            <a:r>
              <a:rPr lang="en-US" dirty="0" err="1" smtClean="0"/>
              <a:t>fermentability</a:t>
            </a:r>
            <a:r>
              <a:rPr lang="en-US" dirty="0" smtClean="0"/>
              <a:t> largely due to the nature of the endosperm and protein matrix surrounding the granules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2" end="2"/>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4" end="4"/>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6" end="6"/>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Potato waste products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1) potato peels</a:t>
            </a:r>
          </a:p>
          <a:p>
            <a:pPr marL="0" indent="0">
              <a:buNone/>
            </a:pPr>
            <a:r>
              <a:rPr lang="en-US" dirty="0" smtClean="0"/>
              <a:t>2) Screen solids </a:t>
            </a:r>
          </a:p>
          <a:p>
            <a:pPr marL="0" indent="0">
              <a:buNone/>
            </a:pPr>
            <a:r>
              <a:rPr lang="en-US" dirty="0"/>
              <a:t>	</a:t>
            </a:r>
            <a:r>
              <a:rPr lang="en-US" dirty="0" smtClean="0"/>
              <a:t>(small potatoes and pieces); </a:t>
            </a:r>
          </a:p>
          <a:p>
            <a:pPr marL="0" indent="0">
              <a:buNone/>
            </a:pPr>
            <a:r>
              <a:rPr lang="en-US" dirty="0" smtClean="0"/>
              <a:t>3) fried product </a:t>
            </a:r>
          </a:p>
          <a:p>
            <a:pPr marL="0" indent="0">
              <a:buNone/>
            </a:pPr>
            <a:r>
              <a:rPr lang="en-US" dirty="0"/>
              <a:t>	</a:t>
            </a:r>
            <a:r>
              <a:rPr lang="en-US" dirty="0" smtClean="0"/>
              <a:t>(fries, hash browns, batter, crumbles)</a:t>
            </a:r>
          </a:p>
          <a:p>
            <a:pPr marL="0" indent="0">
              <a:buNone/>
            </a:pPr>
            <a:r>
              <a:rPr lang="en-US" dirty="0" smtClean="0"/>
              <a:t>4)material from the water recovery systems 	(oxidation ditch, belt solids, filter cake)</a:t>
            </a:r>
          </a:p>
          <a:p>
            <a:pPr marL="0" lvl="1" indent="0">
              <a:buNone/>
            </a:pPr>
            <a:endParaRPr lang="en-US" dirty="0" smtClean="0"/>
          </a:p>
          <a:p>
            <a:pPr marL="0" lvl="1" indent="0">
              <a:buNone/>
            </a:pPr>
            <a:r>
              <a:rPr lang="en-US" dirty="0" smtClean="0"/>
              <a:t>In </a:t>
            </a:r>
            <a:r>
              <a:rPr lang="en-US" dirty="0"/>
              <a:t>addition </a:t>
            </a:r>
            <a:r>
              <a:rPr lang="en-US" dirty="0" smtClean="0"/>
              <a:t>all or some of </a:t>
            </a:r>
            <a:r>
              <a:rPr lang="en-US" dirty="0"/>
              <a:t>these may be combined into a product known as slurry</a:t>
            </a:r>
          </a:p>
          <a:p>
            <a:pPr marL="0" indent="0">
              <a:buNone/>
            </a:pPr>
            <a:endParaRPr lang="en-US" dirty="0"/>
          </a:p>
        </p:txBody>
      </p:sp>
    </p:spTree>
    <p:extLst>
      <p:ext uri="{BB962C8B-B14F-4D97-AF65-F5344CB8AC3E}">
        <p14:creationId xmlns:p14="http://schemas.microsoft.com/office/powerpoint/2010/main" val="25739636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Potato Waste</a:t>
            </a:r>
          </a:p>
        </p:txBody>
      </p:sp>
      <p:sp>
        <p:nvSpPr>
          <p:cNvPr id="29699" name="Rectangle 3"/>
          <p:cNvSpPr>
            <a:spLocks noGrp="1" noChangeArrowheads="1"/>
          </p:cNvSpPr>
          <p:nvPr>
            <p:ph idx="1"/>
          </p:nvPr>
        </p:nvSpPr>
        <p:spPr/>
        <p:txBody>
          <a:bodyPr>
            <a:normAutofit fontScale="92500" lnSpcReduction="10000"/>
          </a:bodyPr>
          <a:lstStyle/>
          <a:p>
            <a:pPr eaLnBrk="1" hangingPunct="1">
              <a:lnSpc>
                <a:spcPct val="80000"/>
              </a:lnSpc>
            </a:pPr>
            <a:r>
              <a:rPr lang="en-US" sz="2400" dirty="0" smtClean="0"/>
              <a:t>Potato Waste</a:t>
            </a:r>
          </a:p>
          <a:p>
            <a:pPr lvl="1" eaLnBrk="1" hangingPunct="1">
              <a:lnSpc>
                <a:spcPct val="80000"/>
              </a:lnSpc>
            </a:pPr>
            <a:r>
              <a:rPr lang="en-US" sz="2200" dirty="0" smtClean="0"/>
              <a:t>Potato waste can be ensiled in a bunker, flow through pit, designed for 6 months of storage (except fried products)</a:t>
            </a:r>
          </a:p>
          <a:p>
            <a:pPr lvl="1" eaLnBrk="1" hangingPunct="1">
              <a:lnSpc>
                <a:spcPct val="80000"/>
              </a:lnSpc>
            </a:pPr>
            <a:r>
              <a:rPr lang="en-US" sz="2200" dirty="0" smtClean="0"/>
              <a:t>Advantages:</a:t>
            </a:r>
          </a:p>
          <a:p>
            <a:pPr lvl="2" eaLnBrk="1" hangingPunct="1">
              <a:lnSpc>
                <a:spcPct val="80000"/>
              </a:lnSpc>
            </a:pPr>
            <a:r>
              <a:rPr lang="en-US" sz="2000" dirty="0" smtClean="0"/>
              <a:t>Excess supply can create stockpile for future use</a:t>
            </a:r>
          </a:p>
          <a:p>
            <a:pPr lvl="2" eaLnBrk="1" hangingPunct="1">
              <a:lnSpc>
                <a:spcPct val="80000"/>
              </a:lnSpc>
            </a:pPr>
            <a:r>
              <a:rPr lang="en-US" sz="2000" dirty="0" smtClean="0"/>
              <a:t>Blended product enables easier ration balancing more uniform composition</a:t>
            </a:r>
          </a:p>
          <a:p>
            <a:pPr lvl="1" eaLnBrk="1" hangingPunct="1">
              <a:lnSpc>
                <a:spcPct val="80000"/>
              </a:lnSpc>
            </a:pPr>
            <a:endParaRPr lang="en-US" sz="2200" dirty="0" smtClean="0"/>
          </a:p>
          <a:p>
            <a:pPr lvl="1" eaLnBrk="1" hangingPunct="1">
              <a:lnSpc>
                <a:spcPct val="80000"/>
              </a:lnSpc>
            </a:pPr>
            <a:r>
              <a:rPr lang="en-US" sz="2200" dirty="0" smtClean="0"/>
              <a:t>Disadvantages:</a:t>
            </a:r>
          </a:p>
          <a:p>
            <a:pPr lvl="2" eaLnBrk="1" hangingPunct="1">
              <a:lnSpc>
                <a:spcPct val="80000"/>
              </a:lnSpc>
            </a:pPr>
            <a:r>
              <a:rPr lang="en-US" sz="2000" dirty="0" smtClean="0"/>
              <a:t>Potato waste will freeze</a:t>
            </a:r>
          </a:p>
          <a:p>
            <a:pPr lvl="2" eaLnBrk="1" hangingPunct="1">
              <a:lnSpc>
                <a:spcPct val="80000"/>
              </a:lnSpc>
            </a:pPr>
            <a:r>
              <a:rPr lang="en-US" sz="2000" dirty="0" smtClean="0"/>
              <a:t>Can’t pile too high</a:t>
            </a:r>
          </a:p>
          <a:p>
            <a:pPr lvl="2" eaLnBrk="1" hangingPunct="1">
              <a:lnSpc>
                <a:spcPct val="80000"/>
              </a:lnSpc>
            </a:pPr>
            <a:r>
              <a:rPr lang="en-US" sz="2000" dirty="0" smtClean="0"/>
              <a:t>Feeding too much potato waste – acidosis</a:t>
            </a:r>
          </a:p>
          <a:p>
            <a:pPr lvl="1" eaLnBrk="1" hangingPunct="1">
              <a:lnSpc>
                <a:spcPct val="80000"/>
              </a:lnSpc>
            </a:pPr>
            <a:endParaRPr lang="en-US" sz="2200" dirty="0" smtClean="0"/>
          </a:p>
          <a:p>
            <a:pPr lvl="1" eaLnBrk="1" hangingPunct="1">
              <a:lnSpc>
                <a:spcPct val="80000"/>
              </a:lnSpc>
            </a:pPr>
            <a:r>
              <a:rPr lang="en-US" sz="2200" dirty="0" smtClean="0"/>
              <a:t>Can ensile 2:1 with a hay crop silage</a:t>
            </a:r>
          </a:p>
          <a:p>
            <a:pPr lvl="2" eaLnBrk="1" hangingPunct="1">
              <a:lnSpc>
                <a:spcPct val="80000"/>
              </a:lnSpc>
            </a:pPr>
            <a:endParaRPr lang="en-US" sz="2000" dirty="0" smtClean="0"/>
          </a:p>
          <a:p>
            <a:pPr lvl="1" eaLnBrk="1" hangingPunct="1">
              <a:lnSpc>
                <a:spcPct val="80000"/>
              </a:lnSpc>
              <a:buFont typeface="Wingdings" pitchFamily="2" charset="2"/>
              <a:buNone/>
            </a:pPr>
            <a:endParaRPr lang="en-US" sz="2200"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9"/>
            <a:ext cx="8162925" cy="798512"/>
          </a:xfrm>
        </p:spPr>
        <p:txBody>
          <a:bodyPr/>
          <a:lstStyle/>
          <a:p>
            <a:r>
              <a:rPr lang="en-US" dirty="0" smtClean="0"/>
              <a:t>Potato waste</a:t>
            </a:r>
            <a:endParaRPr lang="en-US" dirty="0"/>
          </a:p>
        </p:txBody>
      </p:sp>
      <p:sp>
        <p:nvSpPr>
          <p:cNvPr id="3" name="Content Placeholder 2"/>
          <p:cNvSpPr>
            <a:spLocks noGrp="1"/>
          </p:cNvSpPr>
          <p:nvPr>
            <p:ph idx="1"/>
          </p:nvPr>
        </p:nvSpPr>
        <p:spPr/>
        <p:txBody>
          <a:bodyPr/>
          <a:lstStyle/>
          <a:p>
            <a:r>
              <a:rPr lang="en-US" dirty="0" smtClean="0"/>
              <a:t>Variability!!</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212139"/>
            <a:ext cx="4800600" cy="551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7928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9"/>
            <a:ext cx="8162925" cy="874712"/>
          </a:xfrm>
        </p:spPr>
        <p:txBody>
          <a:bodyPr/>
          <a:lstStyle/>
          <a:p>
            <a:r>
              <a:rPr lang="en-US" dirty="0" smtClean="0"/>
              <a:t>Fried products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45819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073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Potential issues with potatoes </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solidFill>
                  <a:srgbClr val="7030A0"/>
                </a:solidFill>
              </a:rPr>
              <a:t>Glycoalkoids</a:t>
            </a:r>
          </a:p>
          <a:p>
            <a:pPr lvl="1"/>
            <a:r>
              <a:rPr lang="en-US" dirty="0"/>
              <a:t>Glycoalkoids are toxic substances found in some potatoes and can not be fed in large amounts to cattle </a:t>
            </a:r>
            <a:endParaRPr lang="en-US" dirty="0" smtClean="0"/>
          </a:p>
          <a:p>
            <a:pPr lvl="1"/>
            <a:r>
              <a:rPr lang="en-US" dirty="0" smtClean="0"/>
              <a:t>Glycoalkoids </a:t>
            </a:r>
            <a:r>
              <a:rPr lang="en-US" dirty="0"/>
              <a:t>are in higher concentrations in sunburned (green-skinned) and sprouted potatoes </a:t>
            </a:r>
            <a:endParaRPr lang="en-US" dirty="0" smtClean="0"/>
          </a:p>
          <a:p>
            <a:pPr lvl="1"/>
            <a:r>
              <a:rPr lang="en-US" dirty="0" smtClean="0"/>
              <a:t>Glycoalkoids </a:t>
            </a:r>
            <a:r>
              <a:rPr lang="en-US" dirty="0"/>
              <a:t>are a bigger problem in potato peels </a:t>
            </a:r>
          </a:p>
          <a:p>
            <a:r>
              <a:rPr lang="en-US" b="1" dirty="0" err="1" smtClean="0">
                <a:solidFill>
                  <a:srgbClr val="7030A0"/>
                </a:solidFill>
              </a:rPr>
              <a:t>Cysticercosis</a:t>
            </a:r>
            <a:endParaRPr lang="en-US" b="1" dirty="0">
              <a:solidFill>
                <a:srgbClr val="7030A0"/>
              </a:solidFill>
            </a:endParaRPr>
          </a:p>
          <a:p>
            <a:pPr lvl="1"/>
            <a:r>
              <a:rPr lang="en-US" dirty="0"/>
              <a:t>Caused by encysted human tape-worm larva </a:t>
            </a:r>
            <a:endParaRPr lang="en-US" dirty="0" smtClean="0"/>
          </a:p>
          <a:p>
            <a:pPr lvl="1"/>
            <a:r>
              <a:rPr lang="en-US" dirty="0" smtClean="0"/>
              <a:t>Large </a:t>
            </a:r>
            <a:r>
              <a:rPr lang="en-US" dirty="0"/>
              <a:t>problem in Pacific Northwest feedlots, linked to feeding of potato byproducts </a:t>
            </a:r>
            <a:endParaRPr lang="en-US" dirty="0" smtClean="0"/>
          </a:p>
          <a:p>
            <a:pPr lvl="1"/>
            <a:r>
              <a:rPr lang="en-US" dirty="0" smtClean="0"/>
              <a:t>Can </a:t>
            </a:r>
            <a:r>
              <a:rPr lang="en-US" dirty="0"/>
              <a:t>result in huge losses due to meat being condemned</a:t>
            </a:r>
          </a:p>
          <a:p>
            <a:pPr lvl="1"/>
            <a:r>
              <a:rPr lang="en-US" dirty="0"/>
              <a:t>Ensiling or pasteurization greatly reduces the incidence </a:t>
            </a:r>
            <a:endParaRPr lang="en-US" dirty="0" smtClean="0"/>
          </a:p>
          <a:p>
            <a:pPr lvl="1"/>
            <a:r>
              <a:rPr lang="en-US" dirty="0" smtClean="0"/>
              <a:t>Pasteurization </a:t>
            </a:r>
            <a:r>
              <a:rPr lang="en-US" dirty="0"/>
              <a:t>carries its own risk, mainly heating causes gelatinization of the starch crystals and can result in increased risk of </a:t>
            </a:r>
            <a:r>
              <a:rPr lang="en-US" dirty="0" smtClean="0"/>
              <a:t>acidosis</a:t>
            </a:r>
            <a:endParaRPr lang="en-US" dirty="0"/>
          </a:p>
        </p:txBody>
      </p:sp>
    </p:spTree>
    <p:extLst>
      <p:ext uri="{BB962C8B-B14F-4D97-AF65-F5344CB8AC3E}">
        <p14:creationId xmlns:p14="http://schemas.microsoft.com/office/powerpoint/2010/main" val="34396739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838200"/>
            <a:ext cx="8162925" cy="769441"/>
          </a:xfrm>
        </p:spPr>
        <p:txBody>
          <a:bodyPr/>
          <a:lstStyle/>
          <a:p>
            <a:pPr eaLnBrk="1" hangingPunct="1"/>
            <a:r>
              <a:rPr lang="en-US" dirty="0" smtClean="0"/>
              <a:t>Energy By-Products</a:t>
            </a:r>
          </a:p>
        </p:txBody>
      </p:sp>
      <p:sp>
        <p:nvSpPr>
          <p:cNvPr id="33795" name="Rectangle 3"/>
          <p:cNvSpPr>
            <a:spLocks noGrp="1" noChangeArrowheads="1"/>
          </p:cNvSpPr>
          <p:nvPr>
            <p:ph idx="1"/>
          </p:nvPr>
        </p:nvSpPr>
        <p:spPr>
          <a:xfrm>
            <a:off x="228601" y="1905000"/>
            <a:ext cx="8794750" cy="4191000"/>
          </a:xfrm>
        </p:spPr>
        <p:txBody>
          <a:bodyPr/>
          <a:lstStyle/>
          <a:p>
            <a:pPr eaLnBrk="1" hangingPunct="1"/>
            <a:r>
              <a:rPr lang="en-US" sz="2400" b="1" dirty="0" smtClean="0">
                <a:solidFill>
                  <a:srgbClr val="7030A0"/>
                </a:solidFill>
              </a:rPr>
              <a:t>Beet pulp</a:t>
            </a:r>
          </a:p>
          <a:p>
            <a:pPr lvl="1" eaLnBrk="1" hangingPunct="1"/>
            <a:r>
              <a:rPr lang="en-US" sz="2200" dirty="0" smtClean="0"/>
              <a:t>Residue from sugar beet manufacturing</a:t>
            </a:r>
          </a:p>
          <a:p>
            <a:pPr lvl="1" eaLnBrk="1" hangingPunct="1"/>
            <a:r>
              <a:rPr lang="en-US" sz="2200" dirty="0" smtClean="0"/>
              <a:t>Fiber = 15-20%, very digestible</a:t>
            </a:r>
          </a:p>
          <a:p>
            <a:pPr lvl="1" eaLnBrk="1" hangingPunct="1"/>
            <a:r>
              <a:rPr lang="en-US" sz="2200" dirty="0" smtClean="0"/>
              <a:t>Very palatable, 6-7 </a:t>
            </a:r>
            <a:r>
              <a:rPr lang="en-US" sz="2200" dirty="0" err="1" smtClean="0"/>
              <a:t>lbs</a:t>
            </a:r>
            <a:r>
              <a:rPr lang="en-US" sz="2200" dirty="0" smtClean="0"/>
              <a:t> in a dairy cow ration per day</a:t>
            </a:r>
          </a:p>
          <a:p>
            <a:pPr eaLnBrk="1" hangingPunct="1"/>
            <a:r>
              <a:rPr lang="en-US" sz="2400" b="1" dirty="0" smtClean="0">
                <a:solidFill>
                  <a:srgbClr val="7030A0"/>
                </a:solidFill>
              </a:rPr>
              <a:t>Citrus Pulp </a:t>
            </a:r>
            <a:r>
              <a:rPr lang="en-US" sz="2400" dirty="0" smtClean="0"/>
              <a:t>(Florida, California)</a:t>
            </a:r>
          </a:p>
          <a:p>
            <a:pPr lvl="1" eaLnBrk="1" hangingPunct="1"/>
            <a:r>
              <a:rPr lang="en-US" sz="2200" dirty="0" smtClean="0"/>
              <a:t>Mixture of peel, inside and cull fruit which are dried to produce a coarse, flaky product</a:t>
            </a:r>
          </a:p>
          <a:p>
            <a:pPr lvl="1" eaLnBrk="1" hangingPunct="1"/>
            <a:r>
              <a:rPr lang="en-US" sz="2200" dirty="0" smtClean="0"/>
              <a:t>High energy, Ca, digestible fiber, low protein</a:t>
            </a:r>
          </a:p>
          <a:p>
            <a:pPr lvl="1" eaLnBrk="1" hangingPunct="1"/>
            <a:r>
              <a:rPr lang="en-US" sz="2200" dirty="0" smtClean="0"/>
              <a:t>Once cows are used to it, </a:t>
            </a:r>
            <a:r>
              <a:rPr lang="en-US" sz="2200" dirty="0" err="1" smtClean="0"/>
              <a:t>cirtus</a:t>
            </a:r>
            <a:r>
              <a:rPr lang="en-US" sz="2200" dirty="0" smtClean="0"/>
              <a:t> pulp is very palatable and can be used at 25-30% of total ration DM</a:t>
            </a:r>
          </a:p>
          <a:p>
            <a:pPr lvl="1" eaLnBrk="1" hangingPunct="1">
              <a:buFont typeface="Wingdings" pitchFamily="2" charset="2"/>
              <a:buNone/>
            </a:pPr>
            <a:endParaRPr lang="en-US" sz="2200"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61881789"/>
              </p:ext>
            </p:extLst>
          </p:nvPr>
        </p:nvGraphicFramePr>
        <p:xfrm>
          <a:off x="381000" y="381000"/>
          <a:ext cx="8534399" cy="4831080"/>
        </p:xfrm>
        <a:graphic>
          <a:graphicData uri="http://schemas.openxmlformats.org/drawingml/2006/table">
            <a:tbl>
              <a:tblPr/>
              <a:tblGrid>
                <a:gridCol w="2727488">
                  <a:extLst>
                    <a:ext uri="{9D8B030D-6E8A-4147-A177-3AD203B41FA5}">
                      <a16:colId xmlns:a16="http://schemas.microsoft.com/office/drawing/2014/main" val="2398044725"/>
                    </a:ext>
                  </a:extLst>
                </a:gridCol>
                <a:gridCol w="2199588">
                  <a:extLst>
                    <a:ext uri="{9D8B030D-6E8A-4147-A177-3AD203B41FA5}">
                      <a16:colId xmlns:a16="http://schemas.microsoft.com/office/drawing/2014/main" val="2957206388"/>
                    </a:ext>
                  </a:extLst>
                </a:gridCol>
                <a:gridCol w="2023620">
                  <a:extLst>
                    <a:ext uri="{9D8B030D-6E8A-4147-A177-3AD203B41FA5}">
                      <a16:colId xmlns:a16="http://schemas.microsoft.com/office/drawing/2014/main" val="1955534863"/>
                    </a:ext>
                  </a:extLst>
                </a:gridCol>
                <a:gridCol w="1583703">
                  <a:extLst>
                    <a:ext uri="{9D8B030D-6E8A-4147-A177-3AD203B41FA5}">
                      <a16:colId xmlns:a16="http://schemas.microsoft.com/office/drawing/2014/main" val="3526954990"/>
                    </a:ext>
                  </a:extLst>
                </a:gridCol>
              </a:tblGrid>
              <a:tr h="685800">
                <a:tc>
                  <a:txBody>
                    <a:bodyPr/>
                    <a:lstStyle/>
                    <a:p>
                      <a:pPr algn="ctr" latinLnBrk="1"/>
                      <a:r>
                        <a:rPr lang="en-US" sz="1500" b="1" dirty="0">
                          <a:solidFill>
                            <a:srgbClr val="9900CC"/>
                          </a:solidFill>
                          <a:effectLst/>
                          <a:latin typeface="inherit"/>
                        </a:rPr>
                        <a:t>Chemical Compositions</a:t>
                      </a:r>
                      <a:endParaRPr lang="en-US" sz="1500" b="0" dirty="0">
                        <a:solidFill>
                          <a:srgbClr val="9900CC"/>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500" b="1" dirty="0">
                          <a:solidFill>
                            <a:srgbClr val="9900CC"/>
                          </a:solidFill>
                          <a:effectLst/>
                          <a:latin typeface="inherit"/>
                        </a:rPr>
                        <a:t>Dried Orange Pulps</a:t>
                      </a:r>
                      <a:endParaRPr lang="en-US" sz="1500" b="0" dirty="0">
                        <a:solidFill>
                          <a:srgbClr val="9900CC"/>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500" b="1" dirty="0">
                          <a:solidFill>
                            <a:srgbClr val="9900CC"/>
                          </a:solidFill>
                          <a:effectLst/>
                          <a:latin typeface="inherit"/>
                        </a:rPr>
                        <a:t>Dried Lemon Pulps</a:t>
                      </a:r>
                      <a:endParaRPr lang="en-US" sz="1500" b="0" dirty="0">
                        <a:solidFill>
                          <a:srgbClr val="9900CC"/>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500" b="1" dirty="0">
                          <a:solidFill>
                            <a:srgbClr val="9900CC"/>
                          </a:solidFill>
                          <a:effectLst/>
                          <a:latin typeface="inherit"/>
                        </a:rPr>
                        <a:t>Dried Grapefruit </a:t>
                      </a:r>
                      <a:r>
                        <a:rPr lang="en-US" sz="1500" b="1" dirty="0" smtClean="0">
                          <a:solidFill>
                            <a:srgbClr val="9900CC"/>
                          </a:solidFill>
                          <a:effectLst/>
                          <a:latin typeface="inherit"/>
                        </a:rPr>
                        <a:t> Pulps</a:t>
                      </a:r>
                      <a:endParaRPr lang="en-US" sz="1500" b="0" dirty="0">
                        <a:solidFill>
                          <a:srgbClr val="9900CC"/>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775375904"/>
                  </a:ext>
                </a:extLst>
              </a:tr>
              <a:tr h="228600">
                <a:tc>
                  <a:txBody>
                    <a:bodyPr/>
                    <a:lstStyle/>
                    <a:p>
                      <a:pPr algn="just" latinLnBrk="1"/>
                      <a:r>
                        <a:rPr lang="en-US" sz="1800" b="0" dirty="0" smtClean="0">
                          <a:solidFill>
                            <a:schemeClr val="tx1"/>
                          </a:solidFill>
                          <a:effectLst/>
                          <a:latin typeface="inherit"/>
                        </a:rPr>
                        <a:t>  DM </a:t>
                      </a:r>
                      <a:r>
                        <a:rPr lang="en-US" sz="1800" b="0" dirty="0">
                          <a:solidFill>
                            <a:schemeClr val="tx1"/>
                          </a:solidFill>
                          <a:effectLst/>
                          <a:latin typeface="inherit"/>
                        </a:rPr>
                        <a:t>in the air</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926.70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885.30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774.00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extLst>
                  <a:ext uri="{0D108BD9-81ED-4DB2-BD59-A6C34878D82A}">
                    <a16:rowId xmlns:a16="http://schemas.microsoft.com/office/drawing/2014/main" val="3146453027"/>
                  </a:ext>
                </a:extLst>
              </a:tr>
              <a:tr h="228600">
                <a:tc>
                  <a:txBody>
                    <a:bodyPr/>
                    <a:lstStyle/>
                    <a:p>
                      <a:pPr algn="just" latinLnBrk="1"/>
                      <a:r>
                        <a:rPr lang="en-US" sz="1800" b="0" dirty="0" smtClean="0">
                          <a:solidFill>
                            <a:schemeClr val="tx1"/>
                          </a:solidFill>
                          <a:effectLst/>
                          <a:latin typeface="inherit"/>
                        </a:rPr>
                        <a:t>  Ash</a:t>
                      </a:r>
                      <a:endParaRPr lang="en-US" sz="1800" b="0" dirty="0">
                        <a:solidFill>
                          <a:schemeClr val="tx1"/>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109.80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a:solidFill>
                            <a:schemeClr val="tx1"/>
                          </a:solidFill>
                          <a:effectLst/>
                          <a:latin typeface="inherit"/>
                        </a:rPr>
                        <a:t>76.40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a:solidFill>
                            <a:schemeClr val="tx1"/>
                          </a:solidFill>
                          <a:effectLst/>
                          <a:latin typeface="inherit"/>
                        </a:rPr>
                        <a:t>60.20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968692673"/>
                  </a:ext>
                </a:extLst>
              </a:tr>
              <a:tr h="228600">
                <a:tc>
                  <a:txBody>
                    <a:bodyPr/>
                    <a:lstStyle/>
                    <a:p>
                      <a:pPr algn="just" latinLnBrk="1"/>
                      <a:r>
                        <a:rPr lang="en-US" sz="1800" b="0" dirty="0" smtClean="0">
                          <a:solidFill>
                            <a:schemeClr val="tx1"/>
                          </a:solidFill>
                          <a:effectLst/>
                          <a:latin typeface="inherit"/>
                        </a:rPr>
                        <a:t>  Ca</a:t>
                      </a:r>
                      <a:r>
                        <a:rPr lang="en-US" sz="1800" b="0" dirty="0">
                          <a:solidFill>
                            <a:schemeClr val="tx1"/>
                          </a:solidFill>
                          <a:effectLst/>
                          <a:latin typeface="inherit"/>
                        </a:rPr>
                        <a:t>%</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0.83</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0.75</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0.52</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extLst>
                  <a:ext uri="{0D108BD9-81ED-4DB2-BD59-A6C34878D82A}">
                    <a16:rowId xmlns:a16="http://schemas.microsoft.com/office/drawing/2014/main" val="2211782750"/>
                  </a:ext>
                </a:extLst>
              </a:tr>
              <a:tr h="228600">
                <a:tc>
                  <a:txBody>
                    <a:bodyPr/>
                    <a:lstStyle/>
                    <a:p>
                      <a:pPr algn="just" latinLnBrk="1"/>
                      <a:r>
                        <a:rPr lang="en-US" sz="1800" b="0" dirty="0" smtClean="0">
                          <a:solidFill>
                            <a:schemeClr val="tx1"/>
                          </a:solidFill>
                          <a:effectLst/>
                          <a:latin typeface="inherit"/>
                        </a:rPr>
                        <a:t>  Fe</a:t>
                      </a:r>
                      <a:r>
                        <a:rPr lang="en-US" sz="1800" b="0" dirty="0">
                          <a:solidFill>
                            <a:schemeClr val="tx1"/>
                          </a:solidFill>
                          <a:effectLst/>
                          <a:latin typeface="inherit"/>
                        </a:rPr>
                        <a:t>%</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0.12</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0.03</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a:solidFill>
                            <a:schemeClr val="tx1"/>
                          </a:solidFill>
                          <a:effectLst/>
                          <a:latin typeface="inherit"/>
                        </a:rPr>
                        <a:t>0.03</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304489037"/>
                  </a:ext>
                </a:extLst>
              </a:tr>
              <a:tr h="228600">
                <a:tc>
                  <a:txBody>
                    <a:bodyPr/>
                    <a:lstStyle/>
                    <a:p>
                      <a:pPr algn="just" latinLnBrk="1"/>
                      <a:r>
                        <a:rPr lang="en-US" sz="1800" b="0" dirty="0" smtClean="0">
                          <a:solidFill>
                            <a:schemeClr val="tx1"/>
                          </a:solidFill>
                          <a:effectLst/>
                          <a:latin typeface="inherit"/>
                        </a:rPr>
                        <a:t>  K</a:t>
                      </a:r>
                      <a:r>
                        <a:rPr lang="en-US" sz="1800" b="0" dirty="0">
                          <a:solidFill>
                            <a:schemeClr val="tx1"/>
                          </a:solidFill>
                          <a:effectLst/>
                          <a:latin typeface="inherit"/>
                        </a:rPr>
                        <a:t>%</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0.43</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0.45</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0.40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extLst>
                  <a:ext uri="{0D108BD9-81ED-4DB2-BD59-A6C34878D82A}">
                    <a16:rowId xmlns:a16="http://schemas.microsoft.com/office/drawing/2014/main" val="36328726"/>
                  </a:ext>
                </a:extLst>
              </a:tr>
              <a:tr h="228600">
                <a:tc>
                  <a:txBody>
                    <a:bodyPr/>
                    <a:lstStyle/>
                    <a:p>
                      <a:pPr algn="just" latinLnBrk="1"/>
                      <a:r>
                        <a:rPr lang="en-US" sz="1800" b="0" dirty="0" smtClean="0">
                          <a:solidFill>
                            <a:schemeClr val="tx1"/>
                          </a:solidFill>
                          <a:effectLst/>
                          <a:latin typeface="inherit"/>
                        </a:rPr>
                        <a:t>  Mg</a:t>
                      </a:r>
                      <a:r>
                        <a:rPr lang="en-US" sz="1800" b="0" dirty="0">
                          <a:solidFill>
                            <a:schemeClr val="tx1"/>
                          </a:solidFill>
                          <a:effectLst/>
                          <a:latin typeface="inherit"/>
                        </a:rPr>
                        <a:t>%</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a:solidFill>
                            <a:schemeClr val="tx1"/>
                          </a:solidFill>
                          <a:effectLst/>
                          <a:latin typeface="inherit"/>
                        </a:rPr>
                        <a:t>0.06</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0.05</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a:solidFill>
                            <a:schemeClr val="tx1"/>
                          </a:solidFill>
                          <a:effectLst/>
                          <a:latin typeface="inherit"/>
                        </a:rPr>
                        <a:t>0.04</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669803207"/>
                  </a:ext>
                </a:extLst>
              </a:tr>
              <a:tr h="228600">
                <a:tc>
                  <a:txBody>
                    <a:bodyPr/>
                    <a:lstStyle/>
                    <a:p>
                      <a:pPr algn="just" latinLnBrk="1"/>
                      <a:r>
                        <a:rPr lang="en-US" sz="1800" b="0" dirty="0" smtClean="0">
                          <a:solidFill>
                            <a:schemeClr val="tx1"/>
                          </a:solidFill>
                          <a:effectLst/>
                          <a:latin typeface="inherit"/>
                        </a:rPr>
                        <a:t>  Na</a:t>
                      </a:r>
                      <a:r>
                        <a:rPr lang="en-US" sz="1800" b="0" dirty="0">
                          <a:solidFill>
                            <a:schemeClr val="tx1"/>
                          </a:solidFill>
                          <a:effectLst/>
                          <a:latin typeface="inherit"/>
                        </a:rPr>
                        <a:t>%</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0.02</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0.01</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0.01</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extLst>
                  <a:ext uri="{0D108BD9-81ED-4DB2-BD59-A6C34878D82A}">
                    <a16:rowId xmlns:a16="http://schemas.microsoft.com/office/drawing/2014/main" val="855480406"/>
                  </a:ext>
                </a:extLst>
              </a:tr>
              <a:tr h="228600">
                <a:tc>
                  <a:txBody>
                    <a:bodyPr/>
                    <a:lstStyle/>
                    <a:p>
                      <a:pPr algn="just" latinLnBrk="1"/>
                      <a:r>
                        <a:rPr lang="en-US" sz="1800" b="0" dirty="0" smtClean="0">
                          <a:solidFill>
                            <a:schemeClr val="tx1"/>
                          </a:solidFill>
                          <a:effectLst/>
                          <a:latin typeface="inherit"/>
                        </a:rPr>
                        <a:t>  P</a:t>
                      </a:r>
                      <a:r>
                        <a:rPr lang="en-US" sz="1800" b="0" dirty="0">
                          <a:solidFill>
                            <a:schemeClr val="tx1"/>
                          </a:solidFill>
                          <a:effectLst/>
                          <a:latin typeface="inherit"/>
                        </a:rPr>
                        <a:t>%</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0.05</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0.05</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0.04</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729591112"/>
                  </a:ext>
                </a:extLst>
              </a:tr>
              <a:tr h="228600">
                <a:tc>
                  <a:txBody>
                    <a:bodyPr/>
                    <a:lstStyle/>
                    <a:p>
                      <a:pPr algn="just" latinLnBrk="1"/>
                      <a:r>
                        <a:rPr lang="en-US" sz="1800" b="0" dirty="0" smtClean="0">
                          <a:solidFill>
                            <a:schemeClr val="tx1"/>
                          </a:solidFill>
                          <a:effectLst/>
                          <a:latin typeface="inherit"/>
                        </a:rPr>
                        <a:t>  CP</a:t>
                      </a:r>
                      <a:endParaRPr lang="en-US" sz="1800" b="0" dirty="0">
                        <a:solidFill>
                          <a:schemeClr val="tx1"/>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31.50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65.70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77.00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extLst>
                  <a:ext uri="{0D108BD9-81ED-4DB2-BD59-A6C34878D82A}">
                    <a16:rowId xmlns:a16="http://schemas.microsoft.com/office/drawing/2014/main" val="3743781651"/>
                  </a:ext>
                </a:extLst>
              </a:tr>
              <a:tr h="228600">
                <a:tc>
                  <a:txBody>
                    <a:bodyPr/>
                    <a:lstStyle/>
                    <a:p>
                      <a:pPr algn="just" latinLnBrk="1"/>
                      <a:r>
                        <a:rPr lang="en-US" sz="1800" b="0" dirty="0" smtClean="0">
                          <a:solidFill>
                            <a:schemeClr val="tx1"/>
                          </a:solidFill>
                          <a:effectLst/>
                          <a:latin typeface="inherit"/>
                        </a:rPr>
                        <a:t>  EE</a:t>
                      </a:r>
                      <a:endParaRPr lang="en-US" sz="1800" b="0" dirty="0">
                        <a:solidFill>
                          <a:schemeClr val="tx1"/>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a:solidFill>
                            <a:schemeClr val="tx1"/>
                          </a:solidFill>
                          <a:effectLst/>
                          <a:latin typeface="inherit"/>
                        </a:rPr>
                        <a:t>204.40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60.40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65.90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440875677"/>
                  </a:ext>
                </a:extLst>
              </a:tr>
              <a:tr h="228600">
                <a:tc>
                  <a:txBody>
                    <a:bodyPr/>
                    <a:lstStyle/>
                    <a:p>
                      <a:pPr algn="just" latinLnBrk="1"/>
                      <a:r>
                        <a:rPr lang="en-US" sz="1800" b="0" dirty="0" smtClean="0">
                          <a:solidFill>
                            <a:schemeClr val="tx1"/>
                          </a:solidFill>
                          <a:effectLst/>
                          <a:latin typeface="inherit"/>
                        </a:rPr>
                        <a:t>  NPN</a:t>
                      </a:r>
                      <a:endParaRPr lang="en-US" sz="1800" b="0" dirty="0">
                        <a:solidFill>
                          <a:schemeClr val="tx1"/>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34.40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664.40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640.00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extLst>
                  <a:ext uri="{0D108BD9-81ED-4DB2-BD59-A6C34878D82A}">
                    <a16:rowId xmlns:a16="http://schemas.microsoft.com/office/drawing/2014/main" val="78804368"/>
                  </a:ext>
                </a:extLst>
              </a:tr>
              <a:tr h="228600">
                <a:tc>
                  <a:txBody>
                    <a:bodyPr/>
                    <a:lstStyle/>
                    <a:p>
                      <a:pPr algn="just" latinLnBrk="1"/>
                      <a:r>
                        <a:rPr lang="en-US" sz="1800" b="0" dirty="0" smtClean="0">
                          <a:solidFill>
                            <a:schemeClr val="tx1"/>
                          </a:solidFill>
                          <a:effectLst/>
                          <a:latin typeface="inherit"/>
                        </a:rPr>
                        <a:t>  CF</a:t>
                      </a:r>
                      <a:endParaRPr lang="en-US" sz="1800" b="0" dirty="0">
                        <a:solidFill>
                          <a:schemeClr val="tx1"/>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a:solidFill>
                            <a:schemeClr val="tx1"/>
                          </a:solidFill>
                          <a:effectLst/>
                          <a:latin typeface="inherit"/>
                        </a:rPr>
                        <a:t>28.50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12.30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14.60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3550030566"/>
                  </a:ext>
                </a:extLst>
              </a:tr>
              <a:tr h="228600">
                <a:tc>
                  <a:txBody>
                    <a:bodyPr/>
                    <a:lstStyle/>
                    <a:p>
                      <a:pPr algn="just" latinLnBrk="1"/>
                      <a:r>
                        <a:rPr lang="en-US" sz="1800" b="0" dirty="0" smtClean="0">
                          <a:solidFill>
                            <a:schemeClr val="tx1"/>
                          </a:solidFill>
                          <a:effectLst/>
                          <a:latin typeface="inherit"/>
                        </a:rPr>
                        <a:t>  NDF</a:t>
                      </a:r>
                      <a:endParaRPr lang="en-US" sz="1800" b="0" dirty="0">
                        <a:solidFill>
                          <a:schemeClr val="tx1"/>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355.20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21.90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20.20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extLst>
                  <a:ext uri="{0D108BD9-81ED-4DB2-BD59-A6C34878D82A}">
                    <a16:rowId xmlns:a16="http://schemas.microsoft.com/office/drawing/2014/main" val="736663110"/>
                  </a:ext>
                </a:extLst>
              </a:tr>
              <a:tr h="228600">
                <a:tc>
                  <a:txBody>
                    <a:bodyPr/>
                    <a:lstStyle/>
                    <a:p>
                      <a:pPr algn="just" latinLnBrk="1"/>
                      <a:r>
                        <a:rPr lang="en-US" sz="1800" b="0" dirty="0" smtClean="0">
                          <a:solidFill>
                            <a:schemeClr val="tx1"/>
                          </a:solidFill>
                          <a:effectLst/>
                          <a:latin typeface="inherit"/>
                        </a:rPr>
                        <a:t>  ADF</a:t>
                      </a:r>
                      <a:endParaRPr lang="en-US" sz="1800" b="0" dirty="0">
                        <a:solidFill>
                          <a:schemeClr val="tx1"/>
                        </a:solidFill>
                        <a:effectLst/>
                        <a:latin typeface="inherit"/>
                      </a:endParaRP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a:solidFill>
                            <a:schemeClr val="tx1"/>
                          </a:solidFill>
                          <a:effectLst/>
                          <a:latin typeface="inherit"/>
                        </a:rPr>
                        <a:t>34.00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a:solidFill>
                            <a:schemeClr val="tx1"/>
                          </a:solidFill>
                          <a:effectLst/>
                          <a:latin typeface="inherit"/>
                        </a:rPr>
                        <a:t>20.00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tc>
                  <a:txBody>
                    <a:bodyPr/>
                    <a:lstStyle/>
                    <a:p>
                      <a:pPr algn="ctr" latinLnBrk="1"/>
                      <a:r>
                        <a:rPr lang="en-US" sz="1800" b="0" dirty="0">
                          <a:solidFill>
                            <a:schemeClr val="tx1"/>
                          </a:solidFill>
                          <a:effectLst/>
                          <a:latin typeface="inherit"/>
                        </a:rPr>
                        <a:t>21.60</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160592826"/>
                  </a:ext>
                </a:extLst>
              </a:tr>
              <a:tr h="304800">
                <a:tc>
                  <a:txBody>
                    <a:bodyPr/>
                    <a:lstStyle/>
                    <a:p>
                      <a:pPr algn="just" latinLnBrk="1"/>
                      <a:r>
                        <a:rPr lang="en-US" sz="1800" b="0" dirty="0" smtClean="0">
                          <a:solidFill>
                            <a:schemeClr val="tx1"/>
                          </a:solidFill>
                          <a:effectLst/>
                          <a:latin typeface="inherit"/>
                        </a:rPr>
                        <a:t>  ME </a:t>
                      </a:r>
                      <a:r>
                        <a:rPr lang="en-US" sz="1800" b="0" dirty="0" err="1">
                          <a:solidFill>
                            <a:schemeClr val="tx1"/>
                          </a:solidFill>
                          <a:effectLst/>
                          <a:latin typeface="inherit"/>
                        </a:rPr>
                        <a:t>Mcal</a:t>
                      </a:r>
                      <a:r>
                        <a:rPr lang="en-US" sz="1800" b="0" dirty="0">
                          <a:solidFill>
                            <a:schemeClr val="tx1"/>
                          </a:solidFill>
                          <a:effectLst/>
                          <a:latin typeface="inherit"/>
                        </a:rPr>
                        <a:t>/kg DM</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1.584</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a:solidFill>
                            <a:schemeClr val="tx1"/>
                          </a:solidFill>
                          <a:effectLst/>
                          <a:latin typeface="inherit"/>
                        </a:rPr>
                        <a:t>2.492</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tc>
                  <a:txBody>
                    <a:bodyPr/>
                    <a:lstStyle/>
                    <a:p>
                      <a:pPr algn="ctr" latinLnBrk="1"/>
                      <a:r>
                        <a:rPr lang="en-US" sz="1800" b="0" dirty="0">
                          <a:solidFill>
                            <a:schemeClr val="tx1"/>
                          </a:solidFill>
                          <a:effectLst/>
                          <a:latin typeface="inherit"/>
                        </a:rPr>
                        <a:t>2.356</a:t>
                      </a:r>
                    </a:p>
                  </a:txBody>
                  <a:tcPr marL="0" marR="0" marT="0" marB="0" anchor="ctr">
                    <a:lnL w="9525" cap="flat" cmpd="sng" algn="ctr">
                      <a:solidFill>
                        <a:srgbClr val="DCDCDC"/>
                      </a:solidFill>
                      <a:prstDash val="solid"/>
                      <a:round/>
                      <a:headEnd type="none" w="med" len="med"/>
                      <a:tailEnd type="none" w="med" len="med"/>
                    </a:lnL>
                    <a:lnR w="9525" cap="flat" cmpd="sng" algn="ctr">
                      <a:solidFill>
                        <a:srgbClr val="DCDCDC"/>
                      </a:solidFill>
                      <a:prstDash val="solid"/>
                      <a:round/>
                      <a:headEnd type="none" w="med" len="med"/>
                      <a:tailEnd type="none" w="med" len="med"/>
                    </a:lnR>
                    <a:lnT w="9525" cap="flat" cmpd="sng" algn="ctr">
                      <a:solidFill>
                        <a:srgbClr val="DCDCDC"/>
                      </a:solidFill>
                      <a:prstDash val="solid"/>
                      <a:round/>
                      <a:headEnd type="none" w="med" len="med"/>
                      <a:tailEnd type="none" w="med" len="med"/>
                    </a:lnT>
                    <a:lnB w="9525" cap="flat" cmpd="sng" algn="ctr">
                      <a:solidFill>
                        <a:srgbClr val="DCDCDC"/>
                      </a:solidFill>
                      <a:prstDash val="solid"/>
                      <a:round/>
                      <a:headEnd type="none" w="med" len="med"/>
                      <a:tailEnd type="none" w="med" len="med"/>
                    </a:lnB>
                    <a:solidFill>
                      <a:srgbClr val="F9F9F9"/>
                    </a:solidFill>
                  </a:tcPr>
                </a:tc>
                <a:extLst>
                  <a:ext uri="{0D108BD9-81ED-4DB2-BD59-A6C34878D82A}">
                    <a16:rowId xmlns:a16="http://schemas.microsoft.com/office/drawing/2014/main" val="3544261205"/>
                  </a:ext>
                </a:extLst>
              </a:tr>
            </a:tbl>
          </a:graphicData>
        </a:graphic>
      </p:graphicFrame>
    </p:spTree>
    <p:extLst>
      <p:ext uri="{BB962C8B-B14F-4D97-AF65-F5344CB8AC3E}">
        <p14:creationId xmlns:p14="http://schemas.microsoft.com/office/powerpoint/2010/main" val="16219164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beet_pulp"/>
          <p:cNvPicPr>
            <a:picLocks noChangeAspect="1" noChangeArrowheads="1"/>
          </p:cNvPicPr>
          <p:nvPr/>
        </p:nvPicPr>
        <p:blipFill>
          <a:blip r:embed="rId2" cstate="print"/>
          <a:srcRect/>
          <a:stretch>
            <a:fillRect/>
          </a:stretch>
        </p:blipFill>
        <p:spPr bwMode="auto">
          <a:xfrm>
            <a:off x="533400" y="304800"/>
            <a:ext cx="3052763" cy="2457450"/>
          </a:xfrm>
          <a:prstGeom prst="rect">
            <a:avLst/>
          </a:prstGeom>
          <a:noFill/>
          <a:ln w="9525">
            <a:noFill/>
            <a:miter lim="800000"/>
            <a:headEnd/>
            <a:tailEnd/>
          </a:ln>
        </p:spPr>
      </p:pic>
      <p:pic>
        <p:nvPicPr>
          <p:cNvPr id="34819" name="Picture 9" descr="citrus_pulp"/>
          <p:cNvPicPr>
            <a:picLocks noChangeAspect="1" noChangeArrowheads="1"/>
          </p:cNvPicPr>
          <p:nvPr/>
        </p:nvPicPr>
        <p:blipFill>
          <a:blip r:embed="rId3" cstate="print"/>
          <a:srcRect/>
          <a:stretch>
            <a:fillRect/>
          </a:stretch>
        </p:blipFill>
        <p:spPr bwMode="auto">
          <a:xfrm>
            <a:off x="3751263" y="228600"/>
            <a:ext cx="5392737" cy="3657600"/>
          </a:xfrm>
          <a:prstGeom prst="rect">
            <a:avLst/>
          </a:prstGeom>
          <a:noFill/>
          <a:ln w="9525">
            <a:noFill/>
            <a:miter lim="800000"/>
            <a:headEnd/>
            <a:tailEnd/>
          </a:ln>
        </p:spPr>
      </p:pic>
      <p:pic>
        <p:nvPicPr>
          <p:cNvPr id="34820" name="Picture 11" descr="citruspulppel"/>
          <p:cNvPicPr>
            <a:picLocks noChangeAspect="1" noChangeArrowheads="1"/>
          </p:cNvPicPr>
          <p:nvPr/>
        </p:nvPicPr>
        <p:blipFill>
          <a:blip r:embed="rId4" cstate="print"/>
          <a:srcRect/>
          <a:stretch>
            <a:fillRect/>
          </a:stretch>
        </p:blipFill>
        <p:spPr bwMode="auto">
          <a:xfrm>
            <a:off x="5203825" y="3014663"/>
            <a:ext cx="3940175" cy="3843337"/>
          </a:xfrm>
          <a:prstGeom prst="rect">
            <a:avLst/>
          </a:prstGeom>
          <a:noFill/>
          <a:ln w="9525">
            <a:noFill/>
            <a:miter lim="800000"/>
            <a:headEnd/>
            <a:tailEnd/>
          </a:ln>
        </p:spPr>
      </p:pic>
      <p:pic>
        <p:nvPicPr>
          <p:cNvPr id="34821" name="Picture 13" descr="vee_krachtvoer"/>
          <p:cNvPicPr>
            <a:picLocks noChangeAspect="1" noChangeArrowheads="1"/>
          </p:cNvPicPr>
          <p:nvPr/>
        </p:nvPicPr>
        <p:blipFill>
          <a:blip r:embed="rId5" cstate="print"/>
          <a:srcRect/>
          <a:stretch>
            <a:fillRect/>
          </a:stretch>
        </p:blipFill>
        <p:spPr bwMode="auto">
          <a:xfrm>
            <a:off x="1066800" y="3810000"/>
            <a:ext cx="3811588" cy="2840038"/>
          </a:xfrm>
          <a:prstGeom prst="rect">
            <a:avLst/>
          </a:prstGeom>
          <a:noFill/>
          <a:ln w="9525">
            <a:noFill/>
            <a:miter lim="800000"/>
            <a:headEnd/>
            <a:tailEnd/>
          </a:ln>
        </p:spPr>
      </p:pic>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Other Energy By-Products</a:t>
            </a:r>
          </a:p>
        </p:txBody>
      </p:sp>
      <p:sp>
        <p:nvSpPr>
          <p:cNvPr id="35843" name="Rectangle 3"/>
          <p:cNvSpPr>
            <a:spLocks noGrp="1" noChangeArrowheads="1"/>
          </p:cNvSpPr>
          <p:nvPr>
            <p:ph idx="1"/>
          </p:nvPr>
        </p:nvSpPr>
        <p:spPr/>
        <p:txBody>
          <a:bodyPr/>
          <a:lstStyle/>
          <a:p>
            <a:pPr eaLnBrk="1" hangingPunct="1"/>
            <a:r>
              <a:rPr lang="en-US" b="1" dirty="0" smtClean="0">
                <a:solidFill>
                  <a:srgbClr val="7030A0"/>
                </a:solidFill>
              </a:rPr>
              <a:t>Bakery</a:t>
            </a:r>
            <a:r>
              <a:rPr lang="en-US" dirty="0" smtClean="0"/>
              <a:t> Waste</a:t>
            </a:r>
          </a:p>
          <a:p>
            <a:pPr lvl="1" eaLnBrk="1" hangingPunct="1"/>
            <a:r>
              <a:rPr lang="en-US" dirty="0" smtClean="0"/>
              <a:t>Usually a variety of products, around 11% CP, 80% TDN (as fed)</a:t>
            </a:r>
          </a:p>
          <a:p>
            <a:pPr lvl="1" eaLnBrk="1" hangingPunct="1"/>
            <a:r>
              <a:rPr lang="en-US" dirty="0" smtClean="0"/>
              <a:t>Higher in salt, low fiber</a:t>
            </a:r>
          </a:p>
          <a:p>
            <a:pPr lvl="1" eaLnBrk="1" hangingPunct="1"/>
            <a:r>
              <a:rPr lang="en-US" dirty="0" smtClean="0"/>
              <a:t>Can’t use at high levels or some will depress fat test</a:t>
            </a:r>
          </a:p>
          <a:p>
            <a:pPr lvl="1" eaLnBrk="1" hangingPunct="1"/>
            <a:r>
              <a:rPr lang="en-US" dirty="0" smtClean="0"/>
              <a:t>inconsistency</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Other Energy By-Products</a:t>
            </a:r>
          </a:p>
        </p:txBody>
      </p:sp>
      <p:sp>
        <p:nvSpPr>
          <p:cNvPr id="36867" name="Rectangle 3"/>
          <p:cNvSpPr>
            <a:spLocks noGrp="1" noChangeArrowheads="1"/>
          </p:cNvSpPr>
          <p:nvPr>
            <p:ph idx="1"/>
          </p:nvPr>
        </p:nvSpPr>
        <p:spPr>
          <a:xfrm>
            <a:off x="228601" y="1905000"/>
            <a:ext cx="8794750" cy="4191000"/>
          </a:xfrm>
        </p:spPr>
        <p:txBody>
          <a:bodyPr/>
          <a:lstStyle/>
          <a:p>
            <a:pPr eaLnBrk="1" hangingPunct="1">
              <a:lnSpc>
                <a:spcPct val="90000"/>
              </a:lnSpc>
            </a:pPr>
            <a:r>
              <a:rPr lang="en-US" b="1" dirty="0" smtClean="0">
                <a:solidFill>
                  <a:srgbClr val="7030A0"/>
                </a:solidFill>
              </a:rPr>
              <a:t>Cane molasses</a:t>
            </a:r>
          </a:p>
          <a:p>
            <a:pPr lvl="1" eaLnBrk="1" hangingPunct="1">
              <a:lnSpc>
                <a:spcPct val="90000"/>
              </a:lnSpc>
            </a:pPr>
            <a:r>
              <a:rPr lang="en-US" dirty="0" smtClean="0"/>
              <a:t>Most common liquid supplement fed to dairy cattle</a:t>
            </a:r>
          </a:p>
          <a:p>
            <a:pPr lvl="1" eaLnBrk="1" hangingPunct="1">
              <a:lnSpc>
                <a:spcPct val="90000"/>
              </a:lnSpc>
            </a:pPr>
            <a:r>
              <a:rPr lang="en-US" dirty="0" smtClean="0"/>
              <a:t>Control dust in TMR</a:t>
            </a:r>
          </a:p>
          <a:p>
            <a:pPr lvl="1" eaLnBrk="1" hangingPunct="1">
              <a:lnSpc>
                <a:spcPct val="90000"/>
              </a:lnSpc>
            </a:pPr>
            <a:r>
              <a:rPr lang="en-US" dirty="0" smtClean="0"/>
              <a:t>65% TDN (as fed)</a:t>
            </a:r>
          </a:p>
          <a:p>
            <a:pPr lvl="1" eaLnBrk="1" hangingPunct="1">
              <a:lnSpc>
                <a:spcPct val="90000"/>
              </a:lnSpc>
            </a:pPr>
            <a:r>
              <a:rPr lang="en-US" dirty="0" smtClean="0"/>
              <a:t>2-3 lbs/per cow/day </a:t>
            </a:r>
          </a:p>
          <a:p>
            <a:pPr eaLnBrk="1" hangingPunct="1">
              <a:lnSpc>
                <a:spcPct val="90000"/>
              </a:lnSpc>
            </a:pPr>
            <a:r>
              <a:rPr lang="en-US" b="1" dirty="0" smtClean="0">
                <a:solidFill>
                  <a:srgbClr val="7030A0"/>
                </a:solidFill>
              </a:rPr>
              <a:t>Whey</a:t>
            </a:r>
          </a:p>
          <a:p>
            <a:pPr lvl="1" eaLnBrk="1" hangingPunct="1">
              <a:lnSpc>
                <a:spcPct val="90000"/>
              </a:lnSpc>
            </a:pPr>
            <a:r>
              <a:rPr lang="en-US" dirty="0" smtClean="0"/>
              <a:t>Dried whey = 12-14% protein, 80% TDN</a:t>
            </a:r>
          </a:p>
          <a:p>
            <a:pPr lvl="1" eaLnBrk="1" hangingPunct="1">
              <a:lnSpc>
                <a:spcPct val="90000"/>
              </a:lnSpc>
            </a:pPr>
            <a:r>
              <a:rPr lang="en-US" dirty="0" smtClean="0"/>
              <a:t>5-10% can be included in 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54572"/>
            <a:ext cx="8162925" cy="769441"/>
          </a:xfrm>
        </p:spPr>
        <p:txBody>
          <a:bodyPr/>
          <a:lstStyle/>
          <a:p>
            <a:r>
              <a:rPr lang="en-US" dirty="0"/>
              <a:t>Vitreous </a:t>
            </a:r>
            <a:r>
              <a:rPr lang="en-US" dirty="0" smtClean="0"/>
              <a:t>endosperm</a:t>
            </a:r>
            <a:endParaRPr lang="en-US" dirty="0"/>
          </a:p>
        </p:txBody>
      </p:sp>
      <p:sp>
        <p:nvSpPr>
          <p:cNvPr id="3" name="Content Placeholder 2"/>
          <p:cNvSpPr>
            <a:spLocks noGrp="1"/>
          </p:cNvSpPr>
          <p:nvPr>
            <p:ph idx="1"/>
          </p:nvPr>
        </p:nvSpPr>
        <p:spPr>
          <a:xfrm>
            <a:off x="152400" y="1905000"/>
            <a:ext cx="8870951" cy="4191000"/>
          </a:xfrm>
        </p:spPr>
        <p:txBody>
          <a:bodyPr>
            <a:normAutofit fontScale="92500"/>
          </a:bodyPr>
          <a:lstStyle/>
          <a:p>
            <a:r>
              <a:rPr lang="en-US" sz="2800" dirty="0"/>
              <a:t>Vitreous (also called </a:t>
            </a:r>
            <a:r>
              <a:rPr lang="en-US" sz="2800" dirty="0">
                <a:solidFill>
                  <a:srgbClr val="7030A0"/>
                </a:solidFill>
              </a:rPr>
              <a:t>hard</a:t>
            </a:r>
            <a:r>
              <a:rPr lang="en-US" sz="2800" dirty="0"/>
              <a:t>, or flinty) endosperm are the higher density, yellow-colored starch granules on the outer edges of the kernel </a:t>
            </a:r>
            <a:endParaRPr lang="en-US" sz="2800" dirty="0" smtClean="0"/>
          </a:p>
          <a:p>
            <a:r>
              <a:rPr lang="en-US" sz="2800" dirty="0" smtClean="0"/>
              <a:t>tightly </a:t>
            </a:r>
            <a:r>
              <a:rPr lang="en-US" sz="2800" dirty="0"/>
              <a:t>bound in a </a:t>
            </a:r>
            <a:r>
              <a:rPr lang="en-US" sz="2800" dirty="0" err="1"/>
              <a:t>starch:zein</a:t>
            </a:r>
            <a:r>
              <a:rPr lang="en-US" sz="2800" dirty="0"/>
              <a:t> protein (</a:t>
            </a:r>
            <a:r>
              <a:rPr lang="en-US" sz="2800" dirty="0" err="1"/>
              <a:t>prolamin</a:t>
            </a:r>
            <a:r>
              <a:rPr lang="en-US" sz="2800" dirty="0"/>
              <a:t>) </a:t>
            </a:r>
            <a:r>
              <a:rPr lang="en-US" sz="2800" dirty="0" smtClean="0"/>
              <a:t>matrix </a:t>
            </a:r>
          </a:p>
          <a:p>
            <a:r>
              <a:rPr lang="en-US" sz="2800" dirty="0" smtClean="0"/>
              <a:t>This </a:t>
            </a:r>
            <a:r>
              <a:rPr lang="en-US" sz="2800" dirty="0"/>
              <a:t>matrix becomes more prominent as the kernel approaches grain harvest maturities </a:t>
            </a:r>
            <a:endParaRPr lang="en-US" sz="2800" dirty="0" smtClean="0"/>
          </a:p>
          <a:p>
            <a:pPr lvl="1"/>
            <a:r>
              <a:rPr lang="en-US" sz="2400" dirty="0" smtClean="0"/>
              <a:t>Ranges from 25 to 80% in dent corn </a:t>
            </a:r>
          </a:p>
          <a:p>
            <a:pPr lvl="2"/>
            <a:r>
              <a:rPr lang="en-US" sz="2000" dirty="0" smtClean="0"/>
              <a:t>Most commercial corn hybrids have 55 to 65%</a:t>
            </a:r>
          </a:p>
          <a:p>
            <a:pPr lvl="1"/>
            <a:r>
              <a:rPr lang="en-US" sz="2400" dirty="0" smtClean="0"/>
              <a:t>Almost none in soft wheat, barley, oats</a:t>
            </a:r>
          </a:p>
          <a:p>
            <a:endParaRPr lang="en-US" sz="2800" dirty="0" smtClean="0"/>
          </a:p>
          <a:p>
            <a:endParaRPr lang="en-US" dirty="0"/>
          </a:p>
        </p:txBody>
      </p:sp>
    </p:spTree>
    <p:extLst>
      <p:ext uri="{BB962C8B-B14F-4D97-AF65-F5344CB8AC3E}">
        <p14:creationId xmlns:p14="http://schemas.microsoft.com/office/powerpoint/2010/main" val="90272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LDraining%20whey-%20Neighborly%20Farms-2"/>
          <p:cNvPicPr>
            <a:picLocks noChangeAspect="1" noChangeArrowheads="1"/>
          </p:cNvPicPr>
          <p:nvPr/>
        </p:nvPicPr>
        <p:blipFill>
          <a:blip r:embed="rId2" cstate="print"/>
          <a:srcRect/>
          <a:stretch>
            <a:fillRect/>
          </a:stretch>
        </p:blipFill>
        <p:spPr bwMode="auto">
          <a:xfrm>
            <a:off x="1476375" y="1104900"/>
            <a:ext cx="6191250" cy="46482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mtClean="0"/>
              <a:t>Others..</a:t>
            </a:r>
          </a:p>
        </p:txBody>
      </p:sp>
      <p:sp>
        <p:nvSpPr>
          <p:cNvPr id="38915" name="Rectangle 3"/>
          <p:cNvSpPr>
            <a:spLocks noGrp="1" noChangeArrowheads="1"/>
          </p:cNvSpPr>
          <p:nvPr>
            <p:ph type="body" sz="half" idx="1"/>
          </p:nvPr>
        </p:nvSpPr>
        <p:spPr/>
        <p:txBody>
          <a:bodyPr/>
          <a:lstStyle/>
          <a:p>
            <a:pPr eaLnBrk="1" hangingPunct="1"/>
            <a:r>
              <a:rPr lang="en-US" sz="2400" smtClean="0"/>
              <a:t>Hominy feed</a:t>
            </a:r>
          </a:p>
          <a:p>
            <a:pPr eaLnBrk="1" hangingPunct="1"/>
            <a:r>
              <a:rPr lang="en-US" sz="2400" smtClean="0"/>
              <a:t>Peanut skins</a:t>
            </a:r>
          </a:p>
          <a:p>
            <a:pPr eaLnBrk="1" hangingPunct="1"/>
            <a:r>
              <a:rPr lang="en-US" sz="2400" smtClean="0"/>
              <a:t>Rice bran</a:t>
            </a:r>
          </a:p>
          <a:p>
            <a:pPr eaLnBrk="1" hangingPunct="1"/>
            <a:r>
              <a:rPr lang="en-US" sz="2400" smtClean="0"/>
              <a:t>Soybean hulls</a:t>
            </a:r>
          </a:p>
          <a:p>
            <a:pPr eaLnBrk="1" hangingPunct="1"/>
            <a:r>
              <a:rPr lang="en-US" sz="2400" smtClean="0"/>
              <a:t>Wheat middlings</a:t>
            </a:r>
          </a:p>
          <a:p>
            <a:pPr eaLnBrk="1" hangingPunct="1"/>
            <a:r>
              <a:rPr lang="en-US" sz="2400" smtClean="0"/>
              <a:t>Others….</a:t>
            </a:r>
          </a:p>
        </p:txBody>
      </p:sp>
      <p:pic>
        <p:nvPicPr>
          <p:cNvPr id="38916" name="Picture 5" descr="Wheat_middlings"/>
          <p:cNvPicPr>
            <a:picLocks noGrp="1" noChangeAspect="1" noChangeArrowheads="1"/>
          </p:cNvPicPr>
          <p:nvPr>
            <p:ph sz="quarter" idx="2"/>
          </p:nvPr>
        </p:nvPicPr>
        <p:blipFill>
          <a:blip r:embed="rId2" cstate="print"/>
          <a:srcRect/>
          <a:stretch>
            <a:fillRect/>
          </a:stretch>
        </p:blipFill>
        <p:spPr>
          <a:xfrm>
            <a:off x="3962400" y="304800"/>
            <a:ext cx="4414838" cy="3152775"/>
          </a:xfrm>
          <a:noFill/>
        </p:spPr>
      </p:pic>
      <p:pic>
        <p:nvPicPr>
          <p:cNvPr id="38917" name="Picture 8" descr="peanut_skins"/>
          <p:cNvPicPr>
            <a:picLocks noGrp="1" noChangeAspect="1" noChangeArrowheads="1"/>
          </p:cNvPicPr>
          <p:nvPr>
            <p:ph sz="quarter" idx="3"/>
          </p:nvPr>
        </p:nvPicPr>
        <p:blipFill>
          <a:blip r:embed="rId3" cstate="print"/>
          <a:srcRect/>
          <a:stretch>
            <a:fillRect/>
          </a:stretch>
        </p:blipFill>
        <p:spPr>
          <a:xfrm>
            <a:off x="4572000" y="3657600"/>
            <a:ext cx="3656013" cy="2741613"/>
          </a:xfr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7940"/>
            <a:ext cx="8382000" cy="1569660"/>
          </a:xfrm>
        </p:spPr>
        <p:txBody>
          <a:bodyPr/>
          <a:lstStyle/>
          <a:p>
            <a:r>
              <a:rPr lang="en-US" sz="9600" dirty="0" smtClean="0">
                <a:solidFill>
                  <a:srgbClr val="7030A0"/>
                </a:solidFill>
              </a:rPr>
              <a:t>Dietary fats</a:t>
            </a:r>
            <a:endParaRPr lang="en-US" sz="9600" dirty="0">
              <a:solidFill>
                <a:srgbClr val="7030A0"/>
              </a:solidFill>
            </a:endParaRPr>
          </a:p>
        </p:txBody>
      </p:sp>
    </p:spTree>
    <p:extLst>
      <p:ext uri="{BB962C8B-B14F-4D97-AF65-F5344CB8AC3E}">
        <p14:creationId xmlns:p14="http://schemas.microsoft.com/office/powerpoint/2010/main" val="16166459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762000"/>
            <a:ext cx="8001000" cy="609600"/>
          </a:xfrm>
          <a:noFill/>
        </p:spPr>
        <p:txBody>
          <a:bodyPr lIns="85097" tIns="43800" rIns="85097" bIns="43800"/>
          <a:lstStyle/>
          <a:p>
            <a:pPr eaLnBrk="1" hangingPunct="1"/>
            <a:r>
              <a:rPr lang="en-US" altLang="en-US" sz="3200" b="1" dirty="0" smtClean="0"/>
              <a:t>Sources of Fat in Diets for cattle</a:t>
            </a:r>
          </a:p>
        </p:txBody>
      </p:sp>
      <p:sp>
        <p:nvSpPr>
          <p:cNvPr id="15363" name="Rectangle 3"/>
          <p:cNvSpPr>
            <a:spLocks noGrp="1" noChangeArrowheads="1"/>
          </p:cNvSpPr>
          <p:nvPr>
            <p:ph type="body" idx="1"/>
          </p:nvPr>
        </p:nvSpPr>
        <p:spPr>
          <a:xfrm>
            <a:off x="762000" y="1905000"/>
            <a:ext cx="7651750" cy="3349625"/>
          </a:xfrm>
          <a:noFill/>
        </p:spPr>
        <p:txBody>
          <a:bodyPr lIns="85097" tIns="43800" rIns="85097" bIns="43800"/>
          <a:lstStyle/>
          <a:p>
            <a:pPr eaLnBrk="1" hangingPunct="1">
              <a:lnSpc>
                <a:spcPct val="120000"/>
              </a:lnSpc>
              <a:buFontTx/>
              <a:buNone/>
            </a:pPr>
            <a:r>
              <a:rPr lang="en-US" altLang="en-US" sz="3100" dirty="0" smtClean="0"/>
              <a:t>1. Basal ingredients (forages, grains)</a:t>
            </a:r>
          </a:p>
          <a:p>
            <a:pPr eaLnBrk="1" hangingPunct="1">
              <a:lnSpc>
                <a:spcPct val="120000"/>
              </a:lnSpc>
              <a:buFontTx/>
              <a:buNone/>
            </a:pPr>
            <a:r>
              <a:rPr lang="en-US" altLang="en-US" sz="3100" dirty="0" smtClean="0"/>
              <a:t>2. High-fat by-product feeds</a:t>
            </a:r>
          </a:p>
          <a:p>
            <a:pPr eaLnBrk="1" hangingPunct="1">
              <a:lnSpc>
                <a:spcPct val="120000"/>
              </a:lnSpc>
              <a:buFontTx/>
              <a:buNone/>
            </a:pPr>
            <a:r>
              <a:rPr lang="en-US" altLang="en-US" sz="3100" dirty="0" smtClean="0"/>
              <a:t>3. Oilseeds</a:t>
            </a:r>
          </a:p>
          <a:p>
            <a:pPr eaLnBrk="1" hangingPunct="1">
              <a:lnSpc>
                <a:spcPct val="120000"/>
              </a:lnSpc>
              <a:buFontTx/>
              <a:buNone/>
            </a:pPr>
            <a:r>
              <a:rPr lang="en-US" altLang="en-US" sz="3100" dirty="0" smtClean="0"/>
              <a:t>4. Animal fats</a:t>
            </a:r>
          </a:p>
          <a:p>
            <a:pPr eaLnBrk="1" hangingPunct="1">
              <a:lnSpc>
                <a:spcPct val="120000"/>
              </a:lnSpc>
              <a:buFontTx/>
              <a:buNone/>
            </a:pPr>
            <a:r>
              <a:rPr lang="en-US" altLang="en-US" sz="3100" dirty="0" smtClean="0"/>
              <a:t>5. Granular (inert) fats</a:t>
            </a:r>
          </a:p>
        </p:txBody>
      </p:sp>
    </p:spTree>
    <p:extLst>
      <p:ext uri="{BB962C8B-B14F-4D97-AF65-F5344CB8AC3E}">
        <p14:creationId xmlns:p14="http://schemas.microsoft.com/office/powerpoint/2010/main" val="178670812"/>
      </p:ext>
    </p:extLst>
  </p:cSld>
  <p:clrMapOvr>
    <a:masterClrMapping/>
  </p:clrMapOvr>
  <p:transition advTm="30000">
    <p:spli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33375" y="152400"/>
            <a:ext cx="8145463" cy="1207673"/>
          </a:xfrm>
          <a:noFill/>
        </p:spPr>
        <p:txBody>
          <a:bodyPr lIns="85097" tIns="43800" rIns="85097" bIns="43800"/>
          <a:lstStyle/>
          <a:p>
            <a:pPr algn="ctr" eaLnBrk="1" hangingPunct="1">
              <a:lnSpc>
                <a:spcPct val="120000"/>
              </a:lnSpc>
            </a:pPr>
            <a:r>
              <a:rPr lang="en-US" altLang="en-US" sz="3200" b="1" dirty="0" smtClean="0"/>
              <a:t>Properties of Fat that Need to be Considered</a:t>
            </a:r>
          </a:p>
        </p:txBody>
      </p:sp>
      <p:sp>
        <p:nvSpPr>
          <p:cNvPr id="16387" name="Rectangle 3"/>
          <p:cNvSpPr>
            <a:spLocks noGrp="1" noChangeArrowheads="1"/>
          </p:cNvSpPr>
          <p:nvPr>
            <p:ph type="body" idx="1"/>
          </p:nvPr>
        </p:nvSpPr>
        <p:spPr>
          <a:xfrm>
            <a:off x="304800" y="2105025"/>
            <a:ext cx="8839200" cy="3867150"/>
          </a:xfrm>
          <a:noFill/>
        </p:spPr>
        <p:txBody>
          <a:bodyPr lIns="85097" tIns="43800" rIns="85097" bIns="43800"/>
          <a:lstStyle/>
          <a:p>
            <a:pPr eaLnBrk="1" hangingPunct="1">
              <a:lnSpc>
                <a:spcPct val="130000"/>
              </a:lnSpc>
            </a:pPr>
            <a:r>
              <a:rPr lang="en-US" altLang="en-US" sz="2800" dirty="0" smtClean="0"/>
              <a:t>Digestibility</a:t>
            </a:r>
          </a:p>
          <a:p>
            <a:pPr marL="457200" lvl="1" indent="0" eaLnBrk="1" hangingPunct="1">
              <a:lnSpc>
                <a:spcPct val="130000"/>
              </a:lnSpc>
              <a:buNone/>
            </a:pPr>
            <a:r>
              <a:rPr lang="en-US" altLang="en-US" dirty="0" smtClean="0"/>
              <a:t>- Post-ruminal digestion and absorption</a:t>
            </a:r>
          </a:p>
          <a:p>
            <a:pPr eaLnBrk="1" hangingPunct="1">
              <a:lnSpc>
                <a:spcPct val="130000"/>
              </a:lnSpc>
            </a:pPr>
            <a:r>
              <a:rPr lang="en-US" altLang="en-US" sz="2800" dirty="0" smtClean="0"/>
              <a:t>Palatability and effects on intake</a:t>
            </a:r>
          </a:p>
          <a:p>
            <a:pPr eaLnBrk="1" hangingPunct="1">
              <a:lnSpc>
                <a:spcPct val="130000"/>
              </a:lnSpc>
            </a:pPr>
            <a:r>
              <a:rPr lang="en-US" altLang="en-US" sz="2800" dirty="0" smtClean="0"/>
              <a:t>Ruminal inertness (i.e., rumen degradation)</a:t>
            </a:r>
          </a:p>
          <a:p>
            <a:pPr lvl="1" eaLnBrk="1" hangingPunct="1">
              <a:lnSpc>
                <a:spcPct val="130000"/>
              </a:lnSpc>
            </a:pPr>
            <a:r>
              <a:rPr lang="en-US" altLang="en-US" dirty="0" smtClean="0"/>
              <a:t>Saturated vs. unsaturated</a:t>
            </a:r>
          </a:p>
        </p:txBody>
      </p:sp>
      <p:sp>
        <p:nvSpPr>
          <p:cNvPr id="16388" name="Line 5"/>
          <p:cNvSpPr>
            <a:spLocks noChangeShapeType="1"/>
          </p:cNvSpPr>
          <p:nvPr/>
        </p:nvSpPr>
        <p:spPr bwMode="auto">
          <a:xfrm>
            <a:off x="725488" y="2071688"/>
            <a:ext cx="7724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14499216"/>
      </p:ext>
    </p:extLst>
  </p:cSld>
  <p:clrMapOvr>
    <a:masterClrMapping/>
  </p:clrMapOvr>
  <p:transition advTm="54000">
    <p:pull dir="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381000" y="1752600"/>
            <a:ext cx="3810000" cy="4632325"/>
          </a:xfrm>
        </p:spPr>
        <p:txBody>
          <a:bodyPr/>
          <a:lstStyle/>
          <a:p>
            <a:pPr algn="ctr" eaLnBrk="1" hangingPunct="1">
              <a:buFontTx/>
              <a:buNone/>
            </a:pPr>
            <a:r>
              <a:rPr lang="en-US" altLang="en-US" sz="3500" b="1" dirty="0" smtClean="0">
                <a:solidFill>
                  <a:srgbClr val="0070C0"/>
                </a:solidFill>
              </a:rPr>
              <a:t>Saturated</a:t>
            </a:r>
          </a:p>
          <a:p>
            <a:pPr algn="ctr" eaLnBrk="1" hangingPunct="1">
              <a:buFontTx/>
              <a:buNone/>
            </a:pPr>
            <a:endParaRPr lang="en-US" altLang="en-US" sz="3500" b="1" dirty="0" smtClean="0">
              <a:solidFill>
                <a:srgbClr val="0070C0"/>
              </a:solidFill>
            </a:endParaRPr>
          </a:p>
          <a:p>
            <a:pPr algn="ctr" eaLnBrk="1" hangingPunct="1">
              <a:buFontTx/>
              <a:buNone/>
            </a:pPr>
            <a:endParaRPr lang="en-US" altLang="en-US" sz="3500" b="1" dirty="0" smtClean="0">
              <a:solidFill>
                <a:srgbClr val="0070C0"/>
              </a:solidFill>
            </a:endParaRPr>
          </a:p>
          <a:p>
            <a:pPr algn="ctr" eaLnBrk="1" hangingPunct="1">
              <a:buFontTx/>
              <a:buNone/>
            </a:pPr>
            <a:endParaRPr lang="en-US" altLang="en-US" sz="3500" b="1" dirty="0" smtClean="0">
              <a:solidFill>
                <a:srgbClr val="0070C0"/>
              </a:solidFill>
            </a:endParaRPr>
          </a:p>
          <a:p>
            <a:pPr algn="ctr" eaLnBrk="1" hangingPunct="1">
              <a:buFontTx/>
              <a:buNone/>
            </a:pPr>
            <a:endParaRPr lang="en-US" altLang="en-US" sz="3500" b="1" dirty="0" smtClean="0">
              <a:solidFill>
                <a:srgbClr val="0070C0"/>
              </a:solidFill>
            </a:endParaRPr>
          </a:p>
          <a:p>
            <a:pPr algn="ctr" eaLnBrk="1" hangingPunct="1">
              <a:buFontTx/>
              <a:buNone/>
            </a:pPr>
            <a:endParaRPr lang="en-US" altLang="en-US" sz="3500" b="1" dirty="0" smtClean="0">
              <a:solidFill>
                <a:srgbClr val="0070C0"/>
              </a:solidFill>
            </a:endParaRPr>
          </a:p>
          <a:p>
            <a:pPr algn="ctr" eaLnBrk="1" hangingPunct="1">
              <a:buFontTx/>
              <a:buNone/>
            </a:pPr>
            <a:r>
              <a:rPr lang="en-US" altLang="en-US" sz="3500" b="1" dirty="0" smtClean="0">
                <a:solidFill>
                  <a:srgbClr val="0070C0"/>
                </a:solidFill>
              </a:rPr>
              <a:t>Unsaturated</a:t>
            </a:r>
          </a:p>
        </p:txBody>
      </p:sp>
      <p:sp>
        <p:nvSpPr>
          <p:cNvPr id="18435" name="Rectangle 4"/>
          <p:cNvSpPr>
            <a:spLocks noGrp="1" noChangeArrowheads="1"/>
          </p:cNvSpPr>
          <p:nvPr>
            <p:ph type="body" sz="half" idx="2"/>
          </p:nvPr>
        </p:nvSpPr>
        <p:spPr>
          <a:xfrm>
            <a:off x="3962400" y="2022474"/>
            <a:ext cx="5105399" cy="3352801"/>
          </a:xfrm>
        </p:spPr>
        <p:txBody>
          <a:bodyPr/>
          <a:lstStyle/>
          <a:p>
            <a:pPr eaLnBrk="1" hangingPunct="1">
              <a:lnSpc>
                <a:spcPct val="110000"/>
              </a:lnSpc>
              <a:spcBef>
                <a:spcPct val="0"/>
              </a:spcBef>
              <a:buFontTx/>
              <a:buNone/>
            </a:pPr>
            <a:r>
              <a:rPr lang="en-US" altLang="en-US" sz="3500" b="1" dirty="0" smtClean="0"/>
              <a:t>Hydrogenated Fats</a:t>
            </a:r>
          </a:p>
          <a:p>
            <a:pPr eaLnBrk="1" hangingPunct="1">
              <a:lnSpc>
                <a:spcPct val="110000"/>
              </a:lnSpc>
              <a:spcBef>
                <a:spcPct val="0"/>
              </a:spcBef>
              <a:buFontTx/>
              <a:buNone/>
            </a:pPr>
            <a:r>
              <a:rPr lang="en-US" altLang="en-US" sz="3500" b="1" dirty="0" smtClean="0"/>
              <a:t>Tallow</a:t>
            </a:r>
          </a:p>
          <a:p>
            <a:pPr eaLnBrk="1" hangingPunct="1">
              <a:lnSpc>
                <a:spcPct val="110000"/>
              </a:lnSpc>
              <a:spcBef>
                <a:spcPct val="0"/>
              </a:spcBef>
              <a:buFontTx/>
              <a:buNone/>
            </a:pPr>
            <a:r>
              <a:rPr lang="en-US" altLang="en-US" sz="3500" b="1" dirty="0" smtClean="0"/>
              <a:t>Grease</a:t>
            </a:r>
          </a:p>
          <a:p>
            <a:pPr eaLnBrk="1" hangingPunct="1">
              <a:spcBef>
                <a:spcPct val="0"/>
              </a:spcBef>
              <a:buFontTx/>
              <a:buNone/>
            </a:pPr>
            <a:r>
              <a:rPr lang="en-US" altLang="en-US" sz="3500" b="1" dirty="0" smtClean="0"/>
              <a:t>Vegetable Oils</a:t>
            </a:r>
          </a:p>
          <a:p>
            <a:pPr eaLnBrk="1" hangingPunct="1">
              <a:lnSpc>
                <a:spcPct val="70000"/>
              </a:lnSpc>
              <a:buFontTx/>
              <a:buNone/>
            </a:pPr>
            <a:r>
              <a:rPr lang="en-US" altLang="en-US" sz="3500" b="1" dirty="0" smtClean="0"/>
              <a:t>(Corn, Soybeans)</a:t>
            </a:r>
          </a:p>
        </p:txBody>
      </p:sp>
      <p:sp>
        <p:nvSpPr>
          <p:cNvPr id="18436" name="Line 5"/>
          <p:cNvSpPr>
            <a:spLocks noChangeShapeType="1"/>
          </p:cNvSpPr>
          <p:nvPr/>
        </p:nvSpPr>
        <p:spPr bwMode="auto">
          <a:xfrm>
            <a:off x="2286000" y="2362200"/>
            <a:ext cx="0" cy="3013075"/>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1886782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488" y="689172"/>
            <a:ext cx="8650287" cy="934841"/>
          </a:xfrm>
          <a:noFill/>
        </p:spPr>
        <p:txBody>
          <a:bodyPr lIns="85097" tIns="43800" rIns="85097" bIns="43800"/>
          <a:lstStyle/>
          <a:p>
            <a:pPr eaLnBrk="1" hangingPunct="1"/>
            <a:r>
              <a:rPr lang="en-US" altLang="en-US" sz="5500" dirty="0" smtClean="0"/>
              <a:t>Oilseeds</a:t>
            </a:r>
            <a:endParaRPr lang="en-US" altLang="en-US" sz="3800" dirty="0" smtClean="0"/>
          </a:p>
        </p:txBody>
      </p:sp>
      <p:sp>
        <p:nvSpPr>
          <p:cNvPr id="20483" name="Rectangle 3"/>
          <p:cNvSpPr>
            <a:spLocks noGrp="1" noChangeArrowheads="1"/>
          </p:cNvSpPr>
          <p:nvPr>
            <p:ph type="body" idx="1"/>
          </p:nvPr>
        </p:nvSpPr>
        <p:spPr>
          <a:xfrm>
            <a:off x="457201" y="1733550"/>
            <a:ext cx="8458200" cy="4576763"/>
          </a:xfrm>
          <a:noFill/>
        </p:spPr>
        <p:txBody>
          <a:bodyPr lIns="85097" tIns="43800" rIns="85097" bIns="43800"/>
          <a:lstStyle/>
          <a:p>
            <a:pPr marL="446088" indent="-446088" eaLnBrk="1" hangingPunct="1">
              <a:lnSpc>
                <a:spcPct val="120000"/>
              </a:lnSpc>
              <a:buFontTx/>
              <a:buNone/>
            </a:pPr>
            <a:r>
              <a:rPr lang="en-US" altLang="en-US" sz="3100" dirty="0" smtClean="0"/>
              <a:t>1. Provide other key nutrients (protein, digestible fiber)</a:t>
            </a:r>
          </a:p>
          <a:p>
            <a:pPr marL="446088" indent="-446088" eaLnBrk="1" hangingPunct="1">
              <a:lnSpc>
                <a:spcPct val="120000"/>
              </a:lnSpc>
              <a:buFontTx/>
              <a:buNone/>
            </a:pPr>
            <a:r>
              <a:rPr lang="en-US" altLang="en-US" sz="3100" dirty="0" smtClean="0"/>
              <a:t>2. Economical</a:t>
            </a:r>
          </a:p>
          <a:p>
            <a:pPr marL="446088" indent="-446088" eaLnBrk="1" hangingPunct="1">
              <a:lnSpc>
                <a:spcPct val="120000"/>
              </a:lnSpc>
              <a:buFontTx/>
              <a:buNone/>
            </a:pPr>
            <a:r>
              <a:rPr lang="en-US" altLang="en-US" sz="3100" dirty="0" smtClean="0"/>
              <a:t>3. Ease of handling (except cottonseed)</a:t>
            </a:r>
          </a:p>
          <a:p>
            <a:pPr marL="446088" indent="-446088" eaLnBrk="1" hangingPunct="1">
              <a:lnSpc>
                <a:spcPct val="120000"/>
              </a:lnSpc>
              <a:buFontTx/>
              <a:buNone/>
            </a:pPr>
            <a:r>
              <a:rPr lang="en-US" altLang="en-US" sz="3100" dirty="0" smtClean="0"/>
              <a:t>4. Slow release of oil in rumen</a:t>
            </a:r>
            <a:endParaRPr lang="en-US" altLang="en-US" sz="2800" dirty="0" smtClean="0"/>
          </a:p>
        </p:txBody>
      </p:sp>
    </p:spTree>
    <p:extLst>
      <p:ext uri="{BB962C8B-B14F-4D97-AF65-F5344CB8AC3E}">
        <p14:creationId xmlns:p14="http://schemas.microsoft.com/office/powerpoint/2010/main" val="1417259690"/>
      </p:ext>
    </p:extLst>
  </p:cSld>
  <p:clrMapOvr>
    <a:masterClrMapping/>
  </p:clrMapOvr>
  <p:transition advTm="50000">
    <p:split orient="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44475"/>
            <a:ext cx="9144000" cy="1050925"/>
          </a:xfrm>
          <a:noFill/>
        </p:spPr>
        <p:txBody>
          <a:bodyPr lIns="85097" tIns="43800" rIns="85097" bIns="43800"/>
          <a:lstStyle/>
          <a:p>
            <a:pPr algn="ctr" eaLnBrk="1" hangingPunct="1"/>
            <a:r>
              <a:rPr lang="en-US" altLang="en-US" sz="4000" b="1" dirty="0" smtClean="0"/>
              <a:t>Fat Content &amp; Feeding Rates of Oilseeds</a:t>
            </a:r>
          </a:p>
        </p:txBody>
      </p:sp>
      <p:sp>
        <p:nvSpPr>
          <p:cNvPr id="21507" name="Rectangle 3"/>
          <p:cNvSpPr>
            <a:spLocks noGrp="1" noChangeArrowheads="1"/>
          </p:cNvSpPr>
          <p:nvPr>
            <p:ph type="body" idx="1"/>
          </p:nvPr>
        </p:nvSpPr>
        <p:spPr>
          <a:xfrm>
            <a:off x="609600" y="1666875"/>
            <a:ext cx="8305800" cy="4960938"/>
          </a:xfrm>
          <a:noFill/>
        </p:spPr>
        <p:txBody>
          <a:bodyPr lIns="85097" tIns="43800" rIns="85097" bIns="43800"/>
          <a:lstStyle/>
          <a:p>
            <a:pPr eaLnBrk="1" hangingPunct="1">
              <a:lnSpc>
                <a:spcPct val="120000"/>
              </a:lnSpc>
              <a:buFontTx/>
              <a:buNone/>
            </a:pPr>
            <a:r>
              <a:rPr lang="en-US" altLang="en-US" sz="2800" b="1" dirty="0" smtClean="0"/>
              <a:t>Type</a:t>
            </a:r>
            <a:r>
              <a:rPr lang="en-US" altLang="en-US" sz="2800" dirty="0" smtClean="0"/>
              <a:t>                Fat %     Max. </a:t>
            </a:r>
            <a:r>
              <a:rPr lang="en-US" altLang="en-US" sz="2800" dirty="0" err="1"/>
              <a:t>lb</a:t>
            </a:r>
            <a:r>
              <a:rPr lang="en-US" altLang="en-US" sz="2800" dirty="0"/>
              <a:t> </a:t>
            </a:r>
            <a:r>
              <a:rPr lang="en-US" altLang="en-US" sz="2800" dirty="0" smtClean="0"/>
              <a:t>to feed/d    						</a:t>
            </a:r>
          </a:p>
          <a:p>
            <a:pPr eaLnBrk="1" hangingPunct="1">
              <a:lnSpc>
                <a:spcPct val="120000"/>
              </a:lnSpc>
              <a:buFontTx/>
              <a:buNone/>
            </a:pPr>
            <a:r>
              <a:rPr lang="en-US" altLang="en-US" sz="2800" dirty="0" smtClean="0"/>
              <a:t>Cottonseed	 18 - 20		  4 to 6 </a:t>
            </a:r>
          </a:p>
          <a:p>
            <a:pPr eaLnBrk="1" hangingPunct="1">
              <a:lnSpc>
                <a:spcPct val="120000"/>
              </a:lnSpc>
              <a:buFontTx/>
              <a:buNone/>
            </a:pPr>
            <a:r>
              <a:rPr lang="en-US" altLang="en-US" sz="2800" dirty="0" smtClean="0"/>
              <a:t>Soybeans		 18 - 20		  3 to 5</a:t>
            </a:r>
          </a:p>
          <a:p>
            <a:pPr eaLnBrk="1" hangingPunct="1">
              <a:lnSpc>
                <a:spcPct val="120000"/>
              </a:lnSpc>
              <a:buFontTx/>
              <a:buNone/>
            </a:pPr>
            <a:r>
              <a:rPr lang="en-US" altLang="en-US" sz="2800" dirty="0" smtClean="0"/>
              <a:t>Canola		 40 - 55		  2 to 3</a:t>
            </a:r>
          </a:p>
          <a:p>
            <a:pPr eaLnBrk="1" hangingPunct="1">
              <a:lnSpc>
                <a:spcPct val="120000"/>
              </a:lnSpc>
              <a:buFontTx/>
              <a:buNone/>
            </a:pPr>
            <a:r>
              <a:rPr lang="en-US" altLang="en-US" sz="2800" dirty="0" smtClean="0"/>
              <a:t>Sunflower		 38 - 50		  2 to 3</a:t>
            </a:r>
          </a:p>
          <a:p>
            <a:pPr eaLnBrk="1" hangingPunct="1">
              <a:lnSpc>
                <a:spcPct val="120000"/>
              </a:lnSpc>
              <a:buFontTx/>
              <a:buNone/>
            </a:pPr>
            <a:r>
              <a:rPr lang="en-US" altLang="en-US" sz="2800" dirty="0" smtClean="0"/>
              <a:t>High oil corn     6.5 – 10   	  --------</a:t>
            </a:r>
          </a:p>
        </p:txBody>
      </p:sp>
      <p:sp>
        <p:nvSpPr>
          <p:cNvPr id="21508" name="Line 4"/>
          <p:cNvSpPr>
            <a:spLocks noChangeShapeType="1"/>
          </p:cNvSpPr>
          <p:nvPr/>
        </p:nvSpPr>
        <p:spPr bwMode="auto">
          <a:xfrm>
            <a:off x="533400" y="2438400"/>
            <a:ext cx="815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16595058"/>
      </p:ext>
    </p:extLst>
  </p:cSld>
  <p:clrMapOvr>
    <a:masterClrMapping/>
  </p:clrMapOvr>
  <p:transition advTm="16000">
    <p:pull dir="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1138" y="566821"/>
            <a:ext cx="8753475" cy="887329"/>
          </a:xfrm>
          <a:noFill/>
        </p:spPr>
        <p:txBody>
          <a:bodyPr lIns="85097" tIns="43800" rIns="85097" bIns="43800"/>
          <a:lstStyle/>
          <a:p>
            <a:pPr eaLnBrk="1" hangingPunct="1">
              <a:lnSpc>
                <a:spcPct val="150000"/>
              </a:lnSpc>
            </a:pPr>
            <a:r>
              <a:rPr lang="en-US" altLang="en-US" sz="4000" b="1" dirty="0" smtClean="0"/>
              <a:t>Types of Feed-Grade Fats</a:t>
            </a:r>
          </a:p>
        </p:txBody>
      </p:sp>
      <p:sp>
        <p:nvSpPr>
          <p:cNvPr id="22531" name="Rectangle 3"/>
          <p:cNvSpPr>
            <a:spLocks noGrp="1" noChangeArrowheads="1"/>
          </p:cNvSpPr>
          <p:nvPr>
            <p:ph type="body" idx="1"/>
          </p:nvPr>
        </p:nvSpPr>
        <p:spPr>
          <a:xfrm>
            <a:off x="617538" y="1654175"/>
            <a:ext cx="8374062" cy="4578350"/>
          </a:xfrm>
          <a:noFill/>
        </p:spPr>
        <p:txBody>
          <a:bodyPr lIns="85097" tIns="43800" rIns="85097" bIns="43800"/>
          <a:lstStyle/>
          <a:p>
            <a:pPr eaLnBrk="1" hangingPunct="1">
              <a:lnSpc>
                <a:spcPct val="150000"/>
              </a:lnSpc>
            </a:pPr>
            <a:r>
              <a:rPr lang="en-US" altLang="en-US" sz="3800" dirty="0" smtClean="0"/>
              <a:t>Tallow</a:t>
            </a:r>
          </a:p>
          <a:p>
            <a:pPr eaLnBrk="1" hangingPunct="1">
              <a:lnSpc>
                <a:spcPct val="150000"/>
              </a:lnSpc>
            </a:pPr>
            <a:r>
              <a:rPr lang="en-US" altLang="en-US" sz="3800" dirty="0" smtClean="0"/>
              <a:t>Choice white grease</a:t>
            </a:r>
          </a:p>
          <a:p>
            <a:pPr eaLnBrk="1" hangingPunct="1">
              <a:lnSpc>
                <a:spcPct val="150000"/>
              </a:lnSpc>
            </a:pPr>
            <a:r>
              <a:rPr lang="en-US" altLang="en-US" sz="3800" dirty="0" smtClean="0"/>
              <a:t>Yellow grease</a:t>
            </a:r>
          </a:p>
          <a:p>
            <a:pPr eaLnBrk="1" hangingPunct="1">
              <a:lnSpc>
                <a:spcPct val="150000"/>
              </a:lnSpc>
            </a:pPr>
            <a:r>
              <a:rPr lang="en-US" altLang="en-US" sz="3800" dirty="0" smtClean="0"/>
              <a:t>Blended animal &amp; vegetable fats</a:t>
            </a:r>
            <a:endParaRPr lang="en-US" altLang="en-US" sz="2800" dirty="0" smtClean="0"/>
          </a:p>
        </p:txBody>
      </p:sp>
      <p:sp>
        <p:nvSpPr>
          <p:cNvPr id="22532" name="Line 4"/>
          <p:cNvSpPr>
            <a:spLocks noChangeShapeType="1"/>
          </p:cNvSpPr>
          <p:nvPr/>
        </p:nvSpPr>
        <p:spPr bwMode="auto">
          <a:xfrm>
            <a:off x="738188" y="1501775"/>
            <a:ext cx="7724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36623845"/>
      </p:ext>
    </p:extLst>
  </p:cSld>
  <p:clrMapOvr>
    <a:masterClrMapping/>
  </p:clrMapOvr>
  <p:transition advTm="36000">
    <p:randomBa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
            <a:ext cx="8250237" cy="642453"/>
          </a:xfrm>
          <a:noFill/>
        </p:spPr>
        <p:txBody>
          <a:bodyPr lIns="85097" tIns="43800" rIns="85097" bIns="43800"/>
          <a:lstStyle/>
          <a:p>
            <a:pPr eaLnBrk="1" hangingPunct="1"/>
            <a:r>
              <a:rPr lang="en-US" altLang="en-US" sz="3600" b="1" dirty="0" smtClean="0"/>
              <a:t>Feed-grade Commodity Fats</a:t>
            </a:r>
          </a:p>
        </p:txBody>
      </p:sp>
      <p:sp>
        <p:nvSpPr>
          <p:cNvPr id="23555" name="Rectangle 3"/>
          <p:cNvSpPr>
            <a:spLocks noGrp="1" noChangeArrowheads="1"/>
          </p:cNvSpPr>
          <p:nvPr>
            <p:ph type="body" idx="1"/>
          </p:nvPr>
        </p:nvSpPr>
        <p:spPr>
          <a:xfrm>
            <a:off x="974725" y="1219200"/>
            <a:ext cx="7332663" cy="5202238"/>
          </a:xfrm>
          <a:noFill/>
        </p:spPr>
        <p:txBody>
          <a:bodyPr lIns="85097" tIns="43800" rIns="85097" bIns="43800"/>
          <a:lstStyle/>
          <a:p>
            <a:pPr eaLnBrk="1" hangingPunct="1">
              <a:lnSpc>
                <a:spcPct val="120000"/>
              </a:lnSpc>
              <a:buFontTx/>
              <a:buNone/>
            </a:pPr>
            <a:r>
              <a:rPr lang="en-US" altLang="en-US" sz="2400" b="1" dirty="0" smtClean="0">
                <a:solidFill>
                  <a:srgbClr val="7030A0"/>
                </a:solidFill>
              </a:rPr>
              <a:t>Advantages:</a:t>
            </a:r>
          </a:p>
          <a:p>
            <a:pPr marL="855663" lvl="1" indent="-398463" eaLnBrk="1" hangingPunct="1">
              <a:lnSpc>
                <a:spcPct val="120000"/>
              </a:lnSpc>
              <a:buFontTx/>
              <a:buNone/>
            </a:pPr>
            <a:r>
              <a:rPr lang="en-US" altLang="en-US" sz="2400" dirty="0" smtClean="0"/>
              <a:t>1. Lower cost</a:t>
            </a:r>
          </a:p>
          <a:p>
            <a:pPr marL="855663" lvl="1" indent="-398463" eaLnBrk="1" hangingPunct="1">
              <a:lnSpc>
                <a:spcPct val="120000"/>
              </a:lnSpc>
              <a:buFontTx/>
              <a:buNone/>
            </a:pPr>
            <a:r>
              <a:rPr lang="en-US" altLang="en-US" sz="2400" dirty="0" smtClean="0"/>
              <a:t>2. High-quality fats are acceptably inert in  rumen and are highly digestible</a:t>
            </a:r>
          </a:p>
          <a:p>
            <a:pPr eaLnBrk="1" hangingPunct="1">
              <a:lnSpc>
                <a:spcPct val="120000"/>
              </a:lnSpc>
              <a:buFontTx/>
              <a:buNone/>
            </a:pPr>
            <a:r>
              <a:rPr lang="en-US" altLang="en-US" sz="2400" b="1" dirty="0" smtClean="0">
                <a:solidFill>
                  <a:srgbClr val="7030A0"/>
                </a:solidFill>
              </a:rPr>
              <a:t>Disadvantages:</a:t>
            </a:r>
          </a:p>
          <a:p>
            <a:pPr marL="855663" lvl="1" indent="-398463" eaLnBrk="1" hangingPunct="1">
              <a:lnSpc>
                <a:spcPct val="120000"/>
              </a:lnSpc>
              <a:buFontTx/>
              <a:buNone/>
            </a:pPr>
            <a:r>
              <a:rPr lang="en-US" altLang="en-US" sz="2400" dirty="0" smtClean="0"/>
              <a:t>1. Handling and mixing difficult</a:t>
            </a:r>
          </a:p>
          <a:p>
            <a:pPr marL="855663" lvl="1" indent="-398463" eaLnBrk="1" hangingPunct="1">
              <a:lnSpc>
                <a:spcPct val="120000"/>
              </a:lnSpc>
              <a:buFontTx/>
              <a:buNone/>
            </a:pPr>
            <a:r>
              <a:rPr lang="en-US" altLang="en-US" sz="2400" dirty="0" smtClean="0"/>
              <a:t>2. Quality control - variable</a:t>
            </a:r>
          </a:p>
          <a:p>
            <a:pPr marL="855663" lvl="1" indent="-398463" eaLnBrk="1" hangingPunct="1">
              <a:lnSpc>
                <a:spcPct val="120000"/>
              </a:lnSpc>
              <a:buFontTx/>
              <a:buNone/>
            </a:pPr>
            <a:r>
              <a:rPr lang="en-US" altLang="en-US" sz="2400" dirty="0" smtClean="0"/>
              <a:t>3. Low-quality fats can disrupt fiber digestion, decrease intake, decrease milk fat percentage</a:t>
            </a:r>
          </a:p>
        </p:txBody>
      </p:sp>
    </p:spTree>
    <p:extLst>
      <p:ext uri="{BB962C8B-B14F-4D97-AF65-F5344CB8AC3E}">
        <p14:creationId xmlns:p14="http://schemas.microsoft.com/office/powerpoint/2010/main" val="955636172"/>
      </p:ext>
    </p:extLst>
  </p:cSld>
  <p:clrMapOvr>
    <a:masterClrMapping/>
  </p:clrMapOvr>
  <p:transition advTm="42000">
    <p:checker dir="vert"/>
  </p:transition>
  <p:timing>
    <p:tnLst>
      <p:par>
        <p:cTn id="1" dur="indefinite" restart="never" nodeType="tmRoot"/>
      </p:par>
    </p:tnLst>
  </p:timing>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8023</TotalTime>
  <Words>5903</Words>
  <Application>Microsoft Office PowerPoint</Application>
  <PresentationFormat>On-screen Show (4:3)</PresentationFormat>
  <Paragraphs>983</Paragraphs>
  <Slides>111</Slides>
  <Notes>38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24" baseType="lpstr">
      <vt:lpstr>Arial Unicode MS</vt:lpstr>
      <vt:lpstr>Arial</vt:lpstr>
      <vt:lpstr>Comic Sans MS</vt:lpstr>
      <vt:lpstr>inherit</vt:lpstr>
      <vt:lpstr>Roman</vt:lpstr>
      <vt:lpstr>Symbol</vt:lpstr>
      <vt:lpstr>Tahoma</vt:lpstr>
      <vt:lpstr>Tempus Sans ITC</vt:lpstr>
      <vt:lpstr>Times New Roman</vt:lpstr>
      <vt:lpstr>Verdana</vt:lpstr>
      <vt:lpstr>Wingdings</vt:lpstr>
      <vt:lpstr>Bold Stripes</vt:lpstr>
      <vt:lpstr>Slide</vt:lpstr>
      <vt:lpstr>Energy Feed Ingredients</vt:lpstr>
      <vt:lpstr>Characteristics of grains</vt:lpstr>
      <vt:lpstr>Characteristics</vt:lpstr>
      <vt:lpstr>Grains</vt:lpstr>
      <vt:lpstr>PowerPoint Presentation</vt:lpstr>
      <vt:lpstr>Structure of the grain kernel</vt:lpstr>
      <vt:lpstr>PowerPoint Presentation</vt:lpstr>
      <vt:lpstr>Endosperm</vt:lpstr>
      <vt:lpstr>Vitreous endosperm</vt:lpstr>
      <vt:lpstr>PowerPoint Presentation</vt:lpstr>
      <vt:lpstr>Floury endosperm</vt:lpstr>
      <vt:lpstr>PowerPoint Presentation</vt:lpstr>
      <vt:lpstr>Ruminal fermentation </vt:lpstr>
      <vt:lpstr>Summary</vt:lpstr>
      <vt:lpstr>Grains</vt:lpstr>
      <vt:lpstr>Grains differ</vt:lpstr>
      <vt:lpstr>CORN</vt:lpstr>
      <vt:lpstr>CORN</vt:lpstr>
      <vt:lpstr>Corn: protein</vt:lpstr>
      <vt:lpstr>Form of starch</vt:lpstr>
      <vt:lpstr>WAXY CORN</vt:lpstr>
      <vt:lpstr>Corn used for livestock</vt:lpstr>
      <vt:lpstr>Barley</vt:lpstr>
      <vt:lpstr>Barley</vt:lpstr>
      <vt:lpstr>PowerPoint Presentation</vt:lpstr>
      <vt:lpstr>Barley</vt:lpstr>
      <vt:lpstr>The bushel</vt:lpstr>
      <vt:lpstr>Barley, test weight</vt:lpstr>
      <vt:lpstr>Growth performance of beef steers – Montana State University</vt:lpstr>
      <vt:lpstr>Barley</vt:lpstr>
      <vt:lpstr>Barley: Potential problems</vt:lpstr>
      <vt:lpstr>Grain: Sorghum – Milo</vt:lpstr>
      <vt:lpstr>OATS!</vt:lpstr>
      <vt:lpstr>OATS </vt:lpstr>
      <vt:lpstr>WHEAT</vt:lpstr>
      <vt:lpstr>WHEAT</vt:lpstr>
      <vt:lpstr>WHEAT</vt:lpstr>
      <vt:lpstr>WHEAT-processing</vt:lpstr>
      <vt:lpstr>TRITICALE – Wheat x Rye Hybrid</vt:lpstr>
      <vt:lpstr>TRITICALE</vt:lpstr>
      <vt:lpstr>PowerPoint Presentation</vt:lpstr>
      <vt:lpstr>Processing Methods</vt:lpstr>
      <vt:lpstr>Grain Processing</vt:lpstr>
      <vt:lpstr>Why process grain?</vt:lpstr>
      <vt:lpstr>Methods:  Dry Processing</vt:lpstr>
      <vt:lpstr>PowerPoint Presentation</vt:lpstr>
      <vt:lpstr>      Particle Size &amp; Source</vt:lpstr>
      <vt:lpstr>Methods:  Dry Processing</vt:lpstr>
      <vt:lpstr>Methods:  Dry Processing –other </vt:lpstr>
      <vt:lpstr>Methods:  Wet processing </vt:lpstr>
      <vt:lpstr>PowerPoint Presentation</vt:lpstr>
      <vt:lpstr>PowerPoint Presentation</vt:lpstr>
      <vt:lpstr>Methods:  Wet processing, cont. </vt:lpstr>
      <vt:lpstr>Methods:  Wet processing, cont.</vt:lpstr>
      <vt:lpstr>Problems with fine grind </vt:lpstr>
      <vt:lpstr>Processing of grain</vt:lpstr>
      <vt:lpstr>Processing of grain</vt:lpstr>
      <vt:lpstr>Ruminal Fermentation Rate</vt:lpstr>
      <vt:lpstr>To process or not to process?</vt:lpstr>
      <vt:lpstr>Storage</vt:lpstr>
      <vt:lpstr>Grain storage </vt:lpstr>
      <vt:lpstr>Grain storage, cont. </vt:lpstr>
      <vt:lpstr>Important Grain Molds</vt:lpstr>
      <vt:lpstr>Aspergillus flavis</vt:lpstr>
      <vt:lpstr>Fusarium fungus</vt:lpstr>
      <vt:lpstr>Vomitoxin (Deoxynivalenol; DON)</vt:lpstr>
      <vt:lpstr>Zearalenone  (ZEA)</vt:lpstr>
      <vt:lpstr>Zearalenone  (ZEA)</vt:lpstr>
      <vt:lpstr>Grain storage, cont.</vt:lpstr>
      <vt:lpstr>Grain storage, cont.</vt:lpstr>
      <vt:lpstr>Grain storage, cont.</vt:lpstr>
      <vt:lpstr>Grain storage, cont.</vt:lpstr>
      <vt:lpstr>Grain storage, cont.</vt:lpstr>
      <vt:lpstr>PowerPoint Presentation</vt:lpstr>
      <vt:lpstr>Grain storage, cont.</vt:lpstr>
      <vt:lpstr>Grain storage, cont.</vt:lpstr>
      <vt:lpstr>Energy Byproducts</vt:lpstr>
      <vt:lpstr>Energy By-Products</vt:lpstr>
      <vt:lpstr>Potato Waste</vt:lpstr>
      <vt:lpstr>Potato waste products</vt:lpstr>
      <vt:lpstr>Potato Waste</vt:lpstr>
      <vt:lpstr>Potato waste</vt:lpstr>
      <vt:lpstr>Fried products</vt:lpstr>
      <vt:lpstr>Other Potential issues with potatoes </vt:lpstr>
      <vt:lpstr>Energy By-Products</vt:lpstr>
      <vt:lpstr>PowerPoint Presentation</vt:lpstr>
      <vt:lpstr>PowerPoint Presentation</vt:lpstr>
      <vt:lpstr>Other Energy By-Products</vt:lpstr>
      <vt:lpstr>Other Energy By-Products</vt:lpstr>
      <vt:lpstr>PowerPoint Presentation</vt:lpstr>
      <vt:lpstr>Others..</vt:lpstr>
      <vt:lpstr>Dietary fats</vt:lpstr>
      <vt:lpstr>Sources of Fat in Diets for cattle</vt:lpstr>
      <vt:lpstr>Properties of Fat that Need to be Considered</vt:lpstr>
      <vt:lpstr>PowerPoint Presentation</vt:lpstr>
      <vt:lpstr>Oilseeds</vt:lpstr>
      <vt:lpstr>Fat Content &amp; Feeding Rates of Oilseeds</vt:lpstr>
      <vt:lpstr>Types of Feed-Grade Fats</vt:lpstr>
      <vt:lpstr>Feed-grade Commodity Fats</vt:lpstr>
      <vt:lpstr>Quality Standards for Tallow</vt:lpstr>
      <vt:lpstr>Commercial Granular Fats</vt:lpstr>
      <vt:lpstr>Relative Digestibility of Commercial Fats (Highest to lowest)</vt:lpstr>
      <vt:lpstr>Choose Fat Sources on the Basis of:</vt:lpstr>
      <vt:lpstr>How Much Fat Should Be Fed?</vt:lpstr>
      <vt:lpstr>PowerPoint Presentation</vt:lpstr>
      <vt:lpstr>Production Responses to Supplemental Fat</vt:lpstr>
      <vt:lpstr>What is an Economical Amount of Fat to Feed to Dairy?</vt:lpstr>
      <vt:lpstr>Other Considerations</vt:lpstr>
      <vt:lpstr>Reproduction</vt:lpstr>
      <vt:lpstr>PowerPoint Presentation</vt:lpstr>
      <vt:lpstr>Human Health</vt:lpstr>
    </vt:vector>
  </TitlesOfParts>
  <Company>AVS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dc:title>
  <dc:creator>Carl W. Hunt</dc:creator>
  <cp:lastModifiedBy>Rezamand, Pedram (rezamand@uidaho.edu)</cp:lastModifiedBy>
  <cp:revision>154</cp:revision>
  <dcterms:created xsi:type="dcterms:W3CDTF">2000-04-03T14:43:05Z</dcterms:created>
  <dcterms:modified xsi:type="dcterms:W3CDTF">2020-01-10T19:35:17Z</dcterms:modified>
</cp:coreProperties>
</file>