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9" r:id="rId4"/>
    <p:sldId id="299" r:id="rId5"/>
    <p:sldId id="288" r:id="rId6"/>
    <p:sldId id="301" r:id="rId7"/>
    <p:sldId id="258" r:id="rId8"/>
    <p:sldId id="300" r:id="rId9"/>
    <p:sldId id="281" r:id="rId10"/>
    <p:sldId id="282" r:id="rId11"/>
    <p:sldId id="259" r:id="rId12"/>
    <p:sldId id="261" r:id="rId13"/>
    <p:sldId id="260" r:id="rId14"/>
    <p:sldId id="291" r:id="rId15"/>
    <p:sldId id="262" r:id="rId16"/>
    <p:sldId id="263" r:id="rId17"/>
    <p:sldId id="292" r:id="rId18"/>
    <p:sldId id="264" r:id="rId19"/>
    <p:sldId id="265" r:id="rId20"/>
    <p:sldId id="279" r:id="rId21"/>
    <p:sldId id="266" r:id="rId22"/>
    <p:sldId id="295" r:id="rId23"/>
    <p:sldId id="294" r:id="rId24"/>
    <p:sldId id="293" r:id="rId25"/>
    <p:sldId id="290" r:id="rId26"/>
    <p:sldId id="267" r:id="rId27"/>
    <p:sldId id="277" r:id="rId28"/>
    <p:sldId id="278" r:id="rId29"/>
    <p:sldId id="268" r:id="rId30"/>
    <p:sldId id="283" r:id="rId31"/>
    <p:sldId id="269" r:id="rId32"/>
    <p:sldId id="270" r:id="rId33"/>
    <p:sldId id="271" r:id="rId34"/>
    <p:sldId id="296" r:id="rId35"/>
    <p:sldId id="272" r:id="rId36"/>
    <p:sldId id="273" r:id="rId37"/>
    <p:sldId id="284" r:id="rId38"/>
    <p:sldId id="298" r:id="rId39"/>
    <p:sldId id="297" r:id="rId40"/>
    <p:sldId id="274" r:id="rId41"/>
    <p:sldId id="285" r:id="rId42"/>
    <p:sldId id="286" r:id="rId43"/>
    <p:sldId id="275" r:id="rId44"/>
    <p:sldId id="27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0000FF"/>
    <a:srgbClr val="0066FF"/>
    <a:srgbClr val="DDDDDD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77" autoAdjust="0"/>
  </p:normalViewPr>
  <p:slideViewPr>
    <p:cSldViewPr>
      <p:cViewPr varScale="1">
        <p:scale>
          <a:sx n="82" d="100"/>
          <a:sy n="82" d="100"/>
        </p:scale>
        <p:origin x="9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6BFD5A9F-E608-4FE5-AE0F-8523F074FB42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95236181-CDAE-4348-BC74-01EAA671C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A95FCB74-94CA-430C-9356-A92224712C39}" type="datetimeFigureOut">
              <a:rPr lang="en-US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0B87E978-378A-4710-AB88-AC9631C23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3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956C7-03D0-4E46-9DF8-5FFC72EA4883}" type="slidenum">
              <a:rPr lang="en-US" smtClean="0">
                <a:latin typeface="Tahoma" pitchFamily="34" charset="0"/>
              </a:rPr>
              <a:pPr/>
              <a:t>5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E9850-E6B3-4DA4-BA2A-FCC28A184DB9}" type="slidenum">
              <a:rPr lang="en-US" smtClean="0">
                <a:latin typeface="Tahoma" pitchFamily="34" charset="0"/>
              </a:rPr>
              <a:pPr/>
              <a:t>7</a:t>
            </a:fld>
            <a:endParaRPr 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1629-9FFE-4476-AADC-8395CEC4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12A3F-179D-45DF-95EF-4276CB42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7616-EB95-4A2E-9D7B-D24380FDC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F9E2-014F-4168-899C-5E6E672CC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9B5E-2F78-469A-9A00-2E4A65B5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A60E-03B5-429B-9583-41779001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C794-DE80-4CF8-B86F-8B95F056D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20CF-F9E1-4A1F-82B5-A9F1B1FA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E4559-12D0-4326-954C-89E713CD5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D18E-C086-43C7-9C00-EB19F2202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C2A7-931A-4CB3-AD0F-458ED3150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FA0E-1C34-4C72-9B9A-0498A2D3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0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1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</a:endParaRPr>
                </a:p>
              </p:txBody>
            </p:sp>
          </p:grpSp>
        </p:grpSp>
        <p:sp>
          <p:nvSpPr>
            <p:cNvPr id="31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31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  <p:sp>
            <p:nvSpPr>
              <p:cNvPr id="31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365639B6-4A4B-47CF-830D-4AC6550B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dgs.umn.edu/profiles/album-us/pages/01-mnenergy-buffalolk_jpg.htm" TargetMode="External"/><Relationship Id="rId13" Type="http://schemas.openxmlformats.org/officeDocument/2006/relationships/image" Target="../media/image30.jpeg"/><Relationship Id="rId18" Type="http://schemas.openxmlformats.org/officeDocument/2006/relationships/hyperlink" Target="http://www.ddgs.umn.edu/profiles/album-us/pages/08-abengoa-york_jpg.htm" TargetMode="External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7" Type="http://schemas.openxmlformats.org/officeDocument/2006/relationships/image" Target="../media/image27.jpeg"/><Relationship Id="rId12" Type="http://schemas.openxmlformats.org/officeDocument/2006/relationships/hyperlink" Target="http://www.ddgs.umn.edu/profiles/album-us/pages/02-archerdaniels-peoria_jpg.htm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www.ddgs.umn.edu/profiles/album-us/pages/01-agrienergy-luverne_jpg.htm" TargetMode="External"/><Relationship Id="rId16" Type="http://schemas.openxmlformats.org/officeDocument/2006/relationships/hyperlink" Target="http://www.ddgs.umn.edu/profiles/album-us/pages/04-tallcorn-coonrapids_jpg.htm" TargetMode="External"/><Relationship Id="rId20" Type="http://schemas.openxmlformats.org/officeDocument/2006/relationships/hyperlink" Target="http://www.ddgs.umn.edu/profiles/album-us/pages/11-ace-stanley_jpg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dgs.umn.edu/profiles/album-us/pages/01-central-littlefalls_jpg.htm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10" Type="http://schemas.openxmlformats.org/officeDocument/2006/relationships/hyperlink" Target="http://www.ddgs.umn.edu/profiles/album-us/pages/01-cornplus-winnebago_jpg.htm" TargetMode="External"/><Relationship Id="rId19" Type="http://schemas.openxmlformats.org/officeDocument/2006/relationships/image" Target="../media/image33.jpeg"/><Relationship Id="rId4" Type="http://schemas.openxmlformats.org/officeDocument/2006/relationships/hyperlink" Target="http://www.ddgs.umn.edu/profiles/album-us/pages/01-alcorn-claremont_jpg.htm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www.ddgs.umn.edu/profiles/album-us/pages/02-lincolnland_agrienergy_jpg.htm" TargetMode="External"/><Relationship Id="rId22" Type="http://schemas.openxmlformats.org/officeDocument/2006/relationships/hyperlink" Target="http://www.ddgs.umn.edu/profiles/album-us/pages/09-archerdaniels-walhalla_jpg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tech.com/future-of-farming/algae-the-growth-platfor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i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PROTEIN FEEDS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 Feeds are defined by NRC as feeds which have &gt;20% CP</a:t>
            </a:r>
          </a:p>
          <a:p>
            <a:pPr eaLnBrk="1" hangingPunct="1"/>
            <a:endParaRPr lang="en-US" sz="28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PNW is largely deficient in these feeds</a:t>
            </a:r>
          </a:p>
          <a:p>
            <a:pPr lvl="1" eaLnBrk="1" hangingPunct="1"/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2" eaLnBrk="1" hangingPunct="1"/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cull peas = 22 to 24%</a:t>
            </a:r>
          </a:p>
          <a:p>
            <a:pPr lvl="2" eaLnBrk="1" hangingPunct="1"/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2" eaLnBrk="1" hangingPunct="1"/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canola or rapeseed meal = 38-40%, canola is usually priced at 75% of the value of SBM 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000000"/>
                </a:solidFill>
              </a:rPr>
              <a:t>Oilseed meals </a:t>
            </a:r>
            <a:r>
              <a:rPr lang="en-US" sz="2400" dirty="0" smtClean="0">
                <a:solidFill>
                  <a:srgbClr val="000000"/>
                </a:solidFill>
              </a:rPr>
              <a:t>(e.g., Soybean; cottonseed; Linseed; Sunflower; Safflower; Rapeseed (canola); Peanut; Sesame) </a:t>
            </a:r>
          </a:p>
          <a:p>
            <a:pPr eaLnBrk="1" hangingPunct="1"/>
            <a:r>
              <a:rPr lang="en-US" u="sng" dirty="0" smtClean="0">
                <a:solidFill>
                  <a:srgbClr val="000000"/>
                </a:solidFill>
              </a:rPr>
              <a:t>Plant concentrated proteins </a:t>
            </a:r>
            <a:r>
              <a:rPr lang="en-US" sz="2400" dirty="0" smtClean="0">
                <a:solidFill>
                  <a:srgbClr val="000000"/>
                </a:solidFill>
              </a:rPr>
              <a:t>(e.g., alfalfa meal; clover meal)</a:t>
            </a:r>
          </a:p>
          <a:p>
            <a:pPr eaLnBrk="1" hangingPunct="1"/>
            <a:r>
              <a:rPr lang="en-US" u="sng" dirty="0" smtClean="0">
                <a:solidFill>
                  <a:srgbClr val="000000"/>
                </a:solidFill>
              </a:rPr>
              <a:t>Legume seeds </a:t>
            </a:r>
            <a:r>
              <a:rPr lang="en-US" sz="2400" dirty="0" smtClean="0">
                <a:solidFill>
                  <a:srgbClr val="000000"/>
                </a:solidFill>
              </a:rPr>
              <a:t>(e.g., peas; beans; lentils)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Plant-based protein feeds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6858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Oilseed Meals: Seed Extract Sources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solidFill>
            <a:srgbClr val="DDDDDD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Residue from extraction of oil from seed</a:t>
            </a:r>
          </a:p>
          <a:p>
            <a:pPr eaLnBrk="1" hangingPunct="1"/>
            <a:endParaRPr lang="en-US" sz="2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Oil is used primarily for cooking and influences the price of the meal somewhat</a:t>
            </a:r>
          </a:p>
          <a:p>
            <a:pPr eaLnBrk="1" hangingPunct="1"/>
            <a:endParaRPr lang="en-US" sz="2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As remove the oil the protein concentration is increased:</a:t>
            </a:r>
          </a:p>
          <a:p>
            <a:pPr eaLnBrk="1" hangingPunct="1"/>
            <a:endParaRPr lang="en-US" sz="2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				EE%		CP%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	Whole cottonseed	24		23.6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CSM		 2		45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124200" y="47244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20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Seed Extract Sources-cont.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Different methods of extraction:</a:t>
            </a:r>
          </a:p>
          <a:p>
            <a:pPr eaLnBrk="1" hangingPunct="1"/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/>
            <a:r>
              <a:rPr lang="en-US" sz="2000" b="1" u="sng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Mechanical</a:t>
            </a: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en-US" sz="2000" b="1" u="sng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screw-press</a:t>
            </a: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or </a:t>
            </a:r>
            <a:r>
              <a:rPr lang="en-US" sz="2000" b="1" u="sng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expeller</a:t>
            </a: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:  cook seed to soften then press through dies to squeeze the oil out,  this process produces friction = heat = may be beneficial for inhibitor reduction (and increase ruminal bypass)</a:t>
            </a:r>
          </a:p>
          <a:p>
            <a:pPr lvl="1" eaLnBrk="1" hangingPunct="1"/>
            <a:endParaRPr lang="en-US" sz="2000" b="1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/>
            <a:r>
              <a:rPr lang="en-US" sz="2000" b="1" u="sng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Solvent extraction</a:t>
            </a: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:  solubilize the oils in the seed with organic solvent (hexane), then heat to evaporate the solvent</a:t>
            </a:r>
            <a:endParaRPr lang="en-US" sz="2000" b="1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 </a:t>
            </a: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Oilseed meals are generally low in S-containing AA, but complementary in lysine and tryptophan</a:t>
            </a: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96200" cy="6858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Soybean Meal</a:t>
            </a:r>
            <a:endParaRPr lang="en-US" sz="32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SBM is most widely fed protein ingredient -- combines most of the important qualities described earlier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Solvent extracted with hulls (44%) = 50% DMB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Solvent extracted without hulls (48%) = 54% DMB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Palatable and digestible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Methionine is limiting AA -- works well with corn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-2.web.britannica.com/eb-media/17/9317-004-4A5AE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1242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http://www.jgi.doe.gov/News/lores_dried_soybe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3686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85800" y="40386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/>
              <a:t>Soybean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96200" cy="762000"/>
          </a:xfr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Soybean Meal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Trypsin inhibitors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decrease the activity of the protein hydrolyzing enzymes in the small intestine (trypsin and chymotrypsin)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decrease protein digestibility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heat treatment will destroy inhibitors</a:t>
            </a:r>
          </a:p>
          <a:p>
            <a:pPr lvl="2" eaLnBrk="1" hangingPunct="1">
              <a:lnSpc>
                <a:spcPct val="90000"/>
              </a:lnSpc>
            </a:pPr>
            <a:endParaRPr lang="en-US" sz="16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If SBM is not mechanically extracted it is heat treated -- by pass protein of SBM varies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Genistein</a:t>
            </a: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(phytoestrogen), </a:t>
            </a:r>
            <a:r>
              <a:rPr lang="en-US" sz="2000" b="1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phytate</a:t>
            </a: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P</a:t>
            </a:r>
          </a:p>
          <a:p>
            <a:pPr lvl="2" eaLnBrk="1" hangingPunct="1">
              <a:lnSpc>
                <a:spcPct val="90000"/>
              </a:lnSpc>
            </a:pPr>
            <a:endParaRPr lang="en-US" sz="16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Some instances of feeding whole soybeans; should be toasted to 150 F for 5 minutes to destroy trypsin inhibitor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96200" cy="762000"/>
          </a:xfr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Cottonseed Meal</a:t>
            </a:r>
            <a:endParaRPr lang="en-US" sz="32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More available in the western states -- Texas and California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45% protein – DMB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Like SBM it is low in S-containing AA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Doesn't have as much energy -- gin trash and hulls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Gossypol - yellow pigment -- toxic to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monogastrics</a:t>
            </a: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8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can be destroyed by heat or addition of ferrous sulfate in the diet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should not be more than 30% of dietary protein for </a:t>
            </a:r>
            <a:r>
              <a:rPr lang="en-US" sz="1800" b="1" dirty="0" err="1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monogastrics</a:t>
            </a:r>
            <a:endParaRPr lang="en-US" sz="1800" b="1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don't worry about ruminants, except if feeding at very high levels or in combination with whole cottonseeds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evidence of sperm abnormalities in bulls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Produced by glands in seed, some gland-less varieties available.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Free gossypol is toxic form, heating complexes gossypol to other compounds, including lysine (decrease lysine availability)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Subtitle 2" descr="Rectangle: Click to edit Master text styles&#10;Second level&#10;Third level&#10;Fourth level&#10;Fifth level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 descr="http://agnews.tamu.edu/upload/uploaded/f77b12af4c1649245d89e6c12cc529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879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bioscreening.net/wp-content/files/gossyp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4400"/>
            <a:ext cx="3733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6019800" y="4180294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Gossypol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715000" y="533400"/>
            <a:ext cx="320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/>
              <a:t>Cottonseed </a:t>
            </a:r>
          </a:p>
        </p:txBody>
      </p:sp>
      <p:pic>
        <p:nvPicPr>
          <p:cNvPr id="17416" name="Picture 2" descr="C:\Users\rezamand\Documents\AVS lab 214- Dairy Nutrition Laboratory\AVS Teaching\AVS 306\lectures\Cottonseedme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2381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Whole Cottonseed – popular ingredient for dairy rations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20% CF, 24% EE, 24% CP and 98% TDN</a:t>
            </a:r>
          </a:p>
          <a:p>
            <a:pPr eaLnBrk="1" hangingPunct="1"/>
            <a:endParaRPr lang="en-US" sz="24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For dairy rations, help maintain ration fiber content (for milk fat) while maintaining high energy level</a:t>
            </a:r>
          </a:p>
          <a:p>
            <a:pPr eaLnBrk="1" hangingPunct="1"/>
            <a:endParaRPr lang="en-US" sz="24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/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Valuable ingredient for high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production herds</a:t>
            </a:r>
          </a:p>
          <a:p>
            <a:pPr eaLnBrk="1" hangingPunct="1"/>
            <a:endParaRPr lang="en-US" sz="2400" b="1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/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if fed at too high of levels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may reduce milk protein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content; result of high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ration fat content</a:t>
            </a:r>
          </a:p>
        </p:txBody>
      </p:sp>
      <p:pic>
        <p:nvPicPr>
          <p:cNvPr id="18436" name="Picture 4" descr="C:\Users\rezamand\Documents\AVS lab 214- Dairy Nutrition Laboratory\AVS Teaching\AVS 306\lectures\Cottonseed-M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352800"/>
            <a:ext cx="38798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Rapeseed (Canola) meal -- Brassica is the genus name 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Cool climate crop -- Canada and PNW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38-42% CP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A good “de-hulling” procedure has not been developed, consequently the protein is lower than CSM or SBM and the energy value is also lower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Actually a very good balance of AA but is rapidly degradable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erucic</a:t>
            </a: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acid -- fatty hearts in </a:t>
            </a:r>
            <a:r>
              <a:rPr lang="en-US" sz="1800" b="1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monogastrics</a:t>
            </a:r>
            <a:endParaRPr lang="en-US" sz="18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glucosinolates</a:t>
            </a: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-- converted to </a:t>
            </a:r>
            <a:r>
              <a:rPr lang="en-US" sz="1800" b="1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thiocyanides</a:t>
            </a: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– </a:t>
            </a:r>
            <a:r>
              <a:rPr lang="en-US" sz="1800" b="1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goitrogenic</a:t>
            </a:r>
            <a:endParaRPr lang="en-US" sz="1800" b="1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Canola varieties from Canada -- "00"</a:t>
            </a:r>
            <a:endParaRPr lang="en-US" sz="1800" b="1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96200" cy="13716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Factors to consider in the value of protein feeds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495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  Protein content</a:t>
            </a: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 Amino acid profile</a:t>
            </a:r>
          </a:p>
          <a:p>
            <a:pPr lvl="1" eaLnBrk="1" hangingPunct="1"/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Essential amino acids for monogastric animals - </a:t>
            </a:r>
            <a:r>
              <a:rPr lang="en-US" sz="1800" u="sng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Complement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amino acids deficient in basal feeds</a:t>
            </a:r>
          </a:p>
          <a:p>
            <a:pPr lvl="2" eaLnBrk="1" hangingPunct="1"/>
            <a:r>
              <a:rPr lang="en-US" sz="18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Lysine: common limiting AA as grain sources are low</a:t>
            </a:r>
          </a:p>
          <a:p>
            <a:pPr lvl="3" eaLnBrk="1" hangingPunct="1"/>
            <a:r>
              <a:rPr lang="en-US" sz="1800" dirty="0" smtClean="0">
                <a:latin typeface="Comic Sans MS" pitchFamily="66" charset="0"/>
                <a:cs typeface="Arial" charset="0"/>
              </a:rPr>
              <a:t>generally protein feeds complement the lysine deficiency</a:t>
            </a:r>
          </a:p>
          <a:p>
            <a:pPr lvl="2" eaLnBrk="1" hangingPunct="1"/>
            <a:r>
              <a:rPr lang="en-US" sz="18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Tryptophan</a:t>
            </a:r>
          </a:p>
          <a:p>
            <a:pPr lvl="3" eaLnBrk="1" hangingPunct="1"/>
            <a:r>
              <a:rPr lang="en-US" sz="1800" dirty="0" smtClean="0">
                <a:latin typeface="Comic Sans MS" pitchFamily="66" charset="0"/>
                <a:cs typeface="Arial" charset="0"/>
              </a:rPr>
              <a:t>grains:  corn and </a:t>
            </a:r>
            <a:r>
              <a:rPr lang="en-US" sz="1800" dirty="0" err="1" smtClean="0">
                <a:latin typeface="Comic Sans MS" pitchFamily="66" charset="0"/>
                <a:cs typeface="Arial" charset="0"/>
              </a:rPr>
              <a:t>milo</a:t>
            </a:r>
            <a:r>
              <a:rPr lang="en-US" sz="1800" dirty="0" smtClean="0">
                <a:latin typeface="Comic Sans MS" pitchFamily="66" charset="0"/>
                <a:cs typeface="Arial" charset="0"/>
              </a:rPr>
              <a:t> are deficient, wheat and barley are higher</a:t>
            </a:r>
          </a:p>
          <a:p>
            <a:pPr lvl="3" eaLnBrk="1" hangingPunct="1"/>
            <a:r>
              <a:rPr lang="en-US" sz="1800" dirty="0" smtClean="0">
                <a:latin typeface="Comic Sans MS" pitchFamily="66" charset="0"/>
                <a:cs typeface="Arial" charset="0"/>
              </a:rPr>
              <a:t>meals:  SBM, fish meal are good</a:t>
            </a:r>
          </a:p>
          <a:p>
            <a:pPr lvl="2" eaLnBrk="1" hangingPunct="1"/>
            <a:r>
              <a:rPr lang="en-US" sz="1800" dirty="0" err="1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Methionine</a:t>
            </a:r>
            <a:endParaRPr lang="en-US" sz="18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lvl="3" eaLnBrk="1" hangingPunct="1"/>
            <a:r>
              <a:rPr lang="en-US" sz="1800" dirty="0" smtClean="0">
                <a:latin typeface="Comic Sans MS" pitchFamily="66" charset="0"/>
                <a:cs typeface="Arial" charset="0"/>
              </a:rPr>
              <a:t>grains are marginal</a:t>
            </a:r>
          </a:p>
          <a:p>
            <a:pPr lvl="3" eaLnBrk="1" hangingPunct="1"/>
            <a:r>
              <a:rPr lang="en-US" sz="1800" dirty="0" smtClean="0">
                <a:latin typeface="Comic Sans MS" pitchFamily="66" charset="0"/>
                <a:cs typeface="Arial" charset="0"/>
              </a:rPr>
              <a:t>legumes are low</a:t>
            </a:r>
          </a:p>
          <a:p>
            <a:pPr lvl="3" eaLnBrk="1" hangingPunct="1"/>
            <a:r>
              <a:rPr lang="en-US" sz="1800" dirty="0" smtClean="0">
                <a:latin typeface="Comic Sans MS" pitchFamily="66" charset="0"/>
                <a:cs typeface="Arial" charset="0"/>
              </a:rPr>
              <a:t>animal sources are generally good</a:t>
            </a:r>
            <a:endParaRPr lang="en-US" sz="1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anola_m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63" y="2889250"/>
            <a:ext cx="555783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can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350"/>
            <a:ext cx="5486400" cy="33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canola-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752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Other Oilseed Meals 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Safflower meal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Grown in PNW -- also has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 been used for silage</a:t>
            </a:r>
            <a:endParaRPr lang="en-US" sz="20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Need to be cautious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about the type as CP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will vary -- varying amounts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of hull and trash; most will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contain a fair amount of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fiber (hulls) and be lower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in energy and CP (24%),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also low in Ca &amp; P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	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1508" name="Picture 5" descr="m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2038"/>
            <a:ext cx="35401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safflower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3352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33400" y="1524000"/>
            <a:ext cx="8153400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Linseed Meal- 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flaxseed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CP lower 35% - usually higher in Se (soils where grown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Poor AA balance (low Lys); not used for </a:t>
            </a:r>
            <a:r>
              <a:rPr lang="en-US" b="1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monogastrics</a:t>
            </a:r>
            <a:endParaRPr lang="en-US" b="1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endParaRPr lang="en-US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Found in Dakotas, Minnesota and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Montana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Horse owners may like it for improved hair coat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Usually costs more,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kagriculture.com/production_cycles/images/lins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4363"/>
            <a:ext cx="38862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2.bp.blogspot.com/-QVF5MdfLfyM/TqprQM2qKfI/AAAAAAAABGw/PaWdIXJjVXE/s1600/Linseed+flax+s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481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419600" y="76200"/>
            <a:ext cx="2667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Linseed</a:t>
            </a:r>
          </a:p>
        </p:txBody>
      </p:sp>
      <p:pic>
        <p:nvPicPr>
          <p:cNvPr id="23557" name="Picture 9" descr="linseed-flax-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2552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Pc3K5eF3FTk/T3UZSFzi-1I/AAAAAAAAAGM/4tNd84EGidk/s1600/Sunflower-Seed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orchidflowers.files.wordpress.com/2011/02/sunflow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562600" y="5334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Sunflower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419600" y="12192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 Cooler, drier climate</a:t>
            </a:r>
          </a:p>
          <a:p>
            <a:r>
              <a:rPr lang="en-US">
                <a:solidFill>
                  <a:srgbClr val="000000"/>
                </a:solidFill>
              </a:rPr>
              <a:t>- If de-hulled:  ~50% CP</a:t>
            </a:r>
          </a:p>
          <a:p>
            <a:r>
              <a:rPr lang="en-US">
                <a:solidFill>
                  <a:srgbClr val="000000"/>
                </a:solidFill>
              </a:rPr>
              <a:t>- Low in Lys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381000" y="42672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 Common SFM: high fiber (restriction in monogastric animals)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Peanut meal</a:t>
            </a:r>
            <a:r>
              <a:rPr lang="en-US" sz="2800" dirty="0" smtClean="0"/>
              <a:t>: </a:t>
            </a:r>
            <a:r>
              <a:rPr lang="en-US" sz="2400" dirty="0" smtClean="0"/>
              <a:t>expensive; CP ~ 41-50%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0.6-0.8% P; 0.13% Ca;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 low Met; Lys; </a:t>
            </a:r>
            <a:r>
              <a:rPr lang="en-US" sz="2400" dirty="0" err="1" smtClean="0"/>
              <a:t>Trp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00B050"/>
                </a:solidFill>
              </a:rPr>
              <a:t>Sesame meal</a:t>
            </a:r>
            <a:r>
              <a:rPr lang="en-US" sz="2800" dirty="0" smtClean="0"/>
              <a:t>: </a:t>
            </a:r>
            <a:r>
              <a:rPr lang="en-US" sz="2400" dirty="0" smtClean="0"/>
              <a:t>not a cool season product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CP ~ 37-45%; 2.3% Ca; 1.4% P;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high Met; </a:t>
            </a:r>
            <a:r>
              <a:rPr lang="en-US" sz="2400" dirty="0" err="1" smtClean="0"/>
              <a:t>Arg</a:t>
            </a:r>
            <a:r>
              <a:rPr lang="en-US" sz="2400" dirty="0" smtClean="0"/>
              <a:t>;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  watch for oxalic acid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Other Oilseed Meals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Corn products</a:t>
            </a:r>
            <a:b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Distillers Grains and Brewers Grains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Primarily corn residue for alcohol fermentation (gasohol) or barley (beverage alcohol)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27% protein; good BP protein but may be lysine deficient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distillers grain have much more energy than brewers grains -- 2.0 vs 1.5 Mcal of </a:t>
            </a:r>
            <a:r>
              <a:rPr lang="en-US" sz="2000" dirty="0" err="1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NE</a:t>
            </a:r>
            <a:r>
              <a:rPr lang="en-US" sz="2000" baseline="-30000" dirty="0" err="1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l</a:t>
            </a: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 per kg (44% NDF)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whole stillage  = 7% DM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DM can be screened/ centrifuged and /or heat dried (DDG)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liquid = thin stillage = water and yeast cells</a:t>
            </a:r>
          </a:p>
          <a:p>
            <a:pPr lvl="3" eaLnBrk="1" hangingPunct="1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can be dried (degradable protein)</a:t>
            </a:r>
          </a:p>
          <a:p>
            <a:pPr lvl="3" eaLnBrk="1" hangingPunct="1">
              <a:lnSpc>
                <a:spcPct val="90000"/>
              </a:lnSpc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added back to DDG to make DDG + </a:t>
            </a:r>
            <a:r>
              <a:rPr lang="en-US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solubles</a:t>
            </a:r>
            <a:endParaRPr lang="en-US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4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these fermented by-products may have some B-vitamin value</a:t>
            </a:r>
          </a:p>
          <a:p>
            <a:pPr lvl="2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***** if purchasing/feeding, know what the DM content is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314483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Aerial view of ethanol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7480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DDGS sam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30257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01-agrienergy-luverne_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6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01-alcorn-claremont_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76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01-central-littlefalls_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76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01-mnenergy-buffalolk_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76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01-cornplus-winnebago_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25336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 descr="01-mnenergy-buffalolk_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25336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02-archerdaniels-peoria_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25336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9" descr="02-lincolnland_agrienergy_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25336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21" descr="04-tallcorn-coonrapids_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" y="474345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3" descr="08-abengoa-york_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67000" y="474345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25" descr="11-ace-stanley_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76800" y="47434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7" descr="09-archerdaniels-walhalla_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34200" y="47434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Other Plant Protein Ingredients 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/>
            <a:endParaRPr lang="en-US" sz="2400" b="1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Cull peas and Beans</a:t>
            </a:r>
          </a:p>
          <a:p>
            <a:pPr eaLnBrk="1" hangingPunct="1"/>
            <a:endParaRPr lang="en-US" sz="24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Tx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Low in S-containing AA</a:t>
            </a:r>
          </a:p>
          <a:p>
            <a:pPr lvl="1" eaLnBrk="1" hangingPunct="1">
              <a:buClr>
                <a:srgbClr val="FF0000"/>
              </a:buClr>
              <a:buFontTx/>
              <a:buChar char="o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buClr>
                <a:srgbClr val="FF0000"/>
              </a:buClr>
              <a:buFontTx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Trypsin inhibitor</a:t>
            </a:r>
          </a:p>
          <a:p>
            <a:pPr lvl="1" eaLnBrk="1" hangingPunct="1">
              <a:buClr>
                <a:srgbClr val="FF0000"/>
              </a:buClr>
              <a:buFontTx/>
              <a:buChar char="o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buClr>
                <a:srgbClr val="FF0000"/>
              </a:buClr>
              <a:buFontTx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Product may vary -- contain differing amounts of trash, weed seeds,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etc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 *** sample it and know what the protein content is</a:t>
            </a: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Microbes</a:t>
            </a:r>
          </a:p>
          <a:p>
            <a:pPr lvl="1" eaLnBrk="1" hangingPunct="1"/>
            <a:r>
              <a:rPr lang="en-US" smtClean="0"/>
              <a:t>ammonia</a:t>
            </a:r>
          </a:p>
          <a:p>
            <a:pPr lvl="1" eaLnBrk="1" hangingPunct="1"/>
            <a:r>
              <a:rPr lang="en-US" smtClean="0"/>
              <a:t>peptides</a:t>
            </a:r>
          </a:p>
          <a:p>
            <a:pPr lvl="1" eaLnBrk="1" hangingPunct="1"/>
            <a:r>
              <a:rPr lang="en-US" smtClean="0"/>
              <a:t>amino acids</a:t>
            </a:r>
          </a:p>
          <a:p>
            <a:pPr eaLnBrk="1" hangingPunct="1"/>
            <a:r>
              <a:rPr lang="en-US" u="sng" smtClean="0"/>
              <a:t>Animal tissues</a:t>
            </a:r>
          </a:p>
          <a:p>
            <a:pPr lvl="1" eaLnBrk="1" hangingPunct="1"/>
            <a:r>
              <a:rPr lang="en-US" smtClean="0"/>
              <a:t>amino acids</a:t>
            </a:r>
          </a:p>
          <a:p>
            <a:pPr lvl="2" eaLnBrk="1" hangingPunct="1"/>
            <a:r>
              <a:rPr lang="en-US" smtClean="0"/>
              <a:t>assume 10 essential amino acids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7696200" cy="838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Tahoma" charset="0"/>
              </a:rPr>
              <a:t>Forms of Nitrogen Needed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Meat byproducts </a:t>
            </a:r>
            <a:r>
              <a:rPr lang="en-US" sz="2400" dirty="0" smtClean="0">
                <a:solidFill>
                  <a:srgbClr val="000000"/>
                </a:solidFill>
              </a:rPr>
              <a:t>(e.g., meat meal; tankage; blood meal; meat &amp; bone meal)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Poultry byproducts </a:t>
            </a:r>
            <a:r>
              <a:rPr lang="en-US" sz="2400" dirty="0" smtClean="0">
                <a:solidFill>
                  <a:srgbClr val="000000"/>
                </a:solidFill>
              </a:rPr>
              <a:t>(e.g., meat meal; feather meal; blood meal)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Dairy byproducts </a:t>
            </a:r>
            <a:r>
              <a:rPr lang="en-US" sz="2400" dirty="0" smtClean="0">
                <a:solidFill>
                  <a:srgbClr val="000000"/>
                </a:solidFill>
              </a:rPr>
              <a:t>(e.g., skim milk; whey)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Marine byproducts </a:t>
            </a:r>
            <a:r>
              <a:rPr lang="en-US" sz="2400" dirty="0" smtClean="0">
                <a:solidFill>
                  <a:srgbClr val="000000"/>
                </a:solidFill>
              </a:rPr>
              <a:t>(e.g., fish meal; shrimp/crab meal; fish </a:t>
            </a:r>
            <a:r>
              <a:rPr lang="en-US" sz="2400" dirty="0" err="1" smtClean="0">
                <a:solidFill>
                  <a:srgbClr val="000000"/>
                </a:solidFill>
              </a:rPr>
              <a:t>solubles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Animal wastes </a:t>
            </a:r>
            <a:r>
              <a:rPr lang="en-US" sz="2400" dirty="0" smtClean="0">
                <a:solidFill>
                  <a:srgbClr val="000000"/>
                </a:solidFill>
              </a:rPr>
              <a:t>(e.g., poultry manure)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Animal By-Products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Animal By-Products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In general, most contain a balance of nutrients and most are bypass protein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FDA now restricts/prohibits feeding of ruminant byproducts (</a:t>
            </a:r>
            <a:r>
              <a:rPr lang="en-US" sz="2000" u="sng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except blood meal and tallow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to other ruminants; because of the BSE scare from northern Europe, Japan, Canada and now the US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Meat meal and meat and bone meal 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Tankage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dead animal rendering plant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meat packing plant -- carcass trimmings, inedible offal, condemned carcasses and body parts, bone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Products are steamed and dried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bypass protein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about 55% protein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should be included at no more than 5% of the diet</a:t>
            </a:r>
            <a:endParaRPr lang="en-US" sz="2000" dirty="0" smtClean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Animal By-Products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q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Meat meal and meat and bone meal, continued</a:t>
            </a:r>
          </a:p>
          <a:p>
            <a:pPr lvl="1" eaLnBrk="1" hangingPunct="1"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Ca and P are in good supply especially with bone </a:t>
            </a:r>
          </a:p>
          <a:p>
            <a:pPr lvl="2" eaLnBrk="1" hangingPunct="1">
              <a:buClr>
                <a:srgbClr val="0000FF"/>
              </a:buClr>
              <a:buFont typeface="Wingdings" pitchFamily="2" charset="2"/>
              <a:buChar char="Ø"/>
            </a:pPr>
            <a:endParaRPr lang="en-US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Fat content keeps energy value high (about 10% EE)</a:t>
            </a:r>
          </a:p>
          <a:p>
            <a:pPr lvl="1" eaLnBrk="1" hangingPunct="1">
              <a:buClr>
                <a:srgbClr val="008000"/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Future of meat meal and meat and bone meal are uncertain – stay informed!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0668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Animal By-Products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Blood meal – most recently regulated by FDA as ruminant feed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Coagulated, flash dried (bypass protein)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90+% protein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Excellent AA balance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Unpalatable -- restrict to less than 5% of diet</a:t>
            </a: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Porcine plasma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For young pigs; often in creep feeds</a:t>
            </a: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Good protein levels and may have immunology benefits</a:t>
            </a: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49896"/>
          </a:xfrm>
        </p:spPr>
        <p:txBody>
          <a:bodyPr/>
          <a:lstStyle/>
          <a:p>
            <a:pPr algn="ctr"/>
            <a:r>
              <a:rPr lang="en-US" dirty="0" smtClean="0"/>
              <a:t>Spray Drier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696"/>
            <a:ext cx="9144000" cy="53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2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Animal By-Products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Fish meal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Whole or cut fish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8000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discarded fish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some caught just for making meal -- anchovy, menhaden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dried and ground -- by pass protein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50 - 60% protein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endParaRPr lang="en-US" sz="20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good AA, good Ca, 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Animal By-Products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Poultry waste</a:t>
            </a:r>
            <a:endParaRPr lang="en-US" sz="28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Poultry litter -- mostly NPN for ruminants</a:t>
            </a: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Arkansas and throughout the SE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Fiber content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Processing; contaminations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02285"/>
              </p:ext>
            </p:extLst>
          </p:nvPr>
        </p:nvGraphicFramePr>
        <p:xfrm>
          <a:off x="1752600" y="3962400"/>
          <a:ext cx="6096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Nutrient (%)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Commercial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layers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Broiler (w/bedding)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CP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31.3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CF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11-14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16-20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EE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2.0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3.0-3.5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Ash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TDN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52-55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70-75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Photosynthetic (e.g., algae)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Non-photosynthetic (e.g., Bacteria; yeast)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Bacteria, yeast</a:t>
            </a: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Culture these on biomass of all kinds:  crop residue, petroleum by-products, wood, animal waste;  then harvest the bugs</a:t>
            </a: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Highly digestible in swine</a:t>
            </a: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Somewhat methionine deficient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High concentrations of RNA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Palatability ?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Single cell proteins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ilgae.com/blog/wp-content/uploads/2012/04/algae-cultivation-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0823"/>
            <a:ext cx="7467600" cy="557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50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701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Algae</a:t>
            </a:r>
            <a:endParaRPr lang="en-US" sz="4000" b="1" u="sng" dirty="0"/>
          </a:p>
          <a:p>
            <a:r>
              <a:rPr lang="es-ES" sz="4000" b="1" dirty="0" smtClean="0"/>
              <a:t> 	</a:t>
            </a:r>
            <a:r>
              <a:rPr lang="es-ES" b="1" dirty="0" smtClean="0"/>
              <a:t>	  Soy 		</a:t>
            </a:r>
            <a:r>
              <a:rPr lang="es-ES" b="1" dirty="0" err="1" smtClean="0"/>
              <a:t>Algae</a:t>
            </a:r>
            <a:r>
              <a:rPr lang="es-ES" b="1" dirty="0"/>
              <a:t>*</a:t>
            </a:r>
          </a:p>
          <a:p>
            <a:r>
              <a:rPr lang="en-US" dirty="0" smtClean="0"/>
              <a:t>	Protein   44</a:t>
            </a:r>
            <a:r>
              <a:rPr lang="en-US" dirty="0"/>
              <a:t>% </a:t>
            </a:r>
            <a:r>
              <a:rPr lang="en-US" dirty="0" smtClean="0"/>
              <a:t>  	55</a:t>
            </a:r>
            <a:r>
              <a:rPr lang="en-US" dirty="0"/>
              <a:t>%</a:t>
            </a:r>
          </a:p>
          <a:p>
            <a:r>
              <a:rPr lang="en-US" dirty="0" smtClean="0"/>
              <a:t>          Lipids 	     2</a:t>
            </a:r>
            <a:r>
              <a:rPr lang="en-US" dirty="0"/>
              <a:t>% </a:t>
            </a:r>
            <a:r>
              <a:rPr lang="en-US" dirty="0" smtClean="0"/>
              <a:t>	18</a:t>
            </a:r>
            <a:r>
              <a:rPr lang="en-US" dirty="0"/>
              <a:t>%</a:t>
            </a:r>
          </a:p>
          <a:p>
            <a:r>
              <a:rPr lang="en-US" dirty="0"/>
              <a:t>Carbohydrates </a:t>
            </a:r>
            <a:r>
              <a:rPr lang="en-US" dirty="0" smtClean="0"/>
              <a:t> 39</a:t>
            </a:r>
            <a:r>
              <a:rPr lang="en-US" dirty="0"/>
              <a:t>% </a:t>
            </a:r>
            <a:r>
              <a:rPr lang="en-US" dirty="0" smtClean="0"/>
              <a:t>	15</a:t>
            </a:r>
            <a:r>
              <a:rPr lang="en-US" dirty="0"/>
              <a:t>%</a:t>
            </a:r>
          </a:p>
          <a:p>
            <a:r>
              <a:rPr lang="en-US" dirty="0" smtClean="0"/>
              <a:t>	  Ash 	    15</a:t>
            </a:r>
            <a:r>
              <a:rPr lang="en-US" dirty="0"/>
              <a:t>% </a:t>
            </a:r>
            <a:r>
              <a:rPr lang="en-US" dirty="0" smtClean="0"/>
              <a:t>	12</a:t>
            </a:r>
            <a:r>
              <a:rPr lang="en-US" dirty="0"/>
              <a:t>%</a:t>
            </a:r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*Chlorella Vulgaris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www.alltech.com/future-of-farming/algae-the-growth-platform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16100" y="1790700"/>
            <a:ext cx="4191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375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899"/>
            <a:ext cx="8458200" cy="634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68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Non-Protein Nitrogen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Urea, biuret, amino acids, ammonium phosphate</a:t>
            </a:r>
            <a:endParaRPr lang="en-US" sz="2400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Urea: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Cheap and convenient in self feeders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1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lb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urea + 6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lb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of grain = 7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lb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of SBM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may need a S source to provide the microbes for producing S-containing amino acids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9 parts urea:  1 part ammonium sulfate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Should contribute no more than 30% of dietary N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Maximum of 1.5% urea of total diet DM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Very effective in combination with escape protein (RUP)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SzTx/>
              <a:buFont typeface="Wingdings" pitchFamily="2" charset="2"/>
              <a:buChar char="Ø"/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Non-Protein Nitrogen: Examples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37350"/>
              </p:ext>
            </p:extLst>
          </p:nvPr>
        </p:nvGraphicFramePr>
        <p:xfrm>
          <a:off x="914400" y="1676400"/>
          <a:ext cx="7620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Common Name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Formula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Nitrogen Content (%)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0000"/>
                          </a:solidFill>
                        </a:rPr>
                        <a:t>CP % Equivalent</a:t>
                      </a:r>
                      <a:endParaRPr lang="en-US" sz="17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Ammonium acetate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Ammonium bicarbonate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dirty="0" smtClean="0"/>
                        <a:t>HCO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Ammonium</a:t>
                      </a:r>
                      <a:r>
                        <a:rPr lang="en-US" baseline="0" dirty="0" smtClean="0"/>
                        <a:t> Carbonate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NH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CO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NH</a:t>
                      </a:r>
                      <a:r>
                        <a:rPr lang="en-US" sz="1800" baseline="-25000" dirty="0" smtClean="0"/>
                        <a:t>4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Biuret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CONHCONH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219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Urea (Pure)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CONH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292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NPN		      NH</a:t>
            </a:r>
            <a:r>
              <a:rPr lang="en-US" baseline="-25000" smtClean="0"/>
              <a:t>3</a:t>
            </a:r>
            <a:r>
              <a:rPr lang="en-US" smtClean="0"/>
              <a:t> + CO</a:t>
            </a:r>
            <a:r>
              <a:rPr lang="en-US" baseline="-2500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CHO			VFAs + Keto-acids </a:t>
            </a:r>
            <a:r>
              <a:rPr lang="en-US" sz="1800" b="1" smtClean="0"/>
              <a:t>(C skeleton)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HN3 + Keto-acids		   Microbial AA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Microbial AA		    Microbial proteins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Microbial proteins			Free AA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Free AA			   body metabolism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Non-Protein Nitrogen: mode of action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39940" name="Straight Arrow Connector 5"/>
          <p:cNvCxnSpPr>
            <a:cxnSpLocks noChangeShapeType="1"/>
          </p:cNvCxnSpPr>
          <p:nvPr/>
        </p:nvCxnSpPr>
        <p:spPr bwMode="auto">
          <a:xfrm>
            <a:off x="1752600" y="1905000"/>
            <a:ext cx="1600200" cy="1588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1981200" y="16002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urease</a:t>
            </a:r>
          </a:p>
        </p:txBody>
      </p:sp>
      <p:cxnSp>
        <p:nvCxnSpPr>
          <p:cNvPr id="39942" name="Straight Arrow Connector 8"/>
          <p:cNvCxnSpPr>
            <a:cxnSpLocks noChangeShapeType="1"/>
          </p:cNvCxnSpPr>
          <p:nvPr/>
        </p:nvCxnSpPr>
        <p:spPr bwMode="auto">
          <a:xfrm>
            <a:off x="1905000" y="2513013"/>
            <a:ext cx="1600200" cy="15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1830388" y="2209800"/>
            <a:ext cx="1598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rumen microbes</a:t>
            </a:r>
          </a:p>
        </p:txBody>
      </p:sp>
      <p:cxnSp>
        <p:nvCxnSpPr>
          <p:cNvPr id="39944" name="Straight Arrow Connector 10"/>
          <p:cNvCxnSpPr>
            <a:cxnSpLocks noChangeShapeType="1"/>
          </p:cNvCxnSpPr>
          <p:nvPr/>
        </p:nvCxnSpPr>
        <p:spPr bwMode="auto">
          <a:xfrm>
            <a:off x="4191000" y="3122613"/>
            <a:ext cx="1600200" cy="15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5" name="TextBox 11"/>
          <p:cNvSpPr txBox="1">
            <a:spLocks noChangeArrowheads="1"/>
          </p:cNvSpPr>
          <p:nvPr/>
        </p:nvSpPr>
        <p:spPr bwMode="auto">
          <a:xfrm>
            <a:off x="4170363" y="2860675"/>
            <a:ext cx="1598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rumen microbes </a:t>
            </a:r>
          </a:p>
        </p:txBody>
      </p:sp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3276600" y="3429000"/>
            <a:ext cx="1598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rumen microbes </a:t>
            </a:r>
          </a:p>
        </p:txBody>
      </p:sp>
      <p:cxnSp>
        <p:nvCxnSpPr>
          <p:cNvPr id="39947" name="Straight Arrow Connector 13"/>
          <p:cNvCxnSpPr>
            <a:cxnSpLocks noChangeShapeType="1"/>
          </p:cNvCxnSpPr>
          <p:nvPr/>
        </p:nvCxnSpPr>
        <p:spPr bwMode="auto">
          <a:xfrm>
            <a:off x="3276600" y="3732213"/>
            <a:ext cx="1600200" cy="15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9948" name="Straight Arrow Connector 14"/>
          <p:cNvCxnSpPr>
            <a:cxnSpLocks noChangeShapeType="1"/>
          </p:cNvCxnSpPr>
          <p:nvPr/>
        </p:nvCxnSpPr>
        <p:spPr bwMode="auto">
          <a:xfrm>
            <a:off x="4191000" y="4265613"/>
            <a:ext cx="1905000" cy="15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9" name="TextBox 15"/>
          <p:cNvSpPr txBox="1">
            <a:spLocks noChangeArrowheads="1"/>
          </p:cNvSpPr>
          <p:nvPr/>
        </p:nvSpPr>
        <p:spPr bwMode="auto">
          <a:xfrm>
            <a:off x="4211638" y="4014788"/>
            <a:ext cx="17192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abomasal digestion</a:t>
            </a:r>
          </a:p>
        </p:txBody>
      </p:sp>
      <p:cxnSp>
        <p:nvCxnSpPr>
          <p:cNvPr id="39950" name="Straight Arrow Connector 17"/>
          <p:cNvCxnSpPr>
            <a:cxnSpLocks noChangeShapeType="1"/>
          </p:cNvCxnSpPr>
          <p:nvPr/>
        </p:nvCxnSpPr>
        <p:spPr bwMode="auto">
          <a:xfrm>
            <a:off x="2590800" y="4875213"/>
            <a:ext cx="2133600" cy="158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51" name="TextBox 19"/>
          <p:cNvSpPr txBox="1">
            <a:spLocks noChangeArrowheads="1"/>
          </p:cNvSpPr>
          <p:nvPr/>
        </p:nvSpPr>
        <p:spPr bwMode="auto">
          <a:xfrm>
            <a:off x="2514600" y="4624388"/>
            <a:ext cx="2057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SI digestion/absorption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Non-Protein Nitrogen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Urea, continued: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Manage to prevent urea toxicity -- avoid the "ammonia peak“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1.2% urea in the total diet is plenty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to spread out the peak would probably make for better N utilization -- bacteria incorporate it more completely</a:t>
            </a:r>
          </a:p>
          <a:p>
            <a:pPr lvl="2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would also prevent toxicity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Symptoms of toxicity:  convulsions, salivate, quiver, die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What to do if have toxicity:  infuse acid (50% vinegar solution) to prevent ammonia absorption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solidFill>
            <a:srgbClr val="B2B2B2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Non-Protein Nitrogen</a:t>
            </a:r>
            <a:endParaRPr lang="en-US" sz="2800" b="1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Liquid supplements and lick blocks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Fortified molasses and other liquid carriers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Until recently could just have water soluble ingredients, such as urea</a:t>
            </a: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Can now suspend most kinds of feeds -- approach equivalency of dry supplements:  SBM, CSM, BM, minerals, vitamins, additives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  <a:buFontTx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use of suspending agents:  clay,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xantham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gum,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xylan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  <a:buFontTx/>
              <a:buChar char="o"/>
            </a:pPr>
            <a:endParaRPr lang="en-US" sz="18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Industry now uses this technology for two types of products: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  <a:buFontTx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semisolid blocks or large tubs for use as a range supplement; can contain NPN and/or natural protein and all of the necessary minerals and vitamins</a:t>
            </a:r>
          </a:p>
          <a:p>
            <a:pPr lvl="2" eaLnBrk="1" hangingPunct="1">
              <a:lnSpc>
                <a:spcPct val="90000"/>
              </a:lnSpc>
              <a:buClr>
                <a:srgbClr val="000000"/>
              </a:buClr>
              <a:buFontTx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“complete” liquid supplements to add to TMR’s for beef feedlot and dairy, as well as for pasture/range supplement in “lick tanks”</a:t>
            </a:r>
            <a:endParaRPr lang="en-US" sz="2000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119" name="Group 4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49548400"/>
              </p:ext>
            </p:extLst>
          </p:nvPr>
        </p:nvGraphicFramePr>
        <p:xfrm>
          <a:off x="914400" y="1524000"/>
          <a:ext cx="7772400" cy="4184968"/>
        </p:xfrm>
        <a:graphic>
          <a:graphicData uri="http://schemas.openxmlformats.org/drawingml/2006/table">
            <a:tbl>
              <a:tblPr/>
              <a:tblGrid>
                <a:gridCol w="125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EAA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Tissue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Microbes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CGM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SBM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Blood meal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Lys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Phe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Trp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Leu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Arg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3.8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7.8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3" name="Text Box 48"/>
          <p:cNvSpPr txBox="1">
            <a:spLocks noChangeArrowheads="1"/>
          </p:cNvSpPr>
          <p:nvPr/>
        </p:nvSpPr>
        <p:spPr bwMode="auto">
          <a:xfrm>
            <a:off x="609600" y="6096000"/>
            <a:ext cx="795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EAA = essential amino acids; CGM = corn gluten meal; SBM = soybean meal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457200"/>
            <a:ext cx="7696200" cy="6096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  <a:latin typeface="Tahoma" charset="0"/>
              </a:rPr>
              <a:t>Amino acid composition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9102"/>
            <a:ext cx="8839200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162800" cy="10668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Factors to consider in the value of protein feeds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Digestibility coefficient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usually quite digestible:  80+ 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want rumen by-pass but not total tract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Heat damage: common problem with forages and processed (wet) protein ingredients; protein caramelizes and becomes indigestible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Protein (lysine) + sugars + moisture          </a:t>
            </a:r>
            <a:r>
              <a:rPr lang="en-US" sz="1800" dirty="0" err="1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Maillard</a:t>
            </a: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 product</a:t>
            </a:r>
            <a:endParaRPr lang="en-US" sz="1800" dirty="0" smtClean="0">
              <a:solidFill>
                <a:srgbClr val="0066FF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Presence of undesirable  compounds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Protease inhibitors:  in bean feeds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Toxins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  <a:latin typeface="Comic Sans MS" pitchFamily="66" charset="0"/>
                <a:cs typeface="Arial" charset="0"/>
              </a:rPr>
              <a:t>Anti-palatability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Content of other nutrients -- energy, 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Ca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, P ---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Availability and cost -- do not forget to compute the cost per </a:t>
            </a:r>
            <a:r>
              <a:rPr lang="en-US" sz="18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lb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of protein  content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5105400" y="3200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05800" cy="17526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latin typeface="Tahoma" pitchFamily="34" charset="0"/>
                <a:cs typeface="Tahoma" pitchFamily="34" charset="0"/>
              </a:rPr>
              <a:t> </a:t>
            </a:r>
            <a:br>
              <a:rPr lang="en-US" sz="2800" b="1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latin typeface="Tahoma" pitchFamily="34" charset="0"/>
                <a:cs typeface="Tahoma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Limiting AA Theory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latin typeface="Tahoma" pitchFamily="34" charset="0"/>
                <a:cs typeface="Tahoma" pitchFamily="34" charset="0"/>
              </a:rPr>
            </a:br>
            <a:r>
              <a:rPr lang="en-US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cs typeface="Tahoma" pitchFamily="34" charset="0"/>
              </a:rPr>
            </a:b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4343400" y="2909768"/>
            <a:ext cx="44958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C32D2E"/>
                </a:solidFill>
                <a:latin typeface="Arial" pitchFamily="34" charset="0"/>
                <a:cs typeface="Arial" pitchFamily="34" charset="0"/>
              </a:rPr>
              <a:t>First limiting AA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the AA supplied in the smallest amount </a:t>
            </a:r>
            <a:r>
              <a:rPr lang="en-US" b="1" dirty="0" smtClean="0">
                <a:solidFill>
                  <a:srgbClr val="C32D2E"/>
                </a:solidFill>
                <a:latin typeface="Arial" pitchFamily="34" charset="0"/>
                <a:cs typeface="Arial" pitchFamily="34" charset="0"/>
              </a:rPr>
              <a:t>relative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requirements 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32D2E"/>
                </a:solidFill>
                <a:latin typeface="Arial" pitchFamily="34" charset="0"/>
                <a:cs typeface="Arial" pitchFamily="34" charset="0"/>
              </a:rPr>
              <a:t>Second limiting AA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the AA supplied in the second smallest amount </a:t>
            </a:r>
            <a:r>
              <a:rPr lang="en-US" b="1" dirty="0" smtClean="0">
                <a:solidFill>
                  <a:srgbClr val="C32D2E"/>
                </a:solidFill>
                <a:latin typeface="Arial" pitchFamily="34" charset="0"/>
                <a:cs typeface="Arial" pitchFamily="34" charset="0"/>
              </a:rPr>
              <a:t>relative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requirements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C32D2E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" y="1481137"/>
            <a:ext cx="172878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Ba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533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arr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32766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Plant-based protein feeds</a:t>
            </a:r>
          </a:p>
          <a:p>
            <a:pPr eaLnBrk="1" hangingPunct="1"/>
            <a:r>
              <a:rPr lang="en-US" dirty="0" smtClean="0"/>
              <a:t>Animal-based protein feeds</a:t>
            </a:r>
          </a:p>
          <a:p>
            <a:pPr eaLnBrk="1" hangingPunct="1"/>
            <a:r>
              <a:rPr lang="en-US" dirty="0" smtClean="0"/>
              <a:t>Non-protein N sources (NPN)</a:t>
            </a:r>
          </a:p>
          <a:p>
            <a:pPr eaLnBrk="1" hangingPunct="1"/>
            <a:r>
              <a:rPr lang="en-US" dirty="0" smtClean="0"/>
              <a:t>Single cell proteins (SCP)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Protein feeds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495</TotalTime>
  <Words>2052</Words>
  <Application>Microsoft Office PowerPoint</Application>
  <PresentationFormat>On-screen Show (4:3)</PresentationFormat>
  <Paragraphs>444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Comic Sans MS</vt:lpstr>
      <vt:lpstr>Tahoma</vt:lpstr>
      <vt:lpstr>Times New Roman</vt:lpstr>
      <vt:lpstr>Wingdings</vt:lpstr>
      <vt:lpstr>Blueprint</vt:lpstr>
      <vt:lpstr>PROTEIN FEEDS </vt:lpstr>
      <vt:lpstr>Factors to consider in the value of protein feeds </vt:lpstr>
      <vt:lpstr>PowerPoint Presentation</vt:lpstr>
      <vt:lpstr>PowerPoint Presentation</vt:lpstr>
      <vt:lpstr>PowerPoint Presentation</vt:lpstr>
      <vt:lpstr>PowerPoint Presentation</vt:lpstr>
      <vt:lpstr>Factors to consider in the value of protein feeds </vt:lpstr>
      <vt:lpstr>        Limiting AA Theory   </vt:lpstr>
      <vt:lpstr>Protein feeds </vt:lpstr>
      <vt:lpstr>Plant-based protein feeds </vt:lpstr>
      <vt:lpstr>Oilseed Meals: Seed Extract Sources </vt:lpstr>
      <vt:lpstr>Seed Extract Sources-cont. </vt:lpstr>
      <vt:lpstr>Soybean Meal</vt:lpstr>
      <vt:lpstr>PowerPoint Presentation</vt:lpstr>
      <vt:lpstr>Soybean Meal</vt:lpstr>
      <vt:lpstr>Cottonseed Meal</vt:lpstr>
      <vt:lpstr>PowerPoint Presentation</vt:lpstr>
      <vt:lpstr>Whole Cottonseed – popular ingredient for dairy rations</vt:lpstr>
      <vt:lpstr>Rapeseed (Canola) meal -- Brassica is the genus name </vt:lpstr>
      <vt:lpstr>PowerPoint Presentation</vt:lpstr>
      <vt:lpstr>Other Oilseed Meals </vt:lpstr>
      <vt:lpstr>PowerPoint Presentation</vt:lpstr>
      <vt:lpstr>PowerPoint Presentation</vt:lpstr>
      <vt:lpstr>PowerPoint Presentation</vt:lpstr>
      <vt:lpstr>Other Oilseed Meals </vt:lpstr>
      <vt:lpstr>Corn products Distillers Grains and Brewers Grains</vt:lpstr>
      <vt:lpstr>PowerPoint Presentation</vt:lpstr>
      <vt:lpstr>PowerPoint Presentation</vt:lpstr>
      <vt:lpstr>Other Plant Protein Ingredients </vt:lpstr>
      <vt:lpstr>Animal By-Products</vt:lpstr>
      <vt:lpstr> Animal By-Products</vt:lpstr>
      <vt:lpstr>Animal By-Products</vt:lpstr>
      <vt:lpstr>Animal By-Products</vt:lpstr>
      <vt:lpstr>Spray Drier</vt:lpstr>
      <vt:lpstr>Animal By-Products</vt:lpstr>
      <vt:lpstr>Animal By-Products</vt:lpstr>
      <vt:lpstr>Single cell proteins</vt:lpstr>
      <vt:lpstr>PowerPoint Presentation</vt:lpstr>
      <vt:lpstr>PowerPoint Presentation</vt:lpstr>
      <vt:lpstr>Non-Protein Nitrogen</vt:lpstr>
      <vt:lpstr>Non-Protein Nitrogen: Examples</vt:lpstr>
      <vt:lpstr>Non-Protein Nitrogen: mode of action</vt:lpstr>
      <vt:lpstr>Non-Protein Nitrogen</vt:lpstr>
      <vt:lpstr>Non-Protein Nitrogen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FEEDS</dc:title>
  <dc:creator>Carl W. Hunt</dc:creator>
  <cp:lastModifiedBy>Rezamand, Pedram (rezamand@uidaho.edu)</cp:lastModifiedBy>
  <cp:revision>53</cp:revision>
  <dcterms:created xsi:type="dcterms:W3CDTF">2002-05-01T03:13:41Z</dcterms:created>
  <dcterms:modified xsi:type="dcterms:W3CDTF">2020-01-10T19:37:46Z</dcterms:modified>
</cp:coreProperties>
</file>