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2"/>
  </p:notesMasterIdLst>
  <p:sldIdLst>
    <p:sldId id="256" r:id="rId2"/>
    <p:sldId id="305" r:id="rId3"/>
    <p:sldId id="306" r:id="rId4"/>
    <p:sldId id="257" r:id="rId5"/>
    <p:sldId id="258" r:id="rId6"/>
    <p:sldId id="307" r:id="rId7"/>
    <p:sldId id="259" r:id="rId8"/>
    <p:sldId id="303" r:id="rId9"/>
    <p:sldId id="260" r:id="rId10"/>
    <p:sldId id="261" r:id="rId11"/>
    <p:sldId id="263" r:id="rId12"/>
    <p:sldId id="264" r:id="rId13"/>
    <p:sldId id="266" r:id="rId14"/>
    <p:sldId id="267" r:id="rId15"/>
    <p:sldId id="296" r:id="rId16"/>
    <p:sldId id="268" r:id="rId17"/>
    <p:sldId id="308" r:id="rId18"/>
    <p:sldId id="269" r:id="rId19"/>
    <p:sldId id="270" r:id="rId20"/>
    <p:sldId id="271" r:id="rId21"/>
    <p:sldId id="272" r:id="rId22"/>
    <p:sldId id="273" r:id="rId23"/>
    <p:sldId id="274" r:id="rId24"/>
    <p:sldId id="275" r:id="rId25"/>
    <p:sldId id="276" r:id="rId26"/>
    <p:sldId id="277" r:id="rId27"/>
    <p:sldId id="309" r:id="rId28"/>
    <p:sldId id="278" r:id="rId29"/>
    <p:sldId id="279" r:id="rId30"/>
    <p:sldId id="301" r:id="rId31"/>
    <p:sldId id="287" r:id="rId32"/>
    <p:sldId id="300" r:id="rId33"/>
    <p:sldId id="280" r:id="rId34"/>
    <p:sldId id="281" r:id="rId35"/>
    <p:sldId id="282" r:id="rId36"/>
    <p:sldId id="283" r:id="rId37"/>
    <p:sldId id="284" r:id="rId38"/>
    <p:sldId id="298" r:id="rId39"/>
    <p:sldId id="285" r:id="rId40"/>
    <p:sldId id="286" r:id="rId41"/>
    <p:sldId id="288" r:id="rId42"/>
    <p:sldId id="289" r:id="rId43"/>
    <p:sldId id="290" r:id="rId44"/>
    <p:sldId id="291" r:id="rId45"/>
    <p:sldId id="293" r:id="rId46"/>
    <p:sldId id="304" r:id="rId47"/>
    <p:sldId id="299" r:id="rId48"/>
    <p:sldId id="310" r:id="rId49"/>
    <p:sldId id="295" r:id="rId50"/>
    <p:sldId id="312"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F2FF"/>
    <a:srgbClr val="CCECFF"/>
    <a:srgbClr val="E7EDF1"/>
    <a:srgbClr val="FFFFD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20" autoAdjust="0"/>
    <p:restoredTop sz="90929"/>
  </p:normalViewPr>
  <p:slideViewPr>
    <p:cSldViewPr>
      <p:cViewPr varScale="1">
        <p:scale>
          <a:sx n="78" d="100"/>
          <a:sy n="78" d="100"/>
        </p:scale>
        <p:origin x="138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Times New Roman"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Times New Roman" charset="0"/>
              </a:defRPr>
            </a:lvl1pPr>
          </a:lstStyle>
          <a:p>
            <a:pPr>
              <a:defRPr/>
            </a:pPr>
            <a:fld id="{DC752B41-E310-4B7D-9010-8A4E25FBD534}" type="datetimeFigureOut">
              <a:rPr lang="en-US"/>
              <a:pPr>
                <a:defRPr/>
              </a:pPr>
              <a:t>8/17/2017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Times New Roman"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CB8D15F-4568-40AB-8D87-005B31B1E947}" type="slidenum">
              <a:rPr lang="en-US" altLang="en-US"/>
              <a:pPr>
                <a:defRPr/>
              </a:pPr>
              <a:t>‹nr.›</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Lipids or fats are stored in cells throughout the body principle in special kinds of connective tissue called adipose tissue. Whereas many cells contain phospholipids in the bilayer cell membranes, adipose tissue cells consist of fat globules of triglycerides which may occupy as much as 90% of the cell volume.</a:t>
            </a:r>
          </a:p>
          <a:p>
            <a:pPr eaLnBrk="1" hangingPunct="1"/>
            <a:r>
              <a:rPr lang="en-US" altLang="en-US"/>
              <a:t>In addition to energy storage, depot fat provides a number of other functions. Fat serves as a protective cushion and provides structural support to help prevent injury to vital organs such as the heart, liver, kidneys, and spleen. </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419ECEB-5A63-412B-A8D9-7335EF3EF7BA}" type="slidenum">
              <a:rPr lang="en-US" altLang="en-US">
                <a:latin typeface="Times New Roman" panose="02020603050405020304" pitchFamily="18" charset="0"/>
              </a:rPr>
              <a:pPr>
                <a:spcBef>
                  <a:spcPct val="0"/>
                </a:spcBef>
              </a:pPr>
              <a:t>1</a:t>
            </a:fld>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The fatty acids with a short chain (up to 12 C-atoms) are more hydrophilic than the rest. They can diffuse directly to the portal blood as fatty acids. Once fatty acids enter the enterocyte, they are primarily activated to acetyl coenzyme A by a process that requires ATP and acetyl coenzyme A synthetase. Acetyl coenzyme A enters one of two pathways: the 2-MG and the a-glycerol phosphate pathways. Both bring about the resynthesis of triglycerides (TG) in the enterocyte. In the enterocyte the lipids are reformed to triglycerides, cholesterol, phospholipids etc. The reformed triglycerides, cholesterol, phospholipids, fatty acids, esters and fat-soluble vitamins reach the endoplasmic reticulum, where they are packed in another lipid-carrying particle: the chylomicron. </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A7E24CB-CB40-4065-96F9-C488556B938C}" type="slidenum">
              <a:rPr lang="en-US" altLang="en-US">
                <a:latin typeface="Times New Roman" panose="02020603050405020304" pitchFamily="18" charset="0"/>
              </a:rPr>
              <a:pPr>
                <a:spcBef>
                  <a:spcPct val="0"/>
                </a:spcBef>
              </a:pPr>
              <a:t>16</a:t>
            </a:fld>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Glycerol 3-P is formed via glycolysis</a:t>
            </a:r>
          </a:p>
          <a:p>
            <a:endParaRPr lang="en-US" alt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6D262A-08B6-4129-B261-3F9DACDAC856}" type="slidenum">
              <a:rPr lang="en-US" altLang="en-US">
                <a:latin typeface="Times New Roman" panose="02020603050405020304" pitchFamily="18" charset="0"/>
              </a:rPr>
              <a:pPr>
                <a:spcBef>
                  <a:spcPct val="0"/>
                </a:spcBef>
              </a:pPr>
              <a:t>20</a:t>
            </a:fld>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The </a:t>
            </a:r>
            <a:r>
              <a:rPr lang="en-US" altLang="en-US" dirty="0" err="1"/>
              <a:t>centrer</a:t>
            </a:r>
            <a:r>
              <a:rPr lang="en-US" altLang="en-US" dirty="0"/>
              <a:t> of the chylomicron is a cholesterol ester. Chylomicrons are packed into vesicles in the Golgi-system. These vesicles reach the basolateral membrane, and their contents pass through this membrane by exocytosis.  Thus the chylomicrons reach the lymphatic channel of the villus (the central lacteal). The lymph delivers the chylomicrons to the blood through the thoracic duct. Lipids are mainly absorbed through the enterocyte and transported by the lymph, which reaches the blood via the thoracic duct. Lipids thus reach the liver through the hepatic artery, with the exception of short-chain fatty acids that enter the portal blood directly. Other nutrients are absorbed directly to the blood and reach the liver through the portal vein. Using the lymph guarantees that extrahepatic tissues, principally adipose tissue and muscle, are the first to be exposed to the newly secreted chylomicrons—if chylomicrons were secreted directly into the bloodstream, they would first be delivered to the liver via the portal vein.</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3AFED9-67B7-477F-A78D-0D3B8B11D4DA}" type="slidenum">
              <a:rPr lang="en-US" altLang="en-US">
                <a:latin typeface="Times New Roman" panose="02020603050405020304" pitchFamily="18" charset="0"/>
              </a:rPr>
              <a:pPr>
                <a:spcBef>
                  <a:spcPct val="0"/>
                </a:spcBef>
              </a:pPr>
              <a:t>21</a:t>
            </a:fld>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All of the dietary lipid is normally absorbed in the intestine. Faecal fat derives from bacterial lipids and lipids of desquamated mucosal cells. - Disorders such as gallstones, pancreatitis, Crohn's disease, and liver disease can lead to fat malabsorption (steatorrhoea or fat-diarrhoea).</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DBD284D-CC88-4FA3-8DA5-DF4E0DB6C81C}" type="slidenum">
              <a:rPr lang="en-US" altLang="en-US">
                <a:latin typeface="Times New Roman" panose="02020603050405020304" pitchFamily="18" charset="0"/>
              </a:rPr>
              <a:pPr>
                <a:spcBef>
                  <a:spcPct val="0"/>
                </a:spcBef>
              </a:pPr>
              <a:t>22</a:t>
            </a:fld>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Lysolecithin promotes micelle formation</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8AEA74A-AAA7-4792-A832-06CC80DB1008}" type="slidenum">
              <a:rPr lang="en-US" altLang="en-US">
                <a:latin typeface="Times New Roman" panose="02020603050405020304" pitchFamily="18" charset="0"/>
              </a:rPr>
              <a:pPr>
                <a:spcBef>
                  <a:spcPct val="0"/>
                </a:spcBef>
              </a:pPr>
              <a:t>23</a:t>
            </a:fld>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What are the two sources of FFA?</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474659-E78B-46AC-8EDD-2CB3AE7BE104}" type="slidenum">
              <a:rPr lang="en-US" altLang="en-US">
                <a:latin typeface="Times New Roman" panose="02020603050405020304" pitchFamily="18" charset="0"/>
              </a:rPr>
              <a:pPr>
                <a:spcBef>
                  <a:spcPct val="0"/>
                </a:spcBef>
              </a:pPr>
              <a:t>28</a:t>
            </a:fld>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 proceeding from LEFT to RIGHT among the six lipoproteins in this table, the trend is toward increasing protein, increasing density, and decreasing size. </a:t>
            </a:r>
          </a:p>
          <a:p>
            <a:r>
              <a:rPr lang="en-US" altLang="en-US"/>
              <a:t>Abbreviations include: VLDL, very low density lipoprotein; IDL, intermediate density lipoprotein; LDL, low density lipoprotein, HDL, high density lipoprotein</a:t>
            </a:r>
          </a:p>
          <a:p>
            <a:endParaRPr lang="en-US" altLang="en-US"/>
          </a:p>
          <a:p>
            <a:r>
              <a:rPr lang="en-US" altLang="en-US"/>
              <a:t>Largest lipoproteins are chylomicrons followed by VLDLs they are also least dense relatively small protein content and large lipid content</a:t>
            </a:r>
          </a:p>
          <a:p>
            <a:r>
              <a:rPr lang="en-US" altLang="en-US"/>
              <a:t>HDLs smallest particles and most dense; high amounts of protein and less lipids</a:t>
            </a:r>
          </a:p>
          <a:p>
            <a:endParaRPr lang="en-US" altLang="en-US"/>
          </a:p>
          <a:p>
            <a:endParaRPr lang="en-US"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B4A78A0-37C0-4054-9132-36379F3E7070}" type="slidenum">
              <a:rPr lang="en-US" altLang="en-US">
                <a:latin typeface="Times New Roman" panose="02020603050405020304" pitchFamily="18" charset="0"/>
              </a:rPr>
              <a:pPr>
                <a:spcBef>
                  <a:spcPct val="0"/>
                </a:spcBef>
              </a:pPr>
              <a:t>30</a:t>
            </a:fld>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Lipoprotein lipase catalyzes the complete hydrolysis of triglycerides to free fatty acid and glycerol. This reaction occurs in the bloodstream, while the chylomicron particle is in proximity to the endothelial surface of the capillary wall. Cholesterol ester is not a substrate for lipoprotein lipase. Therefore, with the selective loss of triglycerides, the particle becomes more enriched in cholesterol ester. The free fatty acids are then taken up and oxidized in muscle or re-esterified and stored as triglyceride droplets in adipose tissue. The abundance of the adipose form of lipoprotein lipase is increased by insulin, thus promoting uptake of free fatty acids and storage as cytoplasmic triglyceride droplets</a:t>
            </a:r>
          </a:p>
          <a:p>
            <a:endParaRPr lang="en-US" altLang="en-US"/>
          </a:p>
          <a:p>
            <a:r>
              <a:rPr lang="en-US" altLang="en-US"/>
              <a:t>A chylomicron that has been depleted of its triglyc-eride core is termed a chylomicron remnant. Chylomicron remnants are cleared from the circulation, primarily by the liver.</a:t>
            </a:r>
          </a:p>
          <a:p>
            <a:endParaRPr lang="en-US" altLang="en-US"/>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52D4AF-CECF-4C50-BE66-94596F3BC1BA}" type="slidenum">
              <a:rPr lang="en-US" altLang="en-US">
                <a:latin typeface="Times New Roman" panose="02020603050405020304" pitchFamily="18" charset="0"/>
              </a:rPr>
              <a:pPr>
                <a:spcBef>
                  <a:spcPct val="0"/>
                </a:spcBef>
              </a:pPr>
              <a:t>38</a:t>
            </a:fld>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Receptor-mediated pathways of lipoprotein metabolism. Three major pathways are involved: chylomicrons, VLDL and HDL. Intermediate density lipoprotein (IDL) is the remnant of VLDL and is cleared by the liver. LDL, which contains only apolipoprotein B-100, is the final product of the pathway; most of it is returned to the liver. Some LDL is taken up by extrahepatic LDL receptors and some by a scavenger pathway. The apopeptides contained in each lipoprotein are indicated. Three plasma enzymes essential for lipoprotein metabolism include LPL (lipoprotein lipase), LCAT (lecithin-cholesterol acyltransferase) and HTGL (hepatic triglyceride lipase.) </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66200A7-ACC2-4297-8F06-739AFA080B8B}" type="slidenum">
              <a:rPr lang="en-US" altLang="en-US">
                <a:latin typeface="Times New Roman" panose="02020603050405020304" pitchFamily="18" charset="0"/>
              </a:rPr>
              <a:pPr>
                <a:spcBef>
                  <a:spcPct val="0"/>
                </a:spcBef>
              </a:pPr>
              <a:t>47</a:t>
            </a:fld>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What are the two sources of FFA?</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474659-E78B-46AC-8EDD-2CB3AE7BE104}" type="slidenum">
              <a:rPr lang="en-US" altLang="en-US">
                <a:latin typeface="Times New Roman" panose="02020603050405020304" pitchFamily="18" charset="0"/>
              </a:rPr>
              <a:pPr>
                <a:spcBef>
                  <a:spcPct val="0"/>
                </a:spcBef>
              </a:pPr>
              <a:t>48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565141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Protein can be catabolized to provide glucose for brain and red blood cells</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2A902CD-2951-47C5-9E5B-D3065EB6BA86}" type="slidenum">
              <a:rPr lang="en-US" altLang="en-US">
                <a:latin typeface="Times New Roman" panose="02020603050405020304" pitchFamily="18" charset="0"/>
              </a:rPr>
              <a:pPr>
                <a:spcBef>
                  <a:spcPct val="0"/>
                </a:spcBef>
              </a:pPr>
              <a:t>4</a:t>
            </a:fld>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Fat in the muscle is used during exercise</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EC672D-BD01-42A4-BEFA-BC817986FD47}" type="slidenum">
              <a:rPr lang="en-US" altLang="en-US">
                <a:latin typeface="Times New Roman" panose="02020603050405020304" pitchFamily="18" charset="0"/>
              </a:rPr>
              <a:pPr>
                <a:spcBef>
                  <a:spcPct val="0"/>
                </a:spcBef>
              </a:pPr>
              <a:t>5</a:t>
            </a:fld>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Triglycerides are ~95% of the fat consumed in human diets. Most dietary triglycerides are digested in the small intestine. However, two problems must be solved before digestion can occur. Triglycerides are insoluble in water, and the </a:t>
            </a:r>
            <a:r>
              <a:rPr lang="en-US" altLang="en-US" dirty="0" err="1"/>
              <a:t>chyme</a:t>
            </a:r>
            <a:r>
              <a:rPr lang="en-US" altLang="en-US" dirty="0"/>
              <a:t> in the intestine is an emulsion of large fat particles in water. All the lipase proteins by contrast are water-soluble. It follows that, triglycerides must be dissolved in the aqueous phase before they can be digested.</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F77600D-8E63-4A74-909C-FD45B1E96440}" type="slidenum">
              <a:rPr lang="en-US" altLang="en-US">
                <a:latin typeface="Times New Roman" panose="02020603050405020304" pitchFamily="18" charset="0"/>
              </a:rPr>
              <a:pPr>
                <a:spcBef>
                  <a:spcPct val="0"/>
                </a:spcBef>
              </a:pPr>
              <a:t>7</a:t>
            </a:fld>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1FEDA20-5327-4B35-B0A9-52AD16110C8C}" type="slidenum">
              <a:rPr lang="en-US" altLang="en-US" sz="1200"/>
              <a:pPr/>
              <a:t>8</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Increased surface area allows the lipase to be more effective at chopping up the triglycerides.</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2535C90-B67D-49AF-A547-D49FF1F27EE1}" type="slidenum">
              <a:rPr lang="en-US" altLang="en-US">
                <a:latin typeface="Times New Roman" panose="02020603050405020304" pitchFamily="18" charset="0"/>
              </a:rPr>
              <a:pPr>
                <a:spcBef>
                  <a:spcPct val="0"/>
                </a:spcBef>
              </a:pPr>
              <a:t>10</a:t>
            </a:fld>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None/>
            </a:pPr>
            <a:r>
              <a:rPr lang="en-US" altLang="en-US" dirty="0"/>
              <a:t>Rate of hydrolysis of 2-monoglyceride</a:t>
            </a:r>
          </a:p>
          <a:p>
            <a:pPr eaLnBrk="1" hangingPunct="1">
              <a:spcBef>
                <a:spcPct val="0"/>
              </a:spcBef>
              <a:buFontTx/>
              <a:buNone/>
            </a:pPr>
            <a:r>
              <a:rPr lang="en-US" altLang="en-US" dirty="0"/>
              <a:t>             is very low so only small amounts of</a:t>
            </a:r>
          </a:p>
          <a:p>
            <a:pPr eaLnBrk="1" hangingPunct="1">
              <a:spcBef>
                <a:spcPct val="0"/>
              </a:spcBef>
              <a:buFontTx/>
              <a:buNone/>
            </a:pPr>
            <a:r>
              <a:rPr lang="en-US" altLang="en-US" dirty="0"/>
              <a:t>             glycerol are formed</a:t>
            </a:r>
          </a:p>
          <a:p>
            <a:pPr eaLnBrk="1" hangingPunct="1"/>
            <a:endParaRPr lang="en-US" altLang="en-US"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C76F3E9-E65C-4CA2-BBA9-2203C25F51E6}" type="slidenum">
              <a:rPr lang="en-US" altLang="en-US">
                <a:latin typeface="Times New Roman" panose="02020603050405020304" pitchFamily="18" charset="0"/>
              </a:rPr>
              <a:pPr>
                <a:spcBef>
                  <a:spcPct val="0"/>
                </a:spcBef>
              </a:pPr>
              <a:t>12</a:t>
            </a:fld>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The lipolytic activity  of lipase requires the emulsifying action of bile salts in order to dissolve triglycerides in water. Pancreatic lipase binds to the surface of the small emulsion ­particles.</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CF525F-3D79-4A54-80FD-90EFB3F6C517}" type="slidenum">
              <a:rPr lang="en-US" altLang="en-US">
                <a:latin typeface="Times New Roman" panose="02020603050405020304" pitchFamily="18" charset="0"/>
              </a:rPr>
              <a:pPr>
                <a:spcBef>
                  <a:spcPct val="0"/>
                </a:spcBef>
              </a:pPr>
              <a:t>13</a:t>
            </a:fld>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 Simple bile micelles are aggregates of bile salt monomers that form spherical structures with a diameter of 5 nm, and the micelles have a negative charge. Following a meal, bile micelles are formed above a certain concentration of bile salts, called the critical micellar concentration. The lipophilic, hydrophobic, apolar end of the bile acids faces inward creating a hydrophobic core. The hydrophilic polar end of the bile salts (hydroxyl-, carboxyl- and amino- groups) points outward, so that they are mixed with the polar water molecules. The simple lipids must pass a diffusion barrier - an unstirred water layer, which is the water layer immediately adjacent to the mucosa, where the intestinal flow rate is essentially zero. This water layer contains the water-soluble lipases and cholesterol esterases. Mixed micelles. Simple lipid molecules (cholesterol, phospholipids, fatty acids, 2-monoglycerides or 2-MG, fat-soluble vitamins and lyso-lecithin) diffuse into the lipophilic core of the simple bile micelles and form a mixed micelle (Fig. 22-13). A solution of micelles is water-clear and stable. </a:t>
            </a:r>
          </a:p>
          <a:p>
            <a:pPr eaLnBrk="1" hangingPunct="1"/>
            <a:endParaRPr lang="en-US" altLang="en-US"/>
          </a:p>
          <a:p>
            <a:pPr eaLnBrk="1" hangingPunct="1"/>
            <a:r>
              <a:rPr lang="en-US" altLang="en-US"/>
              <a:t>The mixed micelles carry the major part of all the lipids that are absorbed by the intestinal microvilli. When the lipids of the mixed micelle have diffused into the enterocyte, emulsifying more hydrolysed lipids recycles the empty bile micelle. Neither bile salt micelles nor bile salt molecules diffuse into the enterocyte</a:t>
            </a:r>
          </a:p>
          <a:p>
            <a:pPr eaLnBrk="1" hangingPunct="1"/>
            <a:endParaRPr lang="en-US"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495EC2-7571-4BEE-A517-A8AA7AD3E48D}" type="slidenum">
              <a:rPr lang="en-US" altLang="en-US">
                <a:latin typeface="Times New Roman" panose="02020603050405020304" pitchFamily="18" charset="0"/>
              </a:rPr>
              <a:pPr>
                <a:spcBef>
                  <a:spcPct val="0"/>
                </a:spcBef>
              </a:pPr>
              <a:t>15</a:t>
            </a:fld>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nl-NL"/>
              <a:t>Klik om de stijl te bewerken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827C470-A610-4B3F-BE28-1D4E31DD1928}" type="slidenum">
              <a:rPr lang="en-US" altLang="en-US" smtClean="0"/>
              <a:pPr>
                <a:defRPr/>
              </a:pPr>
              <a:t>‹nr.›</a:t>
            </a:fld>
            <a:endParaRPr lang="en-US" altLang="en-US"/>
          </a:p>
        </p:txBody>
      </p:sp>
    </p:spTree>
    <p:extLst>
      <p:ext uri="{BB962C8B-B14F-4D97-AF65-F5344CB8AC3E}">
        <p14:creationId xmlns:p14="http://schemas.microsoft.com/office/powerpoint/2010/main" val="611867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827C470-A610-4B3F-BE28-1D4E31DD1928}" type="slidenum">
              <a:rPr lang="en-US" altLang="en-US" smtClean="0"/>
              <a:pPr>
                <a:defRPr/>
              </a:pPr>
              <a:t>‹nr.›</a:t>
            </a:fld>
            <a:endParaRPr lang="en-US" altLang="en-US"/>
          </a:p>
        </p:txBody>
      </p:sp>
    </p:spTree>
    <p:extLst>
      <p:ext uri="{BB962C8B-B14F-4D97-AF65-F5344CB8AC3E}">
        <p14:creationId xmlns:p14="http://schemas.microsoft.com/office/powerpoint/2010/main" val="1170803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827C470-A610-4B3F-BE28-1D4E31DD1928}" type="slidenum">
              <a:rPr lang="en-US" altLang="en-US" smtClean="0"/>
              <a:pPr>
                <a:defRPr/>
              </a:pPr>
              <a:t>‹nr.›</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50564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827C470-A610-4B3F-BE28-1D4E31DD1928}" type="slidenum">
              <a:rPr lang="en-US" altLang="en-US" smtClean="0"/>
              <a:pPr>
                <a:defRPr/>
              </a:pPr>
              <a:t>‹nr.›</a:t>
            </a:fld>
            <a:endParaRPr lang="en-US" altLang="en-US"/>
          </a:p>
        </p:txBody>
      </p:sp>
    </p:spTree>
    <p:extLst>
      <p:ext uri="{BB962C8B-B14F-4D97-AF65-F5344CB8AC3E}">
        <p14:creationId xmlns:p14="http://schemas.microsoft.com/office/powerpoint/2010/main" val="188789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827C470-A610-4B3F-BE28-1D4E31DD1928}" type="slidenum">
              <a:rPr lang="en-US" altLang="en-US" smtClean="0"/>
              <a:pPr>
                <a:defRPr/>
              </a:pPr>
              <a:t>‹nr.›</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51852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827C470-A610-4B3F-BE28-1D4E31DD1928}" type="slidenum">
              <a:rPr lang="en-US" altLang="en-US" smtClean="0"/>
              <a:pPr>
                <a:defRPr/>
              </a:pPr>
              <a:t>‹nr.›</a:t>
            </a:fld>
            <a:endParaRPr lang="en-US" altLang="en-US"/>
          </a:p>
        </p:txBody>
      </p:sp>
    </p:spTree>
    <p:extLst>
      <p:ext uri="{BB962C8B-B14F-4D97-AF65-F5344CB8AC3E}">
        <p14:creationId xmlns:p14="http://schemas.microsoft.com/office/powerpoint/2010/main" val="2878670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827C470-A610-4B3F-BE28-1D4E31DD1928}" type="slidenum">
              <a:rPr lang="en-US" altLang="en-US" smtClean="0"/>
              <a:pPr>
                <a:defRPr/>
              </a:pPr>
              <a:t>‹nr.›</a:t>
            </a:fld>
            <a:endParaRPr lang="en-US" altLang="en-US"/>
          </a:p>
        </p:txBody>
      </p:sp>
    </p:spTree>
    <p:extLst>
      <p:ext uri="{BB962C8B-B14F-4D97-AF65-F5344CB8AC3E}">
        <p14:creationId xmlns:p14="http://schemas.microsoft.com/office/powerpoint/2010/main" val="3817292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827C470-A610-4B3F-BE28-1D4E31DD1928}" type="slidenum">
              <a:rPr lang="en-US" altLang="en-US" smtClean="0"/>
              <a:pPr>
                <a:defRPr/>
              </a:pPr>
              <a:t>‹nr.›</a:t>
            </a:fld>
            <a:endParaRPr lang="en-US" altLang="en-US"/>
          </a:p>
        </p:txBody>
      </p:sp>
    </p:spTree>
    <p:extLst>
      <p:ext uri="{BB962C8B-B14F-4D97-AF65-F5344CB8AC3E}">
        <p14:creationId xmlns:p14="http://schemas.microsoft.com/office/powerpoint/2010/main" val="2608669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EE7499-D914-438C-9829-53315F62517A}" type="slidenum">
              <a:rPr lang="en-US" altLang="en-US"/>
              <a:pPr>
                <a:defRPr/>
              </a:pPr>
              <a:t>‹nr.›</a:t>
            </a:fld>
            <a:endParaRPr lang="en-US" altLang="en-US"/>
          </a:p>
        </p:txBody>
      </p:sp>
    </p:spTree>
    <p:extLst>
      <p:ext uri="{BB962C8B-B14F-4D97-AF65-F5344CB8AC3E}">
        <p14:creationId xmlns:p14="http://schemas.microsoft.com/office/powerpoint/2010/main" val="3131914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827C470-A610-4B3F-BE28-1D4E31DD1928}" type="slidenum">
              <a:rPr lang="en-US" altLang="en-US" smtClean="0"/>
              <a:pPr>
                <a:defRPr/>
              </a:pPr>
              <a:t>‹nr.›</a:t>
            </a:fld>
            <a:endParaRPr lang="en-US" altLang="en-US"/>
          </a:p>
        </p:txBody>
      </p:sp>
    </p:spTree>
    <p:extLst>
      <p:ext uri="{BB962C8B-B14F-4D97-AF65-F5344CB8AC3E}">
        <p14:creationId xmlns:p14="http://schemas.microsoft.com/office/powerpoint/2010/main" val="2572415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827C470-A610-4B3F-BE28-1D4E31DD1928}" type="slidenum">
              <a:rPr lang="en-US" altLang="en-US" smtClean="0"/>
              <a:pPr>
                <a:defRPr/>
              </a:pPr>
              <a:t>‹nr.›</a:t>
            </a:fld>
            <a:endParaRPr lang="en-US" altLang="en-US"/>
          </a:p>
        </p:txBody>
      </p:sp>
    </p:spTree>
    <p:extLst>
      <p:ext uri="{BB962C8B-B14F-4D97-AF65-F5344CB8AC3E}">
        <p14:creationId xmlns:p14="http://schemas.microsoft.com/office/powerpoint/2010/main" val="3188694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nl-NL"/>
              <a:t>Klik om de stijl te bewerken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827C470-A610-4B3F-BE28-1D4E31DD1928}" type="slidenum">
              <a:rPr lang="en-US" altLang="en-US" smtClean="0"/>
              <a:pPr>
                <a:defRPr/>
              </a:pPr>
              <a:t>‹nr.›</a:t>
            </a:fld>
            <a:endParaRPr lang="en-US" altLang="en-US"/>
          </a:p>
        </p:txBody>
      </p:sp>
    </p:spTree>
    <p:extLst>
      <p:ext uri="{BB962C8B-B14F-4D97-AF65-F5344CB8AC3E}">
        <p14:creationId xmlns:p14="http://schemas.microsoft.com/office/powerpoint/2010/main" val="4122327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827C470-A610-4B3F-BE28-1D4E31DD1928}" type="slidenum">
              <a:rPr lang="en-US" altLang="en-US" smtClean="0"/>
              <a:pPr>
                <a:defRPr/>
              </a:pPr>
              <a:t>‹nr.›</a:t>
            </a:fld>
            <a:endParaRPr lang="en-US" altLang="en-US"/>
          </a:p>
        </p:txBody>
      </p:sp>
    </p:spTree>
    <p:extLst>
      <p:ext uri="{BB962C8B-B14F-4D97-AF65-F5344CB8AC3E}">
        <p14:creationId xmlns:p14="http://schemas.microsoft.com/office/powerpoint/2010/main" val="3245745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827C470-A610-4B3F-BE28-1D4E31DD1928}" type="slidenum">
              <a:rPr lang="en-US" altLang="en-US" smtClean="0"/>
              <a:pPr>
                <a:defRPr/>
              </a:pPr>
              <a:t>‹nr.›</a:t>
            </a:fld>
            <a:endParaRPr lang="en-US" altLang="en-US"/>
          </a:p>
        </p:txBody>
      </p:sp>
    </p:spTree>
    <p:extLst>
      <p:ext uri="{BB962C8B-B14F-4D97-AF65-F5344CB8AC3E}">
        <p14:creationId xmlns:p14="http://schemas.microsoft.com/office/powerpoint/2010/main" val="3051744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827C470-A610-4B3F-BE28-1D4E31DD1928}" type="slidenum">
              <a:rPr lang="en-US" altLang="en-US" smtClean="0"/>
              <a:pPr>
                <a:defRPr/>
              </a:pPr>
              <a:t>‹nr.›</a:t>
            </a:fld>
            <a:endParaRPr lang="en-US" altLang="en-US"/>
          </a:p>
        </p:txBody>
      </p:sp>
    </p:spTree>
    <p:extLst>
      <p:ext uri="{BB962C8B-B14F-4D97-AF65-F5344CB8AC3E}">
        <p14:creationId xmlns:p14="http://schemas.microsoft.com/office/powerpoint/2010/main" val="3064979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827C470-A610-4B3F-BE28-1D4E31DD1928}" type="slidenum">
              <a:rPr lang="en-US" altLang="en-US" smtClean="0"/>
              <a:pPr>
                <a:defRPr/>
              </a:pPr>
              <a:t>‹nr.›</a:t>
            </a:fld>
            <a:endParaRPr lang="en-US" altLang="en-US"/>
          </a:p>
        </p:txBody>
      </p:sp>
    </p:spTree>
    <p:extLst>
      <p:ext uri="{BB962C8B-B14F-4D97-AF65-F5344CB8AC3E}">
        <p14:creationId xmlns:p14="http://schemas.microsoft.com/office/powerpoint/2010/main" val="4023246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827C470-A610-4B3F-BE28-1D4E31DD1928}" type="slidenum">
              <a:rPr lang="en-US" altLang="en-US" smtClean="0"/>
              <a:pPr>
                <a:defRPr/>
              </a:pPr>
              <a:t>‹nr.›</a:t>
            </a:fld>
            <a:endParaRPr lang="en-US" altLang="en-US"/>
          </a:p>
        </p:txBody>
      </p:sp>
    </p:spTree>
    <p:extLst>
      <p:ext uri="{BB962C8B-B14F-4D97-AF65-F5344CB8AC3E}">
        <p14:creationId xmlns:p14="http://schemas.microsoft.com/office/powerpoint/2010/main" val="1045889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7848601" cy="1320800"/>
          </a:xfrm>
          <a:prstGeom prst="rect">
            <a:avLst/>
          </a:prstGeom>
        </p:spPr>
        <p:txBody>
          <a:bodyPr vert="horz" lIns="91440" tIns="45720" rIns="91440" bIns="45720" rtlCol="0" anchor="t">
            <a:normAutofit/>
          </a:bodyPr>
          <a:lstStyle/>
          <a:p>
            <a:r>
              <a:rPr lang="nl-NL" dirty="0"/>
              <a:t>Klik om de stijl te bewerken</a:t>
            </a:r>
            <a:endParaRPr lang="en-US" dirty="0"/>
          </a:p>
        </p:txBody>
      </p:sp>
      <p:sp>
        <p:nvSpPr>
          <p:cNvPr id="3" name="Text Placeholder 2"/>
          <p:cNvSpPr>
            <a:spLocks noGrp="1"/>
          </p:cNvSpPr>
          <p:nvPr>
            <p:ph type="body" idx="1"/>
          </p:nvPr>
        </p:nvSpPr>
        <p:spPr>
          <a:xfrm>
            <a:off x="609598" y="2160590"/>
            <a:ext cx="7772401" cy="3880773"/>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3827C470-A610-4B3F-BE28-1D4E31DD1928}" type="slidenum">
              <a:rPr lang="en-US" altLang="en-US" smtClean="0"/>
              <a:pPr>
                <a:defRPr/>
              </a:pPr>
              <a:t>‹nr.›</a:t>
            </a:fld>
            <a:endParaRPr lang="en-US" altLang="en-US"/>
          </a:p>
        </p:txBody>
      </p:sp>
    </p:spTree>
    <p:extLst>
      <p:ext uri="{BB962C8B-B14F-4D97-AF65-F5344CB8AC3E}">
        <p14:creationId xmlns:p14="http://schemas.microsoft.com/office/powerpoint/2010/main" val="26407897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4572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sz="3600" b="1" dirty="0">
                <a:solidFill>
                  <a:schemeClr val="tx1"/>
                </a:solidFill>
              </a:rPr>
              <a:t>Lipids in the body</a:t>
            </a:r>
          </a:p>
        </p:txBody>
      </p:sp>
      <p:sp>
        <p:nvSpPr>
          <p:cNvPr id="2" name="Tijdelijke aanduiding voor inhoud 1"/>
          <p:cNvSpPr>
            <a:spLocks noGrp="1"/>
          </p:cNvSpPr>
          <p:nvPr>
            <p:ph idx="1"/>
          </p:nvPr>
        </p:nvSpPr>
        <p:spPr/>
        <p:txBody>
          <a:bodyPr/>
          <a:lstStyle/>
          <a:p>
            <a:r>
              <a:rPr lang="en-CA" dirty="0"/>
              <a:t>Functions</a:t>
            </a:r>
          </a:p>
          <a:p>
            <a:pPr lvl="1">
              <a:buFont typeface="+mj-lt"/>
              <a:buAutoNum type="arabicPeriod"/>
            </a:pPr>
            <a:r>
              <a:rPr lang="en-CA" dirty="0"/>
              <a:t>Membrane component</a:t>
            </a:r>
          </a:p>
          <a:p>
            <a:pPr lvl="1">
              <a:buFont typeface="+mj-lt"/>
              <a:buAutoNum type="arabicPeriod"/>
            </a:pPr>
            <a:r>
              <a:rPr lang="en-CA" dirty="0"/>
              <a:t>Thermal insulation and mechanical protection</a:t>
            </a:r>
          </a:p>
          <a:p>
            <a:pPr lvl="1">
              <a:buFont typeface="+mj-lt"/>
              <a:buAutoNum type="arabicPeriod"/>
            </a:pPr>
            <a:r>
              <a:rPr lang="en-CA" dirty="0"/>
              <a:t>Metabolic regulator</a:t>
            </a:r>
          </a:p>
          <a:p>
            <a:pPr lvl="1">
              <a:buFont typeface="+mj-lt"/>
              <a:buAutoNum type="arabicPeriod"/>
            </a:pPr>
            <a:r>
              <a:rPr lang="en-CA" dirty="0"/>
              <a:t>Energy store</a:t>
            </a:r>
          </a:p>
          <a:p>
            <a:pPr lvl="2"/>
            <a:r>
              <a:rPr lang="en-CA" dirty="0"/>
              <a:t>-	90% of an adipocyte is lipid</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l" eaLnBrk="1" hangingPunct="1"/>
            <a:r>
              <a:rPr lang="en-US" altLang="en-US" sz="3600" b="1" dirty="0">
                <a:solidFill>
                  <a:schemeClr val="tx1"/>
                </a:solidFill>
              </a:rPr>
              <a:t>1.  Emulsification</a:t>
            </a:r>
          </a:p>
        </p:txBody>
      </p:sp>
      <p:sp>
        <p:nvSpPr>
          <p:cNvPr id="2" name="Tijdelijke aanduiding voor inhoud 1"/>
          <p:cNvSpPr>
            <a:spLocks noGrp="1"/>
          </p:cNvSpPr>
          <p:nvPr>
            <p:ph idx="1"/>
          </p:nvPr>
        </p:nvSpPr>
        <p:spPr/>
        <p:txBody>
          <a:bodyPr/>
          <a:lstStyle/>
          <a:p>
            <a:r>
              <a:rPr lang="en-CA" dirty="0"/>
              <a:t>Bile salts in combination with the  churning action of the intestine emulsifies the fat breaking it down into small droplets</a:t>
            </a:r>
          </a:p>
          <a:p>
            <a:endParaRPr lang="en-CA" dirty="0"/>
          </a:p>
          <a:p>
            <a:r>
              <a:rPr lang="en-CA" dirty="0"/>
              <a:t>This increases the surface area of  triglycerides by a factor of ~10,000</a:t>
            </a:r>
          </a:p>
          <a:p>
            <a:endParaRPr lang="en-CA" dirty="0"/>
          </a:p>
          <a:p>
            <a:r>
              <a:rPr lang="en-CA" dirty="0"/>
              <a:t>Bile salts ↑ pH of intestine which causes secretion of pancreatic lipase</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eaLnBrk="1" hangingPunct="1"/>
            <a:r>
              <a:rPr lang="en-US" altLang="en-US" sz="4000" b="1" dirty="0">
                <a:solidFill>
                  <a:schemeClr val="tx1"/>
                </a:solidFill>
              </a:rPr>
              <a:t>2. Partial Hydrolysis</a:t>
            </a:r>
            <a:endParaRPr lang="en-US" altLang="en-US" sz="4000" b="1" dirty="0">
              <a:solidFill>
                <a:srgbClr val="FFFF00"/>
              </a:solidFill>
            </a:endParaRPr>
          </a:p>
        </p:txBody>
      </p:sp>
      <p:sp>
        <p:nvSpPr>
          <p:cNvPr id="2" name="Tijdelijke aanduiding voor inhoud 1"/>
          <p:cNvSpPr>
            <a:spLocks noGrp="1"/>
          </p:cNvSpPr>
          <p:nvPr>
            <p:ph idx="1"/>
          </p:nvPr>
        </p:nvSpPr>
        <p:spPr>
          <a:xfrm>
            <a:off x="609598" y="1681827"/>
            <a:ext cx="7772401" cy="3880773"/>
          </a:xfrm>
        </p:spPr>
        <p:txBody>
          <a:bodyPr/>
          <a:lstStyle/>
          <a:p>
            <a:r>
              <a:rPr lang="en-US" dirty="0"/>
              <a:t>Pancreatic lipase </a:t>
            </a:r>
          </a:p>
          <a:p>
            <a:pPr lvl="1"/>
            <a:r>
              <a:rPr lang="en-US" dirty="0"/>
              <a:t>Attacks the glycerol-FA ester bonds of triglycerides at positions 1 &amp; 3 resulting in the release of 2-monoglyceride and 2 fatty acids</a:t>
            </a:r>
          </a:p>
          <a:p>
            <a:r>
              <a:rPr lang="en-US" dirty="0"/>
              <a:t>Phospholipase A1 and A2</a:t>
            </a:r>
          </a:p>
          <a:p>
            <a:pPr lvl="1"/>
            <a:r>
              <a:rPr lang="en-US" dirty="0"/>
              <a:t>Hydrolyzes fatty acids from phospholipids</a:t>
            </a:r>
          </a:p>
          <a:p>
            <a:r>
              <a:rPr lang="en-US" dirty="0"/>
              <a:t>Cholesterol esterase</a:t>
            </a:r>
          </a:p>
          <a:p>
            <a:pPr lvl="1"/>
            <a:r>
              <a:rPr lang="en-US" dirty="0"/>
              <a:t>Hydrolyzes fatty acids from cholesterol esters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292350" y="1511300"/>
            <a:ext cx="389255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3600"/>
              <a:t>               O</a:t>
            </a:r>
          </a:p>
          <a:p>
            <a:pPr eaLnBrk="1" hangingPunct="1">
              <a:spcBef>
                <a:spcPct val="0"/>
              </a:spcBef>
              <a:buFontTx/>
              <a:buNone/>
            </a:pPr>
            <a:endParaRPr lang="en-US" altLang="en-US" sz="3600"/>
          </a:p>
          <a:p>
            <a:pPr eaLnBrk="1" hangingPunct="1">
              <a:spcBef>
                <a:spcPct val="0"/>
              </a:spcBef>
              <a:buFontTx/>
              <a:buNone/>
            </a:pPr>
            <a:r>
              <a:rPr lang="en-US" altLang="en-US" sz="3600"/>
              <a:t>H</a:t>
            </a:r>
            <a:r>
              <a:rPr lang="en-US" altLang="en-US" sz="3600" baseline="-25000"/>
              <a:t>2</a:t>
            </a:r>
            <a:r>
              <a:rPr lang="en-US" altLang="en-US" sz="3600"/>
              <a:t> – C – O – C </a:t>
            </a:r>
            <a:r>
              <a:rPr lang="en-US" altLang="en-US" sz="3600">
                <a:solidFill>
                  <a:schemeClr val="bg1"/>
                </a:solidFill>
              </a:rPr>
              <a:t>– R</a:t>
            </a:r>
            <a:r>
              <a:rPr lang="en-US" altLang="en-US" sz="3600" baseline="-25000">
                <a:solidFill>
                  <a:schemeClr val="bg1"/>
                </a:solidFill>
              </a:rPr>
              <a:t>1</a:t>
            </a:r>
            <a:endParaRPr lang="en-US" altLang="en-US" sz="3600">
              <a:solidFill>
                <a:schemeClr val="bg1"/>
              </a:solidFill>
            </a:endParaRPr>
          </a:p>
          <a:p>
            <a:pPr eaLnBrk="1" hangingPunct="1">
              <a:spcBef>
                <a:spcPct val="0"/>
              </a:spcBef>
              <a:buFontTx/>
              <a:buNone/>
            </a:pPr>
            <a:r>
              <a:rPr lang="en-US" altLang="en-US" sz="3600"/>
              <a:t>                      O</a:t>
            </a:r>
          </a:p>
          <a:p>
            <a:pPr eaLnBrk="1" hangingPunct="1">
              <a:spcBef>
                <a:spcPct val="0"/>
              </a:spcBef>
              <a:buFontTx/>
              <a:buNone/>
            </a:pPr>
            <a:endParaRPr lang="en-US" altLang="en-US" sz="3600"/>
          </a:p>
          <a:p>
            <a:pPr eaLnBrk="1" hangingPunct="1">
              <a:spcBef>
                <a:spcPct val="0"/>
              </a:spcBef>
              <a:buFontTx/>
              <a:buNone/>
            </a:pPr>
            <a:r>
              <a:rPr lang="en-US" altLang="en-US" sz="3600"/>
              <a:t>H</a:t>
            </a:r>
            <a:r>
              <a:rPr lang="en-US" altLang="en-US" sz="3600" baseline="-25000"/>
              <a:t>2</a:t>
            </a:r>
            <a:r>
              <a:rPr lang="en-US" altLang="en-US" sz="3600"/>
              <a:t> – C – O – C – R</a:t>
            </a:r>
            <a:r>
              <a:rPr lang="en-US" altLang="en-US" sz="3600" baseline="-25000"/>
              <a:t>2</a:t>
            </a:r>
            <a:endParaRPr lang="en-US" altLang="en-US" sz="3600"/>
          </a:p>
          <a:p>
            <a:pPr eaLnBrk="1" hangingPunct="1">
              <a:spcBef>
                <a:spcPct val="0"/>
              </a:spcBef>
              <a:buFontTx/>
              <a:buNone/>
            </a:pPr>
            <a:r>
              <a:rPr lang="en-US" altLang="en-US" sz="3600"/>
              <a:t>                      O</a:t>
            </a:r>
          </a:p>
          <a:p>
            <a:pPr eaLnBrk="1" hangingPunct="1">
              <a:spcBef>
                <a:spcPct val="0"/>
              </a:spcBef>
              <a:buFontTx/>
              <a:buNone/>
            </a:pPr>
            <a:endParaRPr lang="en-US" altLang="en-US" sz="3600"/>
          </a:p>
          <a:p>
            <a:pPr eaLnBrk="1" hangingPunct="1">
              <a:spcBef>
                <a:spcPct val="0"/>
              </a:spcBef>
              <a:buFontTx/>
              <a:buNone/>
            </a:pPr>
            <a:r>
              <a:rPr lang="en-US" altLang="en-US" sz="3600"/>
              <a:t>H</a:t>
            </a:r>
            <a:r>
              <a:rPr lang="en-US" altLang="en-US" sz="3600" baseline="-25000"/>
              <a:t>2</a:t>
            </a:r>
            <a:r>
              <a:rPr lang="en-US" altLang="en-US" sz="3600"/>
              <a:t> – C – O – C </a:t>
            </a:r>
            <a:r>
              <a:rPr lang="en-US" altLang="en-US" sz="3600">
                <a:solidFill>
                  <a:schemeClr val="bg1"/>
                </a:solidFill>
              </a:rPr>
              <a:t>– R</a:t>
            </a:r>
            <a:r>
              <a:rPr lang="en-US" altLang="en-US" sz="3600" baseline="-25000">
                <a:solidFill>
                  <a:schemeClr val="bg1"/>
                </a:solidFill>
              </a:rPr>
              <a:t>3</a:t>
            </a:r>
          </a:p>
        </p:txBody>
      </p:sp>
      <p:sp>
        <p:nvSpPr>
          <p:cNvPr id="19459" name="Line 3"/>
          <p:cNvSpPr>
            <a:spLocks noChangeShapeType="1"/>
          </p:cNvSpPr>
          <p:nvPr/>
        </p:nvSpPr>
        <p:spPr bwMode="auto">
          <a:xfrm>
            <a:off x="3435350" y="3219450"/>
            <a:ext cx="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0" name="Line 4"/>
          <p:cNvSpPr>
            <a:spLocks noChangeShapeType="1"/>
          </p:cNvSpPr>
          <p:nvPr/>
        </p:nvSpPr>
        <p:spPr bwMode="auto">
          <a:xfrm>
            <a:off x="3435350" y="4895850"/>
            <a:ext cx="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1" name="Line 6"/>
          <p:cNvSpPr>
            <a:spLocks noChangeShapeType="1"/>
          </p:cNvSpPr>
          <p:nvPr/>
        </p:nvSpPr>
        <p:spPr bwMode="auto">
          <a:xfrm>
            <a:off x="4241800" y="215265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2" name="Line 7"/>
          <p:cNvSpPr>
            <a:spLocks noChangeShapeType="1"/>
          </p:cNvSpPr>
          <p:nvPr/>
        </p:nvSpPr>
        <p:spPr bwMode="auto">
          <a:xfrm>
            <a:off x="4284663" y="215265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3" name="Line 8"/>
          <p:cNvSpPr>
            <a:spLocks noChangeShapeType="1"/>
          </p:cNvSpPr>
          <p:nvPr/>
        </p:nvSpPr>
        <p:spPr bwMode="auto">
          <a:xfrm>
            <a:off x="5035550" y="375285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4" name="Line 9"/>
          <p:cNvSpPr>
            <a:spLocks noChangeShapeType="1"/>
          </p:cNvSpPr>
          <p:nvPr/>
        </p:nvSpPr>
        <p:spPr bwMode="auto">
          <a:xfrm>
            <a:off x="5067300" y="375285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5" name="Line 10"/>
          <p:cNvSpPr>
            <a:spLocks noChangeShapeType="1"/>
          </p:cNvSpPr>
          <p:nvPr/>
        </p:nvSpPr>
        <p:spPr bwMode="auto">
          <a:xfrm>
            <a:off x="5057775" y="542925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6" name="Line 11"/>
          <p:cNvSpPr>
            <a:spLocks noChangeShapeType="1"/>
          </p:cNvSpPr>
          <p:nvPr/>
        </p:nvSpPr>
        <p:spPr bwMode="auto">
          <a:xfrm>
            <a:off x="5089525" y="542925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p:cNvSpPr txBox="1">
            <a:spLocks noChangeArrowheads="1"/>
          </p:cNvSpPr>
          <p:nvPr/>
        </p:nvSpPr>
        <p:spPr bwMode="auto">
          <a:xfrm>
            <a:off x="5187950" y="2573338"/>
            <a:ext cx="1066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3600"/>
              <a:t>– R</a:t>
            </a:r>
            <a:r>
              <a:rPr lang="en-US" altLang="en-US" sz="3600" baseline="-25000"/>
              <a:t>1</a:t>
            </a:r>
            <a:endParaRPr lang="en-US" altLang="en-US" sz="3600"/>
          </a:p>
        </p:txBody>
      </p:sp>
      <p:sp>
        <p:nvSpPr>
          <p:cNvPr id="12" name="TextBox 11"/>
          <p:cNvSpPr txBox="1">
            <a:spLocks noChangeArrowheads="1"/>
          </p:cNvSpPr>
          <p:nvPr/>
        </p:nvSpPr>
        <p:spPr bwMode="auto">
          <a:xfrm>
            <a:off x="5187950" y="5900738"/>
            <a:ext cx="1066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3600"/>
              <a:t>– R</a:t>
            </a:r>
            <a:r>
              <a:rPr lang="en-US" altLang="en-US" sz="3600" baseline="-25000"/>
              <a:t>3</a:t>
            </a:r>
            <a:endParaRPr lang="en-US" altLang="en-US" sz="3600"/>
          </a:p>
        </p:txBody>
      </p:sp>
      <p:sp>
        <p:nvSpPr>
          <p:cNvPr id="19469" name="TextBox 2"/>
          <p:cNvSpPr txBox="1">
            <a:spLocks noChangeArrowheads="1"/>
          </p:cNvSpPr>
          <p:nvPr/>
        </p:nvSpPr>
        <p:spPr bwMode="auto">
          <a:xfrm>
            <a:off x="533400" y="133350"/>
            <a:ext cx="251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3600"/>
              <a:t>Triglyceride</a:t>
            </a:r>
          </a:p>
        </p:txBody>
      </p:sp>
      <p:sp>
        <p:nvSpPr>
          <p:cNvPr id="14" name="TextBox 13"/>
          <p:cNvSpPr txBox="1">
            <a:spLocks noChangeArrowheads="1"/>
          </p:cNvSpPr>
          <p:nvPr/>
        </p:nvSpPr>
        <p:spPr bwMode="auto">
          <a:xfrm>
            <a:off x="1371600" y="860425"/>
            <a:ext cx="5921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3600" dirty="0"/>
              <a:t>2-monoglyceride + 2 FA</a:t>
            </a:r>
          </a:p>
        </p:txBody>
      </p:sp>
      <p:sp>
        <p:nvSpPr>
          <p:cNvPr id="16" name="TextBox 15"/>
          <p:cNvSpPr txBox="1">
            <a:spLocks noChangeArrowheads="1"/>
          </p:cNvSpPr>
          <p:nvPr/>
        </p:nvSpPr>
        <p:spPr bwMode="auto">
          <a:xfrm>
            <a:off x="2895600" y="133350"/>
            <a:ext cx="373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3600"/>
              <a:t>+ pancreatic lipase</a:t>
            </a:r>
          </a:p>
        </p:txBody>
      </p:sp>
      <p:sp>
        <p:nvSpPr>
          <p:cNvPr id="17" name="TextBox 16"/>
          <p:cNvSpPr txBox="1">
            <a:spLocks noChangeArrowheads="1"/>
          </p:cNvSpPr>
          <p:nvPr/>
        </p:nvSpPr>
        <p:spPr bwMode="auto">
          <a:xfrm>
            <a:off x="7467600" y="2708275"/>
            <a:ext cx="106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3600"/>
              <a:t>R</a:t>
            </a:r>
            <a:r>
              <a:rPr lang="en-US" altLang="en-US" sz="3600" baseline="-25000"/>
              <a:t>1</a:t>
            </a:r>
            <a:endParaRPr lang="en-US" altLang="en-US" sz="3600"/>
          </a:p>
        </p:txBody>
      </p:sp>
      <p:sp>
        <p:nvSpPr>
          <p:cNvPr id="18" name="TextBox 17"/>
          <p:cNvSpPr txBox="1">
            <a:spLocks noChangeArrowheads="1"/>
          </p:cNvSpPr>
          <p:nvPr/>
        </p:nvSpPr>
        <p:spPr bwMode="auto">
          <a:xfrm>
            <a:off x="7696200" y="5900738"/>
            <a:ext cx="1066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3600"/>
              <a:t> R</a:t>
            </a:r>
            <a:r>
              <a:rPr lang="en-US" altLang="en-US" sz="3600" baseline="-25000"/>
              <a:t>3</a:t>
            </a:r>
            <a:endParaRPr lang="en-US" altLang="en-US" sz="3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4"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l" eaLnBrk="1" hangingPunct="1"/>
            <a:r>
              <a:rPr lang="en-US" altLang="en-US" sz="3600" b="1" dirty="0">
                <a:solidFill>
                  <a:schemeClr val="tx1"/>
                </a:solidFill>
              </a:rPr>
              <a:t>3.		Mixed micelle formation</a:t>
            </a:r>
          </a:p>
        </p:txBody>
      </p:sp>
      <p:sp>
        <p:nvSpPr>
          <p:cNvPr id="2" name="Tijdelijke aanduiding voor inhoud 1"/>
          <p:cNvSpPr>
            <a:spLocks noGrp="1"/>
          </p:cNvSpPr>
          <p:nvPr>
            <p:ph idx="1"/>
          </p:nvPr>
        </p:nvSpPr>
        <p:spPr/>
        <p:txBody>
          <a:bodyPr/>
          <a:lstStyle/>
          <a:p>
            <a:r>
              <a:rPr lang="en-CA" dirty="0"/>
              <a:t>Consist mainly of long chain FAs,  monoglycerides and bile acids</a:t>
            </a:r>
          </a:p>
          <a:p>
            <a:pPr marL="0" indent="0">
              <a:buNone/>
            </a:pPr>
            <a:endParaRPr lang="en-CA" dirty="0"/>
          </a:p>
          <a:p>
            <a:r>
              <a:rPr lang="en-CA" dirty="0"/>
              <a:t>Short (2-6C) and medium chain FAs (6-12 C) are soluble enough in H2O that they can be absorbed into the portal blood</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l" eaLnBrk="1" hangingPunct="1"/>
            <a:r>
              <a:rPr lang="en-US" altLang="en-US" sz="3600" b="1">
                <a:solidFill>
                  <a:schemeClr val="tx1"/>
                </a:solidFill>
              </a:rPr>
              <a:t>Long chain FAs and monoglycerides</a:t>
            </a:r>
          </a:p>
        </p:txBody>
      </p:sp>
      <p:sp>
        <p:nvSpPr>
          <p:cNvPr id="2" name="Tijdelijke aanduiding voor inhoud 1"/>
          <p:cNvSpPr>
            <a:spLocks noGrp="1"/>
          </p:cNvSpPr>
          <p:nvPr>
            <p:ph idx="1"/>
          </p:nvPr>
        </p:nvSpPr>
        <p:spPr>
          <a:xfrm>
            <a:off x="609598" y="1828800"/>
            <a:ext cx="7772401" cy="4212563"/>
          </a:xfrm>
        </p:spPr>
        <p:txBody>
          <a:bodyPr/>
          <a:lstStyle/>
          <a:p>
            <a:r>
              <a:rPr lang="en-CA" dirty="0"/>
              <a:t>Micelles diffuse to the surface (brush border) of mucosal cells where they are broken down</a:t>
            </a:r>
          </a:p>
          <a:p>
            <a:endParaRPr lang="en-CA" dirty="0"/>
          </a:p>
          <a:p>
            <a:r>
              <a:rPr lang="en-CA" dirty="0"/>
              <a:t>Long chain FAs and monoglycerides are absorbed into the intestinal mucosa by passive diffusion</a:t>
            </a:r>
          </a:p>
          <a:p>
            <a:endParaRPr lang="en-CA" dirty="0"/>
          </a:p>
          <a:p>
            <a:r>
              <a:rPr lang="en-CA" dirty="0"/>
              <a:t>Bile salts remain in the lumen and move down the intestine where most are actively absorbed from the ileum</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en-US" altLang="en-US"/>
          </a:p>
        </p:txBody>
      </p:sp>
      <p:sp>
        <p:nvSpPr>
          <p:cNvPr id="25603" name="Content Placeholder 2"/>
          <p:cNvSpPr>
            <a:spLocks noGrp="1"/>
          </p:cNvSpPr>
          <p:nvPr>
            <p:ph idx="1"/>
          </p:nvPr>
        </p:nvSpPr>
        <p:spPr/>
        <p:txBody>
          <a:bodyPr/>
          <a:lstStyle/>
          <a:p>
            <a:endParaRPr lang="en-US" altLang="en-US"/>
          </a:p>
        </p:txBody>
      </p:sp>
      <p:pic>
        <p:nvPicPr>
          <p:cNvPr id="2560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8458200" cy="5945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l" eaLnBrk="1" hangingPunct="1"/>
            <a:r>
              <a:rPr lang="en-US" altLang="en-US" sz="3600" b="1" u="sng" dirty="0">
                <a:solidFill>
                  <a:schemeClr val="tx1"/>
                </a:solidFill>
              </a:rPr>
              <a:t>C.  Intracellular Phase</a:t>
            </a:r>
            <a:endParaRPr lang="en-US" altLang="en-US" sz="3600" b="1" u="sng" dirty="0">
              <a:solidFill>
                <a:srgbClr val="FFFF00"/>
              </a:solidFill>
            </a:endParaRPr>
          </a:p>
        </p:txBody>
      </p:sp>
      <p:sp>
        <p:nvSpPr>
          <p:cNvPr id="2" name="Tijdelijke aanduiding voor inhoud 1"/>
          <p:cNvSpPr>
            <a:spLocks noGrp="1"/>
          </p:cNvSpPr>
          <p:nvPr>
            <p:ph idx="1"/>
          </p:nvPr>
        </p:nvSpPr>
        <p:spPr/>
        <p:txBody>
          <a:bodyPr/>
          <a:lstStyle/>
          <a:p>
            <a:r>
              <a:rPr lang="en-CA" dirty="0"/>
              <a:t>Short and medium chain FAs (12 C or &lt;) enter portal blood and bind to albumin without being esterified</a:t>
            </a:r>
          </a:p>
          <a:p>
            <a:endParaRPr lang="en-CA" dirty="0"/>
          </a:p>
          <a:p>
            <a:r>
              <a:rPr lang="en-CA" dirty="0"/>
              <a:t>Long chain FAs and monoglycerides are resynthesized into triglycerides in the endoplasmic reticulum of the mucosa</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Lipid Synthesis</a:t>
            </a:r>
          </a:p>
        </p:txBody>
      </p:sp>
      <p:sp>
        <p:nvSpPr>
          <p:cNvPr id="3" name="Tijdelijke aanduiding voor tekst 2"/>
          <p:cNvSpPr>
            <a:spLocks noGrp="1"/>
          </p:cNvSpPr>
          <p:nvPr>
            <p:ph type="body" idx="1"/>
          </p:nvPr>
        </p:nvSpPr>
        <p:spPr/>
        <p:txBody>
          <a:bodyPr/>
          <a:lstStyle/>
          <a:p>
            <a:endParaRPr lang="en-US"/>
          </a:p>
        </p:txBody>
      </p:sp>
    </p:spTree>
    <p:extLst>
      <p:ext uri="{BB962C8B-B14F-4D97-AF65-F5344CB8AC3E}">
        <p14:creationId xmlns:p14="http://schemas.microsoft.com/office/powerpoint/2010/main" val="1169896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CA" dirty="0"/>
              <a:t>Triglyceride Synthesis</a:t>
            </a:r>
            <a:endParaRPr lang="en-US" dirty="0"/>
          </a:p>
        </p:txBody>
      </p:sp>
      <p:sp>
        <p:nvSpPr>
          <p:cNvPr id="2" name="Tijdelijke aanduiding voor inhoud 1"/>
          <p:cNvSpPr>
            <a:spLocks noGrp="1"/>
          </p:cNvSpPr>
          <p:nvPr>
            <p:ph idx="1"/>
          </p:nvPr>
        </p:nvSpPr>
        <p:spPr/>
        <p:txBody>
          <a:bodyPr/>
          <a:lstStyle/>
          <a:p>
            <a:pPr marL="514350" indent="-514350">
              <a:buFont typeface="+mj-lt"/>
              <a:buAutoNum type="arabicPeriod"/>
            </a:pPr>
            <a:r>
              <a:rPr lang="en-US" dirty="0"/>
              <a:t>Monoglyceride (~85%)</a:t>
            </a:r>
          </a:p>
          <a:p>
            <a:pPr marL="514350" indent="-514350">
              <a:buFont typeface="+mj-lt"/>
              <a:buAutoNum type="arabicPeriod"/>
            </a:pPr>
            <a:endParaRPr lang="en-US" dirty="0"/>
          </a:p>
          <a:p>
            <a:pPr marL="514350" indent="-514350">
              <a:buFont typeface="+mj-lt"/>
              <a:buAutoNum type="arabicPeriod"/>
            </a:pPr>
            <a:r>
              <a:rPr lang="en-US" dirty="0"/>
              <a:t>Glycerol 3-phosphate (~15%)</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l" eaLnBrk="1" hangingPunct="1"/>
            <a:r>
              <a:rPr lang="en-US" altLang="en-US" sz="3600" b="1">
                <a:solidFill>
                  <a:schemeClr val="tx1"/>
                </a:solidFill>
              </a:rPr>
              <a:t>Monoglyceride Pathway</a:t>
            </a:r>
          </a:p>
        </p:txBody>
      </p:sp>
      <p:sp>
        <p:nvSpPr>
          <p:cNvPr id="2" name="Tijdelijke aanduiding voor inhoud 1"/>
          <p:cNvSpPr>
            <a:spLocks noGrp="1"/>
          </p:cNvSpPr>
          <p:nvPr>
            <p:ph idx="1"/>
          </p:nvPr>
        </p:nvSpPr>
        <p:spPr>
          <a:xfrm>
            <a:off x="619896" y="1183438"/>
            <a:ext cx="8458202" cy="3880773"/>
          </a:xfrm>
        </p:spPr>
        <p:txBody>
          <a:bodyPr/>
          <a:lstStyle/>
          <a:p>
            <a:r>
              <a:rPr lang="en-US" dirty="0"/>
              <a:t> Occurs in the smooth endoplasmic reticulum</a:t>
            </a:r>
          </a:p>
          <a:p>
            <a:endParaRPr lang="en-US" dirty="0"/>
          </a:p>
          <a:p>
            <a:r>
              <a:rPr lang="en-US" dirty="0"/>
              <a:t>Fatty acid + ATP 				</a:t>
            </a:r>
            <a:r>
              <a:rPr lang="en-US" dirty="0"/>
              <a:t>Fatty </a:t>
            </a:r>
            <a:r>
              <a:rPr lang="en-US" dirty="0" err="1"/>
              <a:t>Acy</a:t>
            </a:r>
            <a:r>
              <a:rPr lang="en-US" dirty="0"/>
              <a:t>-CoA + AMP</a:t>
            </a:r>
            <a:br>
              <a:rPr lang="en-US" dirty="0"/>
            </a:br>
            <a:r>
              <a:rPr lang="en-US" dirty="0"/>
              <a:t>+ CoA                    			+ P</a:t>
            </a:r>
            <a:r>
              <a:rPr lang="en-US" baseline="-25000" dirty="0"/>
              <a:t>i</a:t>
            </a:r>
          </a:p>
          <a:p>
            <a:endParaRPr lang="en-US" dirty="0"/>
          </a:p>
          <a:p>
            <a:r>
              <a:rPr lang="en-US" dirty="0"/>
              <a:t>Acyl-CoA </a:t>
            </a:r>
            <a:r>
              <a:rPr lang="en-US" dirty="0" err="1"/>
              <a:t>synthetase</a:t>
            </a:r>
            <a:r>
              <a:rPr lang="en-US" dirty="0"/>
              <a:t> is specific for fatty acids with greater than 12 carbons</a:t>
            </a:r>
          </a:p>
          <a:p>
            <a:endParaRPr lang="en-US" dirty="0"/>
          </a:p>
          <a:p>
            <a:r>
              <a:rPr lang="en-US" dirty="0"/>
              <a:t>Monoglyceride + Fatty Acyl CoA			Diglyceride</a:t>
            </a:r>
          </a:p>
          <a:p>
            <a:r>
              <a:rPr lang="en-US" dirty="0"/>
              <a:t>Diglyceride + Fatty Acyl CoA 			Triglyceride</a:t>
            </a:r>
            <a:endParaRPr lang="en-US" dirty="0"/>
          </a:p>
        </p:txBody>
      </p:sp>
      <p:grpSp>
        <p:nvGrpSpPr>
          <p:cNvPr id="3" name="Groep 2"/>
          <p:cNvGrpSpPr/>
          <p:nvPr/>
        </p:nvGrpSpPr>
        <p:grpSpPr>
          <a:xfrm>
            <a:off x="3698789" y="2276389"/>
            <a:ext cx="1554162" cy="955174"/>
            <a:chOff x="6872440" y="2551905"/>
            <a:chExt cx="1554162" cy="955174"/>
          </a:xfrm>
        </p:grpSpPr>
        <p:sp>
          <p:nvSpPr>
            <p:cNvPr id="30724" name="Line 4"/>
            <p:cNvSpPr>
              <a:spLocks noChangeShapeType="1"/>
            </p:cNvSpPr>
            <p:nvPr/>
          </p:nvSpPr>
          <p:spPr bwMode="auto">
            <a:xfrm>
              <a:off x="7039921" y="3009105"/>
              <a:ext cx="1219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5" name="Text Box 5"/>
            <p:cNvSpPr txBox="1">
              <a:spLocks noChangeArrowheads="1"/>
            </p:cNvSpPr>
            <p:nvPr/>
          </p:nvSpPr>
          <p:spPr bwMode="auto">
            <a:xfrm>
              <a:off x="6872440" y="2551905"/>
              <a:ext cx="1554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i="1" dirty="0"/>
                <a:t>Acyl - CoA</a:t>
              </a:r>
            </a:p>
          </p:txBody>
        </p:sp>
        <p:sp>
          <p:nvSpPr>
            <p:cNvPr id="30726" name="Text Box 6"/>
            <p:cNvSpPr txBox="1">
              <a:spLocks noChangeArrowheads="1"/>
            </p:cNvSpPr>
            <p:nvPr/>
          </p:nvSpPr>
          <p:spPr bwMode="auto">
            <a:xfrm>
              <a:off x="6880377" y="3049879"/>
              <a:ext cx="1538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i="1" dirty="0" err="1"/>
                <a:t>Synthetase</a:t>
              </a:r>
              <a:endParaRPr lang="en-US" altLang="en-US" sz="2400" b="1" i="1" dirty="0"/>
            </a:p>
          </p:txBody>
        </p:sp>
      </p:grpSp>
      <p:sp>
        <p:nvSpPr>
          <p:cNvPr id="30727" name="Line 7"/>
          <p:cNvSpPr>
            <a:spLocks noChangeShapeType="1"/>
          </p:cNvSpPr>
          <p:nvPr/>
        </p:nvSpPr>
        <p:spPr bwMode="auto">
          <a:xfrm>
            <a:off x="5867400" y="61722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8" name="Line 8"/>
          <p:cNvSpPr>
            <a:spLocks noChangeShapeType="1"/>
          </p:cNvSpPr>
          <p:nvPr/>
        </p:nvSpPr>
        <p:spPr bwMode="auto">
          <a:xfrm>
            <a:off x="6205816" y="56388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Types of Lipids</a:t>
            </a:r>
          </a:p>
        </p:txBody>
      </p:sp>
      <p:pic>
        <p:nvPicPr>
          <p:cNvPr id="81926" name="Picture 6" descr="Common lipid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70000"/>
            <a:ext cx="7032625" cy="5336543"/>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a:xfrm>
            <a:off x="2300416" y="6600365"/>
            <a:ext cx="6858000" cy="230832"/>
          </a:xfrm>
          <a:prstGeom prst="rect">
            <a:avLst/>
          </a:prstGeom>
        </p:spPr>
        <p:txBody>
          <a:bodyPr wrap="square">
            <a:spAutoFit/>
          </a:bodyPr>
          <a:lstStyle/>
          <a:p>
            <a:pPr algn="r"/>
            <a:r>
              <a:rPr lang="en-US" sz="900" dirty="0"/>
              <a:t>https://upload.wikimedia.org/wikipedia/commons/thumb/5/5c/Common_lipids.png/1024px-Common_lipids.png</a:t>
            </a:r>
            <a:endParaRPr lang="en-US" sz="900" dirty="0"/>
          </a:p>
        </p:txBody>
      </p:sp>
    </p:spTree>
    <p:extLst>
      <p:ext uri="{BB962C8B-B14F-4D97-AF65-F5344CB8AC3E}">
        <p14:creationId xmlns:p14="http://schemas.microsoft.com/office/powerpoint/2010/main" val="1314514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l" eaLnBrk="1" hangingPunct="1"/>
            <a:r>
              <a:rPr lang="en-US" altLang="en-US" sz="3600" b="1">
                <a:solidFill>
                  <a:schemeClr val="tx1"/>
                </a:solidFill>
              </a:rPr>
              <a:t>Glycerol 3-Phosphate Pathway</a:t>
            </a:r>
          </a:p>
        </p:txBody>
      </p:sp>
      <p:sp>
        <p:nvSpPr>
          <p:cNvPr id="2" name="Tijdelijke aanduiding voor inhoud 1"/>
          <p:cNvSpPr>
            <a:spLocks noGrp="1"/>
          </p:cNvSpPr>
          <p:nvPr>
            <p:ph idx="1"/>
          </p:nvPr>
        </p:nvSpPr>
        <p:spPr>
          <a:xfrm>
            <a:off x="652018" y="1233490"/>
            <a:ext cx="6347714" cy="887410"/>
          </a:xfrm>
        </p:spPr>
        <p:txBody>
          <a:bodyPr/>
          <a:lstStyle/>
          <a:p>
            <a:r>
              <a:rPr lang="en-CA" dirty="0"/>
              <a:t>Occurs in the rough endoplasmic reticulum</a:t>
            </a:r>
          </a:p>
          <a:p>
            <a:r>
              <a:rPr lang="en-CA" dirty="0"/>
              <a:t>Inhibited by monoglycerides</a:t>
            </a:r>
          </a:p>
          <a:p>
            <a:endParaRPr lang="en-US" dirty="0"/>
          </a:p>
        </p:txBody>
      </p:sp>
      <p:grpSp>
        <p:nvGrpSpPr>
          <p:cNvPr id="3" name="Groep 2"/>
          <p:cNvGrpSpPr/>
          <p:nvPr/>
        </p:nvGrpSpPr>
        <p:grpSpPr>
          <a:xfrm>
            <a:off x="762000" y="2826007"/>
            <a:ext cx="7331075" cy="4060825"/>
            <a:chOff x="974725" y="2505075"/>
            <a:chExt cx="7331075" cy="4060825"/>
          </a:xfrm>
        </p:grpSpPr>
        <p:sp>
          <p:nvSpPr>
            <p:cNvPr id="31748" name="Text Box 4"/>
            <p:cNvSpPr txBox="1">
              <a:spLocks noChangeArrowheads="1"/>
            </p:cNvSpPr>
            <p:nvPr/>
          </p:nvSpPr>
          <p:spPr bwMode="auto">
            <a:xfrm>
              <a:off x="974725" y="2505075"/>
              <a:ext cx="7331075"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600" b="1" dirty="0"/>
                <a:t> Glycerol</a:t>
              </a:r>
            </a:p>
            <a:p>
              <a:pPr eaLnBrk="1" hangingPunct="1">
                <a:spcBef>
                  <a:spcPct val="0"/>
                </a:spcBef>
                <a:buFontTx/>
                <a:buNone/>
              </a:pPr>
              <a:endParaRPr lang="en-US" altLang="en-US" sz="2600" b="1" dirty="0"/>
            </a:p>
            <a:p>
              <a:pPr eaLnBrk="1" hangingPunct="1">
                <a:spcBef>
                  <a:spcPct val="0"/>
                </a:spcBef>
                <a:buFontTx/>
                <a:buNone/>
              </a:pPr>
              <a:r>
                <a:rPr lang="en-US" altLang="en-US" sz="2600" b="1" dirty="0"/>
                <a:t> Glycerol 3-P</a:t>
              </a:r>
            </a:p>
            <a:p>
              <a:pPr eaLnBrk="1" hangingPunct="1">
                <a:spcBef>
                  <a:spcPct val="0"/>
                </a:spcBef>
                <a:buFontTx/>
                <a:buNone/>
              </a:pPr>
              <a:r>
                <a:rPr lang="en-US" altLang="en-US" sz="2600" b="1" dirty="0"/>
                <a:t>                         fatty acyl CoA </a:t>
              </a:r>
            </a:p>
            <a:p>
              <a:pPr eaLnBrk="1" hangingPunct="1">
                <a:spcBef>
                  <a:spcPct val="0"/>
                </a:spcBef>
                <a:buFontTx/>
                <a:buNone/>
              </a:pPr>
              <a:r>
                <a:rPr lang="en-US" altLang="en-US" sz="2600" b="1" dirty="0"/>
                <a:t>Phosphatidic Acid</a:t>
              </a:r>
            </a:p>
            <a:p>
              <a:pPr eaLnBrk="1" hangingPunct="1">
                <a:spcBef>
                  <a:spcPct val="0"/>
                </a:spcBef>
                <a:buFontTx/>
                <a:buNone/>
              </a:pPr>
              <a:r>
                <a:rPr lang="en-US" altLang="en-US" sz="2600" b="1" dirty="0"/>
                <a:t>                                                       Fatty Acyl CoA</a:t>
              </a:r>
            </a:p>
            <a:p>
              <a:pPr eaLnBrk="1" hangingPunct="1">
                <a:spcBef>
                  <a:spcPct val="0"/>
                </a:spcBef>
                <a:buFontTx/>
                <a:buNone/>
              </a:pPr>
              <a:r>
                <a:rPr lang="en-US" altLang="en-US" sz="2600" b="1" dirty="0"/>
                <a:t>                                             Pi                                                   </a:t>
              </a:r>
            </a:p>
            <a:p>
              <a:pPr eaLnBrk="1" hangingPunct="1">
                <a:spcBef>
                  <a:spcPct val="0"/>
                </a:spcBef>
                <a:buFontTx/>
                <a:buNone/>
              </a:pPr>
              <a:endParaRPr lang="en-US" altLang="en-US" sz="2600" b="1" dirty="0"/>
            </a:p>
            <a:p>
              <a:pPr eaLnBrk="1" hangingPunct="1">
                <a:spcBef>
                  <a:spcPct val="0"/>
                </a:spcBef>
                <a:buFontTx/>
                <a:buNone/>
              </a:pPr>
              <a:endParaRPr lang="en-US" altLang="en-US" sz="2600" b="1" dirty="0"/>
            </a:p>
            <a:p>
              <a:pPr eaLnBrk="1" hangingPunct="1">
                <a:spcBef>
                  <a:spcPct val="0"/>
                </a:spcBef>
                <a:buFontTx/>
                <a:buNone/>
              </a:pPr>
              <a:r>
                <a:rPr lang="en-US" altLang="en-US" sz="2600" b="1" dirty="0"/>
                <a:t>Phospholipid          Diglyceride            Triglyceride</a:t>
              </a:r>
            </a:p>
          </p:txBody>
        </p:sp>
        <p:sp>
          <p:nvSpPr>
            <p:cNvPr id="31749" name="Line 5"/>
            <p:cNvSpPr>
              <a:spLocks noChangeShapeType="1"/>
            </p:cNvSpPr>
            <p:nvPr/>
          </p:nvSpPr>
          <p:spPr bwMode="auto">
            <a:xfrm>
              <a:off x="1828800" y="29718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0" name="Line 6"/>
            <p:cNvSpPr>
              <a:spLocks noChangeShapeType="1"/>
            </p:cNvSpPr>
            <p:nvPr/>
          </p:nvSpPr>
          <p:spPr bwMode="auto">
            <a:xfrm>
              <a:off x="1828800" y="37338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1" name="Line 7"/>
            <p:cNvSpPr>
              <a:spLocks noChangeShapeType="1"/>
            </p:cNvSpPr>
            <p:nvPr/>
          </p:nvSpPr>
          <p:spPr bwMode="auto">
            <a:xfrm rot="5400000">
              <a:off x="2781300" y="37719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2" name="Line 8"/>
            <p:cNvSpPr>
              <a:spLocks noChangeShapeType="1"/>
            </p:cNvSpPr>
            <p:nvPr/>
          </p:nvSpPr>
          <p:spPr bwMode="auto">
            <a:xfrm flipH="1">
              <a:off x="1524000" y="4648200"/>
              <a:ext cx="304800" cy="1371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3" name="Line 10"/>
            <p:cNvSpPr>
              <a:spLocks noChangeShapeType="1"/>
            </p:cNvSpPr>
            <p:nvPr/>
          </p:nvSpPr>
          <p:spPr bwMode="auto">
            <a:xfrm>
              <a:off x="2133600" y="4648200"/>
              <a:ext cx="1905000" cy="1371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4" name="Line 11"/>
            <p:cNvSpPr>
              <a:spLocks noChangeShapeType="1"/>
            </p:cNvSpPr>
            <p:nvPr/>
          </p:nvSpPr>
          <p:spPr bwMode="auto">
            <a:xfrm>
              <a:off x="2971800" y="5181600"/>
              <a:ext cx="167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5" name="Line 12"/>
            <p:cNvSpPr>
              <a:spLocks noChangeShapeType="1"/>
            </p:cNvSpPr>
            <p:nvPr/>
          </p:nvSpPr>
          <p:spPr bwMode="auto">
            <a:xfrm>
              <a:off x="5486400" y="63246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6" name="Line 13"/>
            <p:cNvSpPr>
              <a:spLocks noChangeShapeType="1"/>
            </p:cNvSpPr>
            <p:nvPr/>
          </p:nvSpPr>
          <p:spPr bwMode="auto">
            <a:xfrm flipH="1">
              <a:off x="5791200" y="5029200"/>
              <a:ext cx="3810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598" y="919827"/>
            <a:ext cx="7772401" cy="3880773"/>
          </a:xfrm>
        </p:spPr>
        <p:txBody>
          <a:bodyPr/>
          <a:lstStyle/>
          <a:p>
            <a:r>
              <a:rPr lang="en-CA" dirty="0"/>
              <a:t>FA content of the triglycerides synthesized in the intestinal mucosa is similar but not identical to that in the diet.</a:t>
            </a:r>
          </a:p>
          <a:p>
            <a:endParaRPr lang="en-CA" dirty="0"/>
          </a:p>
          <a:p>
            <a:endParaRPr lang="en-US" dirty="0"/>
          </a:p>
        </p:txBody>
      </p:sp>
      <p:pic>
        <p:nvPicPr>
          <p:cNvPr id="33798" name="Picture 6" descr="Afbeeldingsresultaat voor chylomicr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6048" y="2286000"/>
            <a:ext cx="3619500" cy="4076700"/>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4625029" y="6553200"/>
            <a:ext cx="4572000" cy="230832"/>
          </a:xfrm>
          <a:prstGeom prst="rect">
            <a:avLst/>
          </a:prstGeom>
        </p:spPr>
        <p:txBody>
          <a:bodyPr>
            <a:spAutoFit/>
          </a:bodyPr>
          <a:lstStyle/>
          <a:p>
            <a:pPr algn="r"/>
            <a:r>
              <a:rPr lang="en-US" sz="900" dirty="0"/>
              <a:t>http://homepage.smc.edu/wissmann_paul/anatomy2textbook/chylomicronpic.jpg</a:t>
            </a:r>
            <a:endParaRPr lang="en-US" sz="9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85800" y="304800"/>
            <a:ext cx="6347714" cy="5867400"/>
          </a:xfrm>
        </p:spPr>
        <p:txBody>
          <a:bodyPr/>
          <a:lstStyle/>
          <a:p>
            <a:r>
              <a:rPr lang="en-CA" dirty="0"/>
              <a:t>Generally fat is well absorbed 90% +</a:t>
            </a:r>
          </a:p>
          <a:p>
            <a:endParaRPr lang="en-CA" dirty="0"/>
          </a:p>
          <a:p>
            <a:r>
              <a:rPr lang="en-CA" dirty="0"/>
              <a:t>Long chain saturated FA are not absorbed as rapidly as short chain or unsaturated FA</a:t>
            </a:r>
          </a:p>
          <a:p>
            <a:endParaRPr lang="en-CA" dirty="0"/>
          </a:p>
          <a:p>
            <a:r>
              <a:rPr lang="en-CA" dirty="0"/>
              <a:t>A higher bile acid concentration is needed for micelle formation with long chain saturated FA</a:t>
            </a:r>
          </a:p>
          <a:p>
            <a:pPr lvl="1"/>
            <a:r>
              <a:rPr lang="en-CA" dirty="0"/>
              <a:t>Lack of bile decreases fat absorption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l" eaLnBrk="1" hangingPunct="1"/>
            <a:r>
              <a:rPr lang="en-US" altLang="en-US" sz="4000" b="1" dirty="0">
                <a:solidFill>
                  <a:schemeClr val="tx1"/>
                </a:solidFill>
              </a:rPr>
              <a:t>II.  Phospholipid</a:t>
            </a:r>
          </a:p>
        </p:txBody>
      </p:sp>
      <p:sp>
        <p:nvSpPr>
          <p:cNvPr id="2" name="Tijdelijke aanduiding voor inhoud 1"/>
          <p:cNvSpPr>
            <a:spLocks noGrp="1"/>
          </p:cNvSpPr>
          <p:nvPr>
            <p:ph idx="1"/>
          </p:nvPr>
        </p:nvSpPr>
        <p:spPr>
          <a:xfrm>
            <a:off x="609598" y="2160590"/>
            <a:ext cx="8153402" cy="3880773"/>
          </a:xfrm>
        </p:spPr>
        <p:txBody>
          <a:bodyPr/>
          <a:lstStyle/>
          <a:p>
            <a:r>
              <a:rPr lang="en-CA" dirty="0"/>
              <a:t>Secreted in the bile and some in diet</a:t>
            </a:r>
          </a:p>
          <a:p>
            <a:endParaRPr lang="en-CA" dirty="0"/>
          </a:p>
          <a:p>
            <a:r>
              <a:rPr lang="en-CA" dirty="0"/>
              <a:t>Phospholipid                    		</a:t>
            </a:r>
            <a:r>
              <a:rPr lang="en-CA" dirty="0" err="1"/>
              <a:t>Lysolecithin</a:t>
            </a:r>
            <a:r>
              <a:rPr lang="en-CA" dirty="0"/>
              <a:t> + FA</a:t>
            </a:r>
          </a:p>
          <a:p>
            <a:endParaRPr lang="en-CA" dirty="0"/>
          </a:p>
          <a:p>
            <a:r>
              <a:rPr lang="en-CA" dirty="0"/>
              <a:t>Phospholipid must be dispersed into small micelles for enzymatic hydrolysis</a:t>
            </a:r>
          </a:p>
          <a:p>
            <a:endParaRPr lang="en-US" dirty="0"/>
          </a:p>
        </p:txBody>
      </p:sp>
      <p:grpSp>
        <p:nvGrpSpPr>
          <p:cNvPr id="3" name="Groep 2"/>
          <p:cNvGrpSpPr/>
          <p:nvPr/>
        </p:nvGrpSpPr>
        <p:grpSpPr>
          <a:xfrm>
            <a:off x="3429791" y="3276600"/>
            <a:ext cx="2132013" cy="889000"/>
            <a:chOff x="3267075" y="3017838"/>
            <a:chExt cx="2132013" cy="889000"/>
          </a:xfrm>
        </p:grpSpPr>
        <p:sp>
          <p:nvSpPr>
            <p:cNvPr id="37892" name="Line 4"/>
            <p:cNvSpPr>
              <a:spLocks noChangeShapeType="1"/>
            </p:cNvSpPr>
            <p:nvPr/>
          </p:nvSpPr>
          <p:spPr bwMode="auto">
            <a:xfrm>
              <a:off x="3495675" y="3505200"/>
              <a:ext cx="167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3" name="Text Box 5"/>
            <p:cNvSpPr txBox="1">
              <a:spLocks noChangeArrowheads="1"/>
            </p:cNvSpPr>
            <p:nvPr/>
          </p:nvSpPr>
          <p:spPr bwMode="auto">
            <a:xfrm>
              <a:off x="3267075" y="3017838"/>
              <a:ext cx="2132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i="1" dirty="0"/>
                <a:t>Phospholipases</a:t>
              </a:r>
            </a:p>
          </p:txBody>
        </p:sp>
        <p:sp>
          <p:nvSpPr>
            <p:cNvPr id="37894" name="Text Box 6"/>
            <p:cNvSpPr txBox="1">
              <a:spLocks noChangeArrowheads="1"/>
            </p:cNvSpPr>
            <p:nvPr/>
          </p:nvSpPr>
          <p:spPr bwMode="auto">
            <a:xfrm>
              <a:off x="3473450" y="3449638"/>
              <a:ext cx="1536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i="1" dirty="0"/>
                <a:t>Pancreatic</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598" y="838200"/>
            <a:ext cx="7772401" cy="5203163"/>
          </a:xfrm>
        </p:spPr>
        <p:txBody>
          <a:bodyPr/>
          <a:lstStyle/>
          <a:p>
            <a:r>
              <a:rPr lang="en-CA" dirty="0" err="1"/>
              <a:t>Lysolecithin</a:t>
            </a:r>
            <a:r>
              <a:rPr lang="en-CA" dirty="0"/>
              <a:t> and FA produced become part of the mixed micelles</a:t>
            </a:r>
          </a:p>
          <a:p>
            <a:endParaRPr lang="en-CA" dirty="0"/>
          </a:p>
          <a:p>
            <a:r>
              <a:rPr lang="en-CA" dirty="0"/>
              <a:t>They are absorbed and then resynthesized into phospholipids in the mucosal cells by the glycerol 3-PO</a:t>
            </a:r>
            <a:r>
              <a:rPr lang="en-CA" baseline="-25000" dirty="0"/>
              <a:t>4</a:t>
            </a:r>
            <a:r>
              <a:rPr lang="en-CA" dirty="0"/>
              <a:t> pathway</a:t>
            </a:r>
          </a:p>
          <a:p>
            <a:endParaRPr lang="en-CA" dirty="0"/>
          </a:p>
          <a:p>
            <a:r>
              <a:rPr lang="en-CA" dirty="0"/>
              <a:t>Phospholipids are then utilized to form the chylomicrons or VLDL</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33400" y="609600"/>
            <a:ext cx="7772400" cy="1143000"/>
          </a:xfrm>
        </p:spPr>
        <p:txBody>
          <a:bodyPr/>
          <a:lstStyle/>
          <a:p>
            <a:pPr algn="l" eaLnBrk="1" hangingPunct="1"/>
            <a:r>
              <a:rPr lang="en-US" altLang="en-US" sz="4000" b="1" dirty="0">
                <a:solidFill>
                  <a:schemeClr val="tx1"/>
                </a:solidFill>
              </a:rPr>
              <a:t>III.  Cholesterol</a:t>
            </a:r>
          </a:p>
        </p:txBody>
      </p:sp>
      <p:sp>
        <p:nvSpPr>
          <p:cNvPr id="40963" name="Rectangle 3"/>
          <p:cNvSpPr>
            <a:spLocks noGrp="1" noChangeArrowheads="1"/>
          </p:cNvSpPr>
          <p:nvPr>
            <p:ph idx="1"/>
          </p:nvPr>
        </p:nvSpPr>
        <p:spPr>
          <a:xfrm>
            <a:off x="533400" y="1981200"/>
            <a:ext cx="8610600" cy="4114800"/>
          </a:xfrm>
        </p:spPr>
        <p:txBody>
          <a:bodyPr/>
          <a:lstStyle/>
          <a:p>
            <a:pPr eaLnBrk="1" hangingPunct="1">
              <a:buFontTx/>
              <a:buNone/>
            </a:pPr>
            <a:r>
              <a:rPr lang="en-US" altLang="en-US" b="1" dirty="0"/>
              <a:t>Human diet      400-700 mg/d</a:t>
            </a:r>
          </a:p>
          <a:p>
            <a:pPr eaLnBrk="1" hangingPunct="1">
              <a:buFontTx/>
              <a:buNone/>
            </a:pPr>
            <a:r>
              <a:rPr lang="en-US" altLang="en-US" b="1" dirty="0"/>
              <a:t>     combination of free and esterified</a:t>
            </a:r>
          </a:p>
          <a:p>
            <a:pPr eaLnBrk="1" hangingPunct="1">
              <a:buFontTx/>
              <a:buNone/>
            </a:pPr>
            <a:endParaRPr lang="en-US" altLang="en-US" b="1" dirty="0"/>
          </a:p>
          <a:p>
            <a:pPr eaLnBrk="1" hangingPunct="1">
              <a:buFontTx/>
              <a:buNone/>
            </a:pPr>
            <a:r>
              <a:rPr lang="en-US" altLang="en-US" b="1" dirty="0"/>
              <a:t>Bile secretion   750-1250 mg/d free cholesterol</a:t>
            </a:r>
          </a:p>
          <a:p>
            <a:pPr eaLnBrk="1" hangingPunct="1">
              <a:buFontTx/>
              <a:buNone/>
            </a:pPr>
            <a:endParaRPr lang="en-US" altLang="en-US" b="1" dirty="0"/>
          </a:p>
          <a:p>
            <a:pPr eaLnBrk="1" hangingPunct="1">
              <a:buFontTx/>
              <a:buNone/>
            </a:pPr>
            <a:r>
              <a:rPr lang="en-US" altLang="en-US" b="1" dirty="0"/>
              <a:t>Cholesterol esters       </a:t>
            </a:r>
            <a:r>
              <a:rPr lang="en-US" altLang="en-US" dirty="0"/>
              <a:t> </a:t>
            </a:r>
            <a:r>
              <a:rPr lang="en-US" altLang="en-US" b="1" dirty="0"/>
              <a:t>            cholesterol + FA</a:t>
            </a:r>
          </a:p>
        </p:txBody>
      </p:sp>
      <p:sp>
        <p:nvSpPr>
          <p:cNvPr id="40964" name="Line 4"/>
          <p:cNvSpPr>
            <a:spLocks noChangeShapeType="1"/>
          </p:cNvSpPr>
          <p:nvPr/>
        </p:nvSpPr>
        <p:spPr bwMode="auto">
          <a:xfrm>
            <a:off x="3786981" y="5063699"/>
            <a:ext cx="1905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65" name="Text Box 5"/>
          <p:cNvSpPr txBox="1">
            <a:spLocks noChangeArrowheads="1"/>
          </p:cNvSpPr>
          <p:nvPr/>
        </p:nvSpPr>
        <p:spPr bwMode="auto">
          <a:xfrm>
            <a:off x="3886200" y="4648200"/>
            <a:ext cx="17065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i="1" dirty="0"/>
              <a:t>Cholesterol esterase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685800" y="304800"/>
            <a:ext cx="18473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Pct val="110000"/>
              <a:buFont typeface="Wingdings" panose="05000000000000000000" pitchFamily="2" charset="2"/>
              <a:buNone/>
            </a:pPr>
            <a:endParaRPr lang="en-US" altLang="en-US" b="1" dirty="0"/>
          </a:p>
          <a:p>
            <a:pPr eaLnBrk="1" hangingPunct="1">
              <a:spcBef>
                <a:spcPct val="0"/>
              </a:spcBef>
              <a:buClr>
                <a:srgbClr val="FFFF00"/>
              </a:buClr>
              <a:buSzPct val="110000"/>
              <a:buFont typeface="Wingdings" panose="05000000000000000000" pitchFamily="2" charset="2"/>
              <a:buNone/>
            </a:pPr>
            <a:endParaRPr lang="en-US" altLang="en-US" b="1" dirty="0"/>
          </a:p>
        </p:txBody>
      </p:sp>
      <p:sp>
        <p:nvSpPr>
          <p:cNvPr id="3" name="Tijdelijke aanduiding voor inhoud 2"/>
          <p:cNvSpPr>
            <a:spLocks noGrp="1"/>
          </p:cNvSpPr>
          <p:nvPr>
            <p:ph idx="1"/>
          </p:nvPr>
        </p:nvSpPr>
        <p:spPr>
          <a:xfrm>
            <a:off x="609599" y="838200"/>
            <a:ext cx="6347714" cy="3880773"/>
          </a:xfrm>
        </p:spPr>
        <p:txBody>
          <a:bodyPr/>
          <a:lstStyle/>
          <a:p>
            <a:r>
              <a:rPr lang="en-CA" dirty="0"/>
              <a:t>Free cholesterol must be solubilized (mixed micelles) prior to absorption</a:t>
            </a:r>
          </a:p>
          <a:p>
            <a:endParaRPr lang="en-CA" dirty="0"/>
          </a:p>
          <a:p>
            <a:r>
              <a:rPr lang="en-CA" dirty="0"/>
              <a:t>More cholesterol is taken up by micelles when micelles are enlarged due to the presence of high fat</a:t>
            </a:r>
          </a:p>
          <a:p>
            <a:endParaRPr lang="en-CA" dirty="0"/>
          </a:p>
          <a:p>
            <a:r>
              <a:rPr lang="en-CA" dirty="0"/>
              <a:t>Cholesterol is taken up by the intestinal mucosa by passive diffusion then </a:t>
            </a:r>
            <a:r>
              <a:rPr lang="en-CA" dirty="0" err="1"/>
              <a:t>reesterified</a:t>
            </a:r>
            <a:r>
              <a:rPr lang="en-CA" dirty="0"/>
              <a:t> and incorporated in chylomicrons and VLDL</a:t>
            </a:r>
          </a:p>
          <a:p>
            <a:endParaRPr lang="en-CA" dirty="0"/>
          </a:p>
          <a:p>
            <a:r>
              <a:rPr lang="en-CA" dirty="0"/>
              <a:t>Cholesterol absorption is much lower than triglyceride absorption</a:t>
            </a:r>
          </a:p>
          <a:p>
            <a:endParaRPr lang="en-CA" dirty="0"/>
          </a:p>
          <a:p>
            <a:r>
              <a:rPr lang="en-CA" dirty="0"/>
              <a:t>30-60% absorption</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Lipid Transport</a:t>
            </a:r>
          </a:p>
        </p:txBody>
      </p:sp>
      <p:sp>
        <p:nvSpPr>
          <p:cNvPr id="3" name="Tijdelijke aanduiding voor tekst 2"/>
          <p:cNvSpPr>
            <a:spLocks noGrp="1"/>
          </p:cNvSpPr>
          <p:nvPr>
            <p:ph type="body" idx="1"/>
          </p:nvPr>
        </p:nvSpPr>
        <p:spPr/>
        <p:txBody>
          <a:bodyPr/>
          <a:lstStyle/>
          <a:p>
            <a:endParaRPr lang="en-US"/>
          </a:p>
        </p:txBody>
      </p:sp>
    </p:spTree>
    <p:extLst>
      <p:ext uri="{BB962C8B-B14F-4D97-AF65-F5344CB8AC3E}">
        <p14:creationId xmlns:p14="http://schemas.microsoft.com/office/powerpoint/2010/main" val="23383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z="4000" b="1" dirty="0">
                <a:solidFill>
                  <a:schemeClr val="tx1"/>
                </a:solidFill>
              </a:rPr>
              <a:t>Lipid Transport</a:t>
            </a:r>
          </a:p>
        </p:txBody>
      </p:sp>
      <p:sp>
        <p:nvSpPr>
          <p:cNvPr id="2" name="Tijdelijke aanduiding voor inhoud 1"/>
          <p:cNvSpPr>
            <a:spLocks noGrp="1"/>
          </p:cNvSpPr>
          <p:nvPr>
            <p:ph idx="1"/>
          </p:nvPr>
        </p:nvSpPr>
        <p:spPr/>
        <p:txBody>
          <a:bodyPr/>
          <a:lstStyle/>
          <a:p>
            <a:r>
              <a:rPr lang="en-CA" dirty="0"/>
              <a:t>Lipids appear in the blood in 3 forms</a:t>
            </a:r>
          </a:p>
          <a:p>
            <a:endParaRPr lang="en-CA" dirty="0"/>
          </a:p>
          <a:p>
            <a:pPr>
              <a:buFont typeface="+mj-lt"/>
              <a:buAutoNum type="arabicPeriod"/>
            </a:pPr>
            <a:r>
              <a:rPr lang="en-CA" dirty="0"/>
              <a:t>Lipoproteins</a:t>
            </a:r>
          </a:p>
          <a:p>
            <a:pPr>
              <a:buFont typeface="+mj-lt"/>
              <a:buAutoNum type="arabicPeriod"/>
            </a:pPr>
            <a:endParaRPr lang="en-CA" dirty="0"/>
          </a:p>
          <a:p>
            <a:pPr>
              <a:buFont typeface="+mj-lt"/>
              <a:buAutoNum type="arabicPeriod"/>
            </a:pPr>
            <a:r>
              <a:rPr lang="en-CA" dirty="0"/>
              <a:t>Free fatty acids – mostly bound to albumin</a:t>
            </a:r>
          </a:p>
          <a:p>
            <a:pPr>
              <a:buFont typeface="+mj-lt"/>
              <a:buAutoNum type="arabicPeriod"/>
            </a:pPr>
            <a:endParaRPr lang="en-CA" dirty="0"/>
          </a:p>
          <a:p>
            <a:pPr>
              <a:buFont typeface="+mj-lt"/>
              <a:buAutoNum type="arabicPeriod"/>
            </a:pPr>
            <a:r>
              <a:rPr lang="en-CA" dirty="0"/>
              <a:t>Ketone bodies</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marL="1117600" indent="-1117600" algn="l" eaLnBrk="1" hangingPunct="1">
              <a:buClr>
                <a:srgbClr val="FFFF00"/>
              </a:buClr>
              <a:buSzPct val="110000"/>
            </a:pPr>
            <a:r>
              <a:rPr lang="en-US" altLang="en-US" sz="4000" b="1" dirty="0">
                <a:solidFill>
                  <a:schemeClr val="tx1"/>
                </a:solidFill>
              </a:rPr>
              <a:t>I.</a:t>
            </a:r>
            <a:r>
              <a:rPr lang="en-US" altLang="en-US" sz="3600" b="1" dirty="0">
                <a:solidFill>
                  <a:schemeClr val="tx1"/>
                </a:solidFill>
              </a:rPr>
              <a:t>  </a:t>
            </a:r>
            <a:r>
              <a:rPr lang="en-US" altLang="en-US" sz="4000" b="1" dirty="0">
                <a:solidFill>
                  <a:schemeClr val="tx1"/>
                </a:solidFill>
              </a:rPr>
              <a:t>Lipoproteins</a:t>
            </a:r>
          </a:p>
        </p:txBody>
      </p:sp>
      <p:sp>
        <p:nvSpPr>
          <p:cNvPr id="2" name="Tijdelijke aanduiding voor inhoud 1"/>
          <p:cNvSpPr>
            <a:spLocks noGrp="1"/>
          </p:cNvSpPr>
          <p:nvPr>
            <p:ph idx="1"/>
          </p:nvPr>
        </p:nvSpPr>
        <p:spPr>
          <a:xfrm>
            <a:off x="609599" y="1398590"/>
            <a:ext cx="6347714" cy="4697410"/>
          </a:xfrm>
        </p:spPr>
        <p:txBody>
          <a:bodyPr/>
          <a:lstStyle/>
          <a:p>
            <a:r>
              <a:rPr lang="en-CA" dirty="0"/>
              <a:t>Transport form of lipid (TG, phospholipid, cholesterol) in blood</a:t>
            </a:r>
          </a:p>
          <a:p>
            <a:pPr lvl="1"/>
            <a:r>
              <a:rPr lang="en-CA" dirty="0" err="1"/>
              <a:t>Micromolecules</a:t>
            </a:r>
            <a:r>
              <a:rPr lang="en-CA" dirty="0"/>
              <a:t> of lipid and protein</a:t>
            </a:r>
          </a:p>
          <a:p>
            <a:r>
              <a:rPr lang="en-CA" dirty="0"/>
              <a:t>Differ in terms of: </a:t>
            </a:r>
          </a:p>
          <a:p>
            <a:pPr lvl="1">
              <a:buFont typeface="+mj-lt"/>
              <a:buAutoNum type="arabicPeriod"/>
            </a:pPr>
            <a:r>
              <a:rPr lang="en-CA" dirty="0"/>
              <a:t>Density	</a:t>
            </a:r>
          </a:p>
          <a:p>
            <a:pPr lvl="1">
              <a:buFont typeface="+mj-lt"/>
              <a:buAutoNum type="arabicPeriod"/>
            </a:pPr>
            <a:r>
              <a:rPr lang="en-CA" dirty="0"/>
              <a:t>Amount of TG</a:t>
            </a:r>
          </a:p>
          <a:p>
            <a:pPr lvl="1">
              <a:buFont typeface="+mj-lt"/>
              <a:buAutoNum type="arabicPeriod"/>
            </a:pPr>
            <a:r>
              <a:rPr lang="en-CA" dirty="0"/>
              <a:t>Phospholipid</a:t>
            </a:r>
          </a:p>
          <a:p>
            <a:pPr lvl="1">
              <a:buFont typeface="+mj-lt"/>
              <a:buAutoNum type="arabicPeriod"/>
            </a:pPr>
            <a:r>
              <a:rPr lang="en-CA" dirty="0"/>
              <a:t>Cholesterol</a:t>
            </a:r>
          </a:p>
          <a:p>
            <a:pPr lvl="1">
              <a:buFont typeface="+mj-lt"/>
              <a:buAutoNum type="arabicPeriod"/>
            </a:pPr>
            <a:r>
              <a:rPr lang="en-CA" dirty="0"/>
              <a:t>Type &amp; amount of protein</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Types of Lipids</a:t>
            </a:r>
          </a:p>
        </p:txBody>
      </p:sp>
      <p:pic>
        <p:nvPicPr>
          <p:cNvPr id="83970" name="Picture 2" descr="https://upload.wikimedia.org/wikipedia/commons/thumb/b/b5/Sphingolipids_general_structures.png/1920px-Sphingolipids_general_structures.png"/>
          <p:cNvPicPr>
            <a:picLocks noChangeAspect="1" noChangeArrowheads="1"/>
          </p:cNvPicPr>
          <p:nvPr/>
        </p:nvPicPr>
        <p:blipFill rotWithShape="1">
          <a:blip r:embed="rId2">
            <a:extLst>
              <a:ext uri="{28A0092B-C50C-407E-A947-70E740481C1C}">
                <a14:useLocalDpi xmlns:a14="http://schemas.microsoft.com/office/drawing/2010/main" val="0"/>
              </a:ext>
            </a:extLst>
          </a:blip>
          <a:srcRect r="63333"/>
          <a:stretch/>
        </p:blipFill>
        <p:spPr bwMode="auto">
          <a:xfrm>
            <a:off x="1676400" y="381653"/>
            <a:ext cx="5410200" cy="6478406"/>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6944497" y="6211669"/>
            <a:ext cx="2199503" cy="646331"/>
          </a:xfrm>
          <a:prstGeom prst="rect">
            <a:avLst/>
          </a:prstGeom>
        </p:spPr>
        <p:txBody>
          <a:bodyPr wrap="square">
            <a:spAutoFit/>
          </a:bodyPr>
          <a:lstStyle/>
          <a:p>
            <a:pPr algn="r"/>
            <a:r>
              <a:rPr lang="en-US" sz="900" dirty="0"/>
              <a:t>https://upload.wikimedia.org/wikipedia/commons/thumb/b/b5/Sphingolipids_general_structures.png/1920px-Sphingolipids_general_structures.png</a:t>
            </a:r>
            <a:endParaRPr lang="en-US" sz="900" dirty="0"/>
          </a:p>
        </p:txBody>
      </p:sp>
    </p:spTree>
    <p:extLst>
      <p:ext uri="{BB962C8B-B14F-4D97-AF65-F5344CB8AC3E}">
        <p14:creationId xmlns:p14="http://schemas.microsoft.com/office/powerpoint/2010/main" val="2857451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endParaRPr lang="en-US" altLang="en-US"/>
          </a:p>
        </p:txBody>
      </p:sp>
      <p:sp>
        <p:nvSpPr>
          <p:cNvPr id="46083" name="Content Placeholder 2"/>
          <p:cNvSpPr>
            <a:spLocks noGrp="1"/>
          </p:cNvSpPr>
          <p:nvPr>
            <p:ph idx="1"/>
          </p:nvPr>
        </p:nvSpPr>
        <p:spPr/>
        <p:txBody>
          <a:bodyPr/>
          <a:lstStyle/>
          <a:p>
            <a:endParaRPr lang="en-US" altLang="en-US"/>
          </a:p>
        </p:txBody>
      </p:sp>
      <p:pic>
        <p:nvPicPr>
          <p:cNvPr id="460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8458200" cy="634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474788" y="1295400"/>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t>VLDL</a:t>
            </a:r>
          </a:p>
        </p:txBody>
      </p:sp>
      <p:sp>
        <p:nvSpPr>
          <p:cNvPr id="48131" name="Text Box 3"/>
          <p:cNvSpPr txBox="1">
            <a:spLocks noChangeArrowheads="1"/>
          </p:cNvSpPr>
          <p:nvPr/>
        </p:nvSpPr>
        <p:spPr bwMode="auto">
          <a:xfrm>
            <a:off x="2465388" y="685800"/>
            <a:ext cx="17414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t>Lipoprotein</a:t>
            </a:r>
          </a:p>
          <a:p>
            <a:pPr eaLnBrk="1" hangingPunct="1">
              <a:spcBef>
                <a:spcPct val="0"/>
              </a:spcBef>
              <a:buFontTx/>
              <a:buNone/>
            </a:pPr>
            <a:r>
              <a:rPr lang="en-US" altLang="en-US" sz="2400" b="1"/>
              <a:t>Lipase</a:t>
            </a:r>
          </a:p>
        </p:txBody>
      </p:sp>
      <p:sp>
        <p:nvSpPr>
          <p:cNvPr id="48132" name="Text Box 5"/>
          <p:cNvSpPr txBox="1">
            <a:spLocks noChangeArrowheads="1"/>
          </p:cNvSpPr>
          <p:nvPr/>
        </p:nvSpPr>
        <p:spPr bwMode="auto">
          <a:xfrm>
            <a:off x="4141788" y="457200"/>
            <a:ext cx="590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t>FA</a:t>
            </a:r>
          </a:p>
        </p:txBody>
      </p:sp>
      <p:sp>
        <p:nvSpPr>
          <p:cNvPr id="48133" name="Text Box 6"/>
          <p:cNvSpPr txBox="1">
            <a:spLocks noChangeArrowheads="1"/>
          </p:cNvSpPr>
          <p:nvPr/>
        </p:nvSpPr>
        <p:spPr bwMode="auto">
          <a:xfrm>
            <a:off x="4217988" y="1295400"/>
            <a:ext cx="727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t>IDL</a:t>
            </a:r>
          </a:p>
        </p:txBody>
      </p:sp>
      <p:sp>
        <p:nvSpPr>
          <p:cNvPr id="48134" name="Text Box 7"/>
          <p:cNvSpPr txBox="1">
            <a:spLocks noChangeArrowheads="1"/>
          </p:cNvSpPr>
          <p:nvPr/>
        </p:nvSpPr>
        <p:spPr bwMode="auto">
          <a:xfrm>
            <a:off x="6656388" y="1295400"/>
            <a:ext cx="811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t>LDL</a:t>
            </a:r>
          </a:p>
        </p:txBody>
      </p:sp>
      <p:sp>
        <p:nvSpPr>
          <p:cNvPr id="48135" name="Text Box 8"/>
          <p:cNvSpPr txBox="1">
            <a:spLocks noChangeArrowheads="1"/>
          </p:cNvSpPr>
          <p:nvPr/>
        </p:nvSpPr>
        <p:spPr bwMode="auto">
          <a:xfrm>
            <a:off x="4021138" y="1752600"/>
            <a:ext cx="18764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t>Intermediate</a:t>
            </a:r>
          </a:p>
          <a:p>
            <a:pPr eaLnBrk="1" hangingPunct="1">
              <a:spcBef>
                <a:spcPct val="0"/>
              </a:spcBef>
              <a:buFontTx/>
              <a:buNone/>
            </a:pPr>
            <a:r>
              <a:rPr lang="en-US" altLang="en-US" sz="2400" b="1"/>
              <a:t>density</a:t>
            </a:r>
          </a:p>
          <a:p>
            <a:pPr eaLnBrk="1" hangingPunct="1">
              <a:spcBef>
                <a:spcPct val="0"/>
              </a:spcBef>
              <a:buFontTx/>
              <a:buNone/>
            </a:pPr>
            <a:r>
              <a:rPr lang="en-US" altLang="en-US" sz="2400" b="1"/>
              <a:t>lipoproteins</a:t>
            </a:r>
          </a:p>
        </p:txBody>
      </p:sp>
      <p:sp>
        <p:nvSpPr>
          <p:cNvPr id="48136" name="Text Box 9"/>
          <p:cNvSpPr txBox="1">
            <a:spLocks noChangeArrowheads="1"/>
          </p:cNvSpPr>
          <p:nvPr/>
        </p:nvSpPr>
        <p:spPr bwMode="auto">
          <a:xfrm>
            <a:off x="1858963" y="3962400"/>
            <a:ext cx="20812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t>Excess PL and</a:t>
            </a:r>
          </a:p>
          <a:p>
            <a:pPr eaLnBrk="1" hangingPunct="1">
              <a:spcBef>
                <a:spcPct val="0"/>
              </a:spcBef>
              <a:buFontTx/>
              <a:buNone/>
            </a:pPr>
            <a:r>
              <a:rPr lang="en-US" altLang="en-US" sz="2400" b="1"/>
              <a:t>cholesterol</a:t>
            </a:r>
          </a:p>
        </p:txBody>
      </p:sp>
      <p:sp>
        <p:nvSpPr>
          <p:cNvPr id="48137" name="Text Box 10"/>
          <p:cNvSpPr txBox="1">
            <a:spLocks noChangeArrowheads="1"/>
          </p:cNvSpPr>
          <p:nvPr/>
        </p:nvSpPr>
        <p:spPr bwMode="auto">
          <a:xfrm>
            <a:off x="4217988" y="3810000"/>
            <a:ext cx="2493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t>Cholesterol esters</a:t>
            </a:r>
          </a:p>
        </p:txBody>
      </p:sp>
      <p:sp>
        <p:nvSpPr>
          <p:cNvPr id="48138" name="Text Box 11"/>
          <p:cNvSpPr txBox="1">
            <a:spLocks noChangeArrowheads="1"/>
          </p:cNvSpPr>
          <p:nvPr/>
        </p:nvSpPr>
        <p:spPr bwMode="auto">
          <a:xfrm>
            <a:off x="2617788" y="5943600"/>
            <a:ext cx="2324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t>HDL cholesterol</a:t>
            </a:r>
          </a:p>
        </p:txBody>
      </p:sp>
      <p:sp>
        <p:nvSpPr>
          <p:cNvPr id="48139" name="Text Box 12"/>
          <p:cNvSpPr txBox="1">
            <a:spLocks noChangeArrowheads="1"/>
          </p:cNvSpPr>
          <p:nvPr/>
        </p:nvSpPr>
        <p:spPr bwMode="auto">
          <a:xfrm rot="-3113177">
            <a:off x="4111625" y="4810126"/>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t>LCAT</a:t>
            </a:r>
          </a:p>
        </p:txBody>
      </p:sp>
      <p:sp>
        <p:nvSpPr>
          <p:cNvPr id="48140" name="Line 13"/>
          <p:cNvSpPr>
            <a:spLocks noChangeShapeType="1"/>
          </p:cNvSpPr>
          <p:nvPr/>
        </p:nvSpPr>
        <p:spPr bwMode="auto">
          <a:xfrm>
            <a:off x="2465388" y="15240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1" name="Line 15"/>
          <p:cNvSpPr>
            <a:spLocks noChangeShapeType="1"/>
          </p:cNvSpPr>
          <p:nvPr/>
        </p:nvSpPr>
        <p:spPr bwMode="auto">
          <a:xfrm>
            <a:off x="4903788" y="15240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2" name="Line 16"/>
          <p:cNvSpPr>
            <a:spLocks noChangeShapeType="1"/>
          </p:cNvSpPr>
          <p:nvPr/>
        </p:nvSpPr>
        <p:spPr bwMode="auto">
          <a:xfrm>
            <a:off x="2770188" y="1752600"/>
            <a:ext cx="0" cy="2057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3" name="Line 18"/>
          <p:cNvSpPr>
            <a:spLocks noChangeShapeType="1"/>
          </p:cNvSpPr>
          <p:nvPr/>
        </p:nvSpPr>
        <p:spPr bwMode="auto">
          <a:xfrm rot="-404699" flipH="1" flipV="1">
            <a:off x="3379788" y="1752600"/>
            <a:ext cx="838200" cy="2057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4" name="Line 19"/>
          <p:cNvSpPr>
            <a:spLocks noChangeShapeType="1"/>
          </p:cNvSpPr>
          <p:nvPr/>
        </p:nvSpPr>
        <p:spPr bwMode="auto">
          <a:xfrm>
            <a:off x="2770188" y="4876800"/>
            <a:ext cx="8382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5" name="Line 20"/>
          <p:cNvSpPr>
            <a:spLocks noChangeShapeType="1"/>
          </p:cNvSpPr>
          <p:nvPr/>
        </p:nvSpPr>
        <p:spPr bwMode="auto">
          <a:xfrm flipV="1">
            <a:off x="4217988" y="4419600"/>
            <a:ext cx="1143000" cy="152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6" name="Line 21"/>
          <p:cNvSpPr>
            <a:spLocks noChangeShapeType="1"/>
          </p:cNvSpPr>
          <p:nvPr/>
        </p:nvSpPr>
        <p:spPr bwMode="auto">
          <a:xfrm flipV="1">
            <a:off x="3684588" y="914400"/>
            <a:ext cx="685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7" name="Line 22"/>
          <p:cNvSpPr>
            <a:spLocks noChangeShapeType="1"/>
          </p:cNvSpPr>
          <p:nvPr/>
        </p:nvSpPr>
        <p:spPr bwMode="auto">
          <a:xfrm flipV="1">
            <a:off x="6122988" y="1676400"/>
            <a:ext cx="0" cy="213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endParaRPr lang="en-US" altLang="en-US"/>
          </a:p>
        </p:txBody>
      </p:sp>
      <p:sp>
        <p:nvSpPr>
          <p:cNvPr id="49155" name="Content Placeholder 2"/>
          <p:cNvSpPr>
            <a:spLocks noGrp="1"/>
          </p:cNvSpPr>
          <p:nvPr>
            <p:ph idx="1"/>
          </p:nvPr>
        </p:nvSpPr>
        <p:spPr/>
        <p:txBody>
          <a:bodyPr/>
          <a:lstStyle/>
          <a:p>
            <a:endParaRPr lang="en-US" altLang="en-US"/>
          </a:p>
        </p:txBody>
      </p:sp>
      <p:pic>
        <p:nvPicPr>
          <p:cNvPr id="491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62000"/>
            <a:ext cx="69088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gn="l" eaLnBrk="1" hangingPunct="1"/>
            <a:r>
              <a:rPr lang="en-US" altLang="en-US" sz="3600" b="1" dirty="0">
                <a:solidFill>
                  <a:schemeClr val="tx1"/>
                </a:solidFill>
              </a:rPr>
              <a:t> A.  Chylomicrons</a:t>
            </a:r>
          </a:p>
        </p:txBody>
      </p:sp>
      <p:sp>
        <p:nvSpPr>
          <p:cNvPr id="2" name="Tijdelijke aanduiding voor inhoud 1"/>
          <p:cNvSpPr>
            <a:spLocks noGrp="1"/>
          </p:cNvSpPr>
          <p:nvPr>
            <p:ph idx="1"/>
          </p:nvPr>
        </p:nvSpPr>
        <p:spPr/>
        <p:txBody>
          <a:bodyPr/>
          <a:lstStyle/>
          <a:p>
            <a:r>
              <a:rPr lang="en-CA" dirty="0"/>
              <a:t>TG are primarily transported in chylomicrons and VLDL because TG are not soluble in H2O</a:t>
            </a:r>
          </a:p>
          <a:p>
            <a:endParaRPr lang="en-CA" dirty="0"/>
          </a:p>
          <a:p>
            <a:r>
              <a:rPr lang="en-CA" dirty="0"/>
              <a:t>Chylomicrons are produced only in the small intestine and they contain TG of dietary origin</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597" y="1007461"/>
            <a:ext cx="8077202" cy="3429000"/>
          </a:xfrm>
        </p:spPr>
        <p:txBody>
          <a:bodyPr/>
          <a:lstStyle/>
          <a:p>
            <a:r>
              <a:rPr lang="en-CA" dirty="0"/>
              <a:t>Digestion and absorption of lipid and the formation and secretion of chylomicrons into the blood takes several hours</a:t>
            </a:r>
          </a:p>
          <a:p>
            <a:endParaRPr lang="en-CA" dirty="0"/>
          </a:p>
          <a:p>
            <a:r>
              <a:rPr lang="en-CA" dirty="0"/>
              <a:t>Turnover of chylomicrons are very rapid once they enter the blood (t ½ 4-5 min)</a:t>
            </a:r>
          </a:p>
          <a:p>
            <a:endParaRPr lang="en-CA" dirty="0"/>
          </a:p>
          <a:p>
            <a:r>
              <a:rPr lang="en-CA" dirty="0"/>
              <a:t>Triglyceride                    			fatty acids + 													glycerol</a:t>
            </a:r>
          </a:p>
        </p:txBody>
      </p:sp>
      <p:sp>
        <p:nvSpPr>
          <p:cNvPr id="51202" name="Text Box 2"/>
          <p:cNvSpPr txBox="1">
            <a:spLocks noChangeArrowheads="1"/>
          </p:cNvSpPr>
          <p:nvPr/>
        </p:nvSpPr>
        <p:spPr bwMode="auto">
          <a:xfrm>
            <a:off x="685800" y="74136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b="1"/>
          </a:p>
        </p:txBody>
      </p:sp>
      <p:grpSp>
        <p:nvGrpSpPr>
          <p:cNvPr id="4" name="Groep 3"/>
          <p:cNvGrpSpPr/>
          <p:nvPr/>
        </p:nvGrpSpPr>
        <p:grpSpPr>
          <a:xfrm>
            <a:off x="3228179" y="4434402"/>
            <a:ext cx="2840037" cy="1023937"/>
            <a:chOff x="2357438" y="4738688"/>
            <a:chExt cx="2840037" cy="1023937"/>
          </a:xfrm>
        </p:grpSpPr>
        <p:sp>
          <p:nvSpPr>
            <p:cNvPr id="51204" name="Line 4"/>
            <p:cNvSpPr>
              <a:spLocks noChangeShapeType="1"/>
            </p:cNvSpPr>
            <p:nvPr/>
          </p:nvSpPr>
          <p:spPr bwMode="auto">
            <a:xfrm>
              <a:off x="2911475" y="5272088"/>
              <a:ext cx="1828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5" name="Text Box 5"/>
            <p:cNvSpPr txBox="1">
              <a:spLocks noChangeArrowheads="1"/>
            </p:cNvSpPr>
            <p:nvPr/>
          </p:nvSpPr>
          <p:spPr bwMode="auto">
            <a:xfrm>
              <a:off x="2563813" y="4738688"/>
              <a:ext cx="24590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i="1" dirty="0"/>
                <a:t>Lipoprotein lipase</a:t>
              </a:r>
            </a:p>
          </p:txBody>
        </p:sp>
        <p:sp>
          <p:nvSpPr>
            <p:cNvPr id="51206" name="Text Box 6"/>
            <p:cNvSpPr txBox="1">
              <a:spLocks noChangeArrowheads="1"/>
            </p:cNvSpPr>
            <p:nvPr/>
          </p:nvSpPr>
          <p:spPr bwMode="auto">
            <a:xfrm>
              <a:off x="2357438" y="5305425"/>
              <a:ext cx="28400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i="1" dirty="0"/>
                <a:t>clearing factor lipase</a:t>
              </a: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598" y="609600"/>
            <a:ext cx="7772401" cy="5431763"/>
          </a:xfrm>
        </p:spPr>
        <p:txBody>
          <a:bodyPr/>
          <a:lstStyle/>
          <a:p>
            <a:r>
              <a:rPr lang="en-CA" dirty="0"/>
              <a:t>Lipoprotein lipase is found on the outer surface of the endothelial cells lining the capillaries (adipose, heart, skeletal </a:t>
            </a:r>
            <a:r>
              <a:rPr lang="en-CA" dirty="0" err="1"/>
              <a:t>muscle,lung</a:t>
            </a:r>
            <a:r>
              <a:rPr lang="en-CA" dirty="0"/>
              <a:t>, mammary gland)</a:t>
            </a:r>
          </a:p>
          <a:p>
            <a:endParaRPr lang="en-CA" dirty="0"/>
          </a:p>
          <a:p>
            <a:r>
              <a:rPr lang="en-CA" dirty="0"/>
              <a:t>In liver lipoprotein lipase is attached to the outer surface of the hepatocytes</a:t>
            </a:r>
          </a:p>
          <a:p>
            <a:endParaRPr lang="en-CA" dirty="0"/>
          </a:p>
          <a:p>
            <a:r>
              <a:rPr lang="en-CA" dirty="0"/>
              <a:t>Following hydrolysis of TG the FAs diffuse into the tissue or they could remain in the blood and be transported to another tissue</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609600" y="1068388"/>
            <a:ext cx="7937173"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Pct val="110000"/>
              <a:buFont typeface="Wingdings" panose="05000000000000000000" pitchFamily="2" charset="2"/>
              <a:buChar char="v"/>
            </a:pPr>
            <a:r>
              <a:rPr lang="en-US" altLang="en-US" b="1" dirty="0"/>
              <a:t>Glycerol is transported in the blood to</a:t>
            </a:r>
          </a:p>
          <a:p>
            <a:pPr eaLnBrk="1" hangingPunct="1">
              <a:spcBef>
                <a:spcPct val="0"/>
              </a:spcBef>
              <a:buClr>
                <a:srgbClr val="FFFF00"/>
              </a:buClr>
              <a:buSzPct val="110000"/>
              <a:buFont typeface="Wingdings" panose="05000000000000000000" pitchFamily="2" charset="2"/>
              <a:buNone/>
            </a:pPr>
            <a:r>
              <a:rPr lang="en-US" altLang="en-US" b="1" dirty="0"/>
              <a:t>    liver or kidney</a:t>
            </a:r>
          </a:p>
          <a:p>
            <a:pPr eaLnBrk="1" hangingPunct="1">
              <a:spcBef>
                <a:spcPct val="0"/>
              </a:spcBef>
              <a:buClr>
                <a:srgbClr val="FFFF00"/>
              </a:buClr>
              <a:buSzPct val="110000"/>
              <a:buFont typeface="Wingdings" panose="05000000000000000000" pitchFamily="2" charset="2"/>
              <a:buNone/>
            </a:pPr>
            <a:endParaRPr lang="en-US" altLang="en-US" b="1" dirty="0"/>
          </a:p>
          <a:p>
            <a:pPr eaLnBrk="1" hangingPunct="1">
              <a:spcBef>
                <a:spcPct val="0"/>
              </a:spcBef>
              <a:buClr>
                <a:srgbClr val="FFFF00"/>
              </a:buClr>
              <a:buSzPct val="110000"/>
              <a:buFont typeface="Wingdings" panose="05000000000000000000" pitchFamily="2" charset="2"/>
              <a:buNone/>
            </a:pPr>
            <a:r>
              <a:rPr lang="en-US" altLang="en-US" b="1" dirty="0"/>
              <a:t>Glycerol + ATP                Glycerol 3-P + ADP</a:t>
            </a:r>
          </a:p>
          <a:p>
            <a:pPr eaLnBrk="1" hangingPunct="1">
              <a:spcBef>
                <a:spcPct val="0"/>
              </a:spcBef>
              <a:buClr>
                <a:srgbClr val="FFFF00"/>
              </a:buClr>
              <a:buSzPct val="110000"/>
              <a:buFont typeface="Wingdings" panose="05000000000000000000" pitchFamily="2" charset="2"/>
              <a:buNone/>
            </a:pPr>
            <a:endParaRPr lang="en-US" altLang="en-US" b="1" dirty="0"/>
          </a:p>
          <a:p>
            <a:pPr eaLnBrk="1" hangingPunct="1">
              <a:spcBef>
                <a:spcPct val="0"/>
              </a:spcBef>
              <a:buClr>
                <a:srgbClr val="FFFF00"/>
              </a:buClr>
              <a:buSzPct val="110000"/>
              <a:buFont typeface="Wingdings" panose="05000000000000000000" pitchFamily="2" charset="2"/>
              <a:buNone/>
            </a:pPr>
            <a:r>
              <a:rPr lang="en-US" altLang="en-US" b="1" dirty="0"/>
              <a:t>                            Oxidized</a:t>
            </a:r>
          </a:p>
          <a:p>
            <a:pPr eaLnBrk="1" hangingPunct="1">
              <a:spcBef>
                <a:spcPct val="0"/>
              </a:spcBef>
              <a:buClr>
                <a:srgbClr val="FFFF00"/>
              </a:buClr>
              <a:buSzPct val="110000"/>
              <a:buFont typeface="Wingdings" panose="05000000000000000000" pitchFamily="2" charset="2"/>
              <a:buNone/>
            </a:pPr>
            <a:r>
              <a:rPr lang="en-US" altLang="en-US" b="1" dirty="0"/>
              <a:t>Fatty Acids        Esterified         TG</a:t>
            </a:r>
          </a:p>
        </p:txBody>
      </p:sp>
      <p:sp>
        <p:nvSpPr>
          <p:cNvPr id="53251" name="Text Box 3"/>
          <p:cNvSpPr txBox="1">
            <a:spLocks noChangeArrowheads="1"/>
          </p:cNvSpPr>
          <p:nvPr/>
        </p:nvSpPr>
        <p:spPr bwMode="auto">
          <a:xfrm>
            <a:off x="3140075" y="2322513"/>
            <a:ext cx="2138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i="1"/>
              <a:t>Glycerol kinase</a:t>
            </a:r>
          </a:p>
        </p:txBody>
      </p:sp>
      <p:sp>
        <p:nvSpPr>
          <p:cNvPr id="53252" name="Line 4"/>
          <p:cNvSpPr>
            <a:spLocks noChangeShapeType="1"/>
          </p:cNvSpPr>
          <p:nvPr/>
        </p:nvSpPr>
        <p:spPr bwMode="auto">
          <a:xfrm>
            <a:off x="3402013" y="2878138"/>
            <a:ext cx="1447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3" name="Line 5"/>
          <p:cNvSpPr>
            <a:spLocks noChangeShapeType="1"/>
          </p:cNvSpPr>
          <p:nvPr/>
        </p:nvSpPr>
        <p:spPr bwMode="auto">
          <a:xfrm>
            <a:off x="2835275" y="4325938"/>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4" name="Line 8"/>
          <p:cNvSpPr>
            <a:spLocks noChangeShapeType="1"/>
          </p:cNvSpPr>
          <p:nvPr/>
        </p:nvSpPr>
        <p:spPr bwMode="auto">
          <a:xfrm>
            <a:off x="5349875" y="4325938"/>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5" name="Line 10"/>
          <p:cNvSpPr>
            <a:spLocks noChangeShapeType="1"/>
          </p:cNvSpPr>
          <p:nvPr/>
        </p:nvSpPr>
        <p:spPr bwMode="auto">
          <a:xfrm flipV="1">
            <a:off x="2835275" y="3868738"/>
            <a:ext cx="6858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517525" y="195263"/>
            <a:ext cx="8272463" cy="603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t>                                                        </a:t>
            </a:r>
            <a:r>
              <a:rPr lang="en-US" altLang="en-US" sz="3000" b="1" dirty="0"/>
              <a:t>FA</a:t>
            </a:r>
          </a:p>
          <a:p>
            <a:pPr eaLnBrk="1" hangingPunct="1">
              <a:spcBef>
                <a:spcPct val="0"/>
              </a:spcBef>
              <a:buFontTx/>
              <a:buNone/>
            </a:pPr>
            <a:r>
              <a:rPr lang="en-US" altLang="en-US" sz="3000" b="1" dirty="0"/>
              <a:t>                     Lipoprotein</a:t>
            </a:r>
          </a:p>
          <a:p>
            <a:pPr eaLnBrk="1" hangingPunct="1">
              <a:spcBef>
                <a:spcPct val="0"/>
              </a:spcBef>
              <a:buFontTx/>
              <a:buNone/>
            </a:pPr>
            <a:r>
              <a:rPr lang="en-US" altLang="en-US" sz="3000" dirty="0"/>
              <a:t>                     </a:t>
            </a:r>
            <a:r>
              <a:rPr lang="en-US" altLang="en-US" sz="3000" b="1" dirty="0"/>
              <a:t>Lipase</a:t>
            </a:r>
          </a:p>
          <a:p>
            <a:pPr eaLnBrk="1" hangingPunct="1">
              <a:spcBef>
                <a:spcPct val="0"/>
              </a:spcBef>
              <a:buFontTx/>
              <a:buNone/>
            </a:pPr>
            <a:r>
              <a:rPr lang="en-US" altLang="en-US" sz="3000" b="1" dirty="0"/>
              <a:t>Chylomicron          </a:t>
            </a:r>
            <a:r>
              <a:rPr lang="en-US" altLang="en-US" sz="3000" b="1" dirty="0" err="1"/>
              <a:t>Chylomicron</a:t>
            </a:r>
            <a:r>
              <a:rPr lang="en-US" altLang="en-US" sz="3000" b="1" dirty="0"/>
              <a:t> remnant     Liver</a:t>
            </a:r>
          </a:p>
          <a:p>
            <a:pPr eaLnBrk="1" hangingPunct="1">
              <a:spcBef>
                <a:spcPct val="0"/>
              </a:spcBef>
              <a:buFontTx/>
              <a:buNone/>
            </a:pPr>
            <a:r>
              <a:rPr lang="en-US" altLang="en-US" sz="3000" b="1" dirty="0"/>
              <a:t>                                 (Cholesterol ester &amp; protein)</a:t>
            </a:r>
          </a:p>
          <a:p>
            <a:pPr eaLnBrk="1" hangingPunct="1">
              <a:spcBef>
                <a:spcPct val="0"/>
              </a:spcBef>
              <a:buFontTx/>
              <a:buNone/>
            </a:pPr>
            <a:r>
              <a:rPr lang="en-US" altLang="en-US" sz="3000" b="1" dirty="0"/>
              <a:t>                        PL</a:t>
            </a:r>
          </a:p>
          <a:p>
            <a:pPr eaLnBrk="1" hangingPunct="1">
              <a:spcBef>
                <a:spcPct val="0"/>
              </a:spcBef>
              <a:buFontTx/>
              <a:buNone/>
            </a:pPr>
            <a:r>
              <a:rPr lang="en-US" altLang="en-US" sz="3000" b="1" dirty="0"/>
              <a:t>                    Free cholesterol</a:t>
            </a:r>
          </a:p>
          <a:p>
            <a:pPr eaLnBrk="1" hangingPunct="1">
              <a:spcBef>
                <a:spcPct val="0"/>
              </a:spcBef>
              <a:buFontTx/>
              <a:buNone/>
            </a:pPr>
            <a:endParaRPr lang="en-US" altLang="en-US" sz="3000" b="1" dirty="0"/>
          </a:p>
          <a:p>
            <a:pPr eaLnBrk="1" hangingPunct="1">
              <a:spcBef>
                <a:spcPct val="0"/>
              </a:spcBef>
              <a:buFontTx/>
              <a:buNone/>
            </a:pPr>
            <a:r>
              <a:rPr lang="en-US" altLang="en-US" sz="3000" b="1" dirty="0"/>
              <a:t>                             HDL</a:t>
            </a:r>
          </a:p>
          <a:p>
            <a:pPr eaLnBrk="1" hangingPunct="1">
              <a:spcBef>
                <a:spcPct val="0"/>
              </a:spcBef>
              <a:buFontTx/>
              <a:buNone/>
            </a:pPr>
            <a:endParaRPr lang="en-US" altLang="en-US" sz="3000" b="1" dirty="0"/>
          </a:p>
          <a:p>
            <a:pPr eaLnBrk="1" hangingPunct="1">
              <a:spcBef>
                <a:spcPct val="0"/>
              </a:spcBef>
              <a:buSzPct val="110000"/>
              <a:buFont typeface="Wingdings" panose="05000000000000000000" pitchFamily="2" charset="2"/>
              <a:buChar char="v"/>
            </a:pPr>
            <a:r>
              <a:rPr lang="en-US" altLang="en-US" sz="3000" b="1" dirty="0"/>
              <a:t>Cholesterol esters from chylomicron remnants</a:t>
            </a:r>
          </a:p>
          <a:p>
            <a:pPr eaLnBrk="1" hangingPunct="1">
              <a:spcBef>
                <a:spcPct val="0"/>
              </a:spcBef>
              <a:buSzPct val="110000"/>
              <a:buFont typeface="Wingdings" panose="05000000000000000000" pitchFamily="2" charset="2"/>
              <a:buNone/>
            </a:pPr>
            <a:r>
              <a:rPr lang="en-US" altLang="en-US" sz="3000" b="1" dirty="0"/>
              <a:t>    are secreted into the bile or used in synthesis</a:t>
            </a:r>
          </a:p>
          <a:p>
            <a:pPr eaLnBrk="1" hangingPunct="1">
              <a:spcBef>
                <a:spcPct val="0"/>
              </a:spcBef>
              <a:buSzPct val="110000"/>
              <a:buFont typeface="Wingdings" panose="05000000000000000000" pitchFamily="2" charset="2"/>
              <a:buNone/>
            </a:pPr>
            <a:r>
              <a:rPr lang="en-US" altLang="en-US" sz="3000" b="1" dirty="0"/>
              <a:t>    of VLDL</a:t>
            </a:r>
          </a:p>
        </p:txBody>
      </p:sp>
      <p:sp>
        <p:nvSpPr>
          <p:cNvPr id="54275" name="Line 3"/>
          <p:cNvSpPr>
            <a:spLocks noChangeShapeType="1"/>
          </p:cNvSpPr>
          <p:nvPr/>
        </p:nvSpPr>
        <p:spPr bwMode="auto">
          <a:xfrm>
            <a:off x="2819400" y="18288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76" name="Line 4"/>
          <p:cNvSpPr>
            <a:spLocks noChangeShapeType="1"/>
          </p:cNvSpPr>
          <p:nvPr/>
        </p:nvSpPr>
        <p:spPr bwMode="auto">
          <a:xfrm flipV="1">
            <a:off x="3276600" y="762000"/>
            <a:ext cx="19812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77" name="Line 5"/>
          <p:cNvSpPr>
            <a:spLocks noChangeShapeType="1"/>
          </p:cNvSpPr>
          <p:nvPr/>
        </p:nvSpPr>
        <p:spPr bwMode="auto">
          <a:xfrm>
            <a:off x="7467600" y="1871663"/>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78" name="Line 6"/>
          <p:cNvSpPr>
            <a:spLocks noChangeShapeType="1"/>
          </p:cNvSpPr>
          <p:nvPr/>
        </p:nvSpPr>
        <p:spPr bwMode="auto">
          <a:xfrm>
            <a:off x="2971800" y="1905000"/>
            <a:ext cx="152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79" name="Line 7"/>
          <p:cNvSpPr>
            <a:spLocks noChangeShapeType="1"/>
          </p:cNvSpPr>
          <p:nvPr/>
        </p:nvSpPr>
        <p:spPr bwMode="auto">
          <a:xfrm>
            <a:off x="3733800" y="3429000"/>
            <a:ext cx="152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what-when-how.com/wp-content/uploads/2011/05/tmp46172_thu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81000"/>
            <a:ext cx="6096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Box 1"/>
          <p:cNvSpPr txBox="1">
            <a:spLocks noChangeArrowheads="1"/>
          </p:cNvSpPr>
          <p:nvPr/>
        </p:nvSpPr>
        <p:spPr bwMode="auto">
          <a:xfrm>
            <a:off x="352425" y="5105400"/>
            <a:ext cx="8001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t>The intestine secretes chylomicron particles into the lymphatics. They gain entrance into the general circulation through the thoracic duct. Lipoprotein lipase, on the luminal surface of adipose and muscle capillary endothelial cells, hydrolyzes the triglyceride core to free fatty acids and glycerol. The free fatty acids are re-esterified and stored as triglycerides in adipose tissue or undergo b-oxidation in muscle. The lipid-depleted chylomicrons, chylomicron remnants, are cleared by the liver through a pathway that depends on apolipoprotein-E as a ligand for cellular receptors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marL="838200" indent="-838200" algn="l" eaLnBrk="1" hangingPunct="1">
              <a:buClr>
                <a:srgbClr val="FFFF00"/>
              </a:buClr>
              <a:buSzPct val="105000"/>
            </a:pPr>
            <a:r>
              <a:rPr lang="en-US" altLang="en-US" sz="3600" b="1" dirty="0">
                <a:solidFill>
                  <a:schemeClr val="tx1"/>
                </a:solidFill>
              </a:rPr>
              <a:t>B.  Very low density lipoproteins (VLDL)</a:t>
            </a:r>
          </a:p>
        </p:txBody>
      </p:sp>
      <p:sp>
        <p:nvSpPr>
          <p:cNvPr id="2" name="Tijdelijke aanduiding voor inhoud 1"/>
          <p:cNvSpPr>
            <a:spLocks noGrp="1"/>
          </p:cNvSpPr>
          <p:nvPr>
            <p:ph idx="1"/>
          </p:nvPr>
        </p:nvSpPr>
        <p:spPr/>
        <p:txBody>
          <a:bodyPr/>
          <a:lstStyle/>
          <a:p>
            <a:r>
              <a:rPr lang="en-CA" dirty="0"/>
              <a:t>Lipoprotein that contains TG secreted from the liver</a:t>
            </a:r>
          </a:p>
          <a:p>
            <a:endParaRPr lang="en-CA" dirty="0"/>
          </a:p>
          <a:p>
            <a:r>
              <a:rPr lang="en-CA" dirty="0"/>
              <a:t>TG in liver are synthesized from either acetyl CoA or FAs derived from blood or chylomicrons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990600" y="1509713"/>
            <a:ext cx="7024688" cy="252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b="1" u="sng"/>
              <a:t>In 70 kg man</a:t>
            </a:r>
          </a:p>
          <a:p>
            <a:pPr eaLnBrk="1" hangingPunct="1">
              <a:spcBef>
                <a:spcPct val="0"/>
              </a:spcBef>
              <a:buFontTx/>
              <a:buNone/>
            </a:pPr>
            <a:endParaRPr lang="en-US" altLang="en-US" b="1" u="sng"/>
          </a:p>
          <a:p>
            <a:pPr eaLnBrk="1" hangingPunct="1">
              <a:spcBef>
                <a:spcPct val="0"/>
              </a:spcBef>
              <a:buFontTx/>
              <a:buNone/>
            </a:pPr>
            <a:r>
              <a:rPr lang="en-US" altLang="en-US" b="1"/>
              <a:t>	10 kg fat			93,000 Kcal</a:t>
            </a:r>
          </a:p>
          <a:p>
            <a:pPr eaLnBrk="1" hangingPunct="1">
              <a:spcBef>
                <a:spcPct val="0"/>
              </a:spcBef>
              <a:buFontTx/>
              <a:buNone/>
            </a:pPr>
            <a:r>
              <a:rPr lang="en-US" altLang="en-US" b="1"/>
              <a:t>	glycogen			500-800 Kcal</a:t>
            </a:r>
          </a:p>
          <a:p>
            <a:pPr eaLnBrk="1" hangingPunct="1">
              <a:spcBef>
                <a:spcPct val="0"/>
              </a:spcBef>
              <a:buFontTx/>
              <a:buNone/>
            </a:pPr>
            <a:r>
              <a:rPr lang="en-US" altLang="en-US" b="1"/>
              <a:t>	protein		      ~ 18,000 Kcal</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en-US" dirty="0"/>
              <a:t>When dietary cholesterol from chylomicron remnants is not available in adequate amounts for synthesis of VLDL, the liver synthesizes cholesterol</a:t>
            </a:r>
          </a:p>
          <a:p>
            <a:endParaRPr lang="en-US" dirty="0"/>
          </a:p>
          <a:p>
            <a:r>
              <a:rPr lang="en-US" dirty="0"/>
              <a:t>Liver does this by increasing the activity of 3-hydroxy-3-methyl </a:t>
            </a:r>
            <a:r>
              <a:rPr lang="en-US" dirty="0" err="1"/>
              <a:t>glutaryl</a:t>
            </a:r>
            <a:r>
              <a:rPr lang="en-US" dirty="0"/>
              <a:t> coenzyme A reductase (HMG CoA reductase)</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gn="l" eaLnBrk="1" hangingPunct="1"/>
            <a:r>
              <a:rPr lang="en-US" altLang="en-US" sz="3600" b="1" dirty="0">
                <a:solidFill>
                  <a:schemeClr val="tx1"/>
                </a:solidFill>
              </a:rPr>
              <a:t>LCAT – Lecithin – cholesterol acyltransferase</a:t>
            </a:r>
          </a:p>
        </p:txBody>
      </p:sp>
      <p:sp>
        <p:nvSpPr>
          <p:cNvPr id="2" name="Tijdelijke aanduiding voor inhoud 1"/>
          <p:cNvSpPr>
            <a:spLocks noGrp="1"/>
          </p:cNvSpPr>
          <p:nvPr>
            <p:ph idx="1"/>
          </p:nvPr>
        </p:nvSpPr>
        <p:spPr/>
        <p:txBody>
          <a:bodyPr/>
          <a:lstStyle/>
          <a:p>
            <a:r>
              <a:rPr lang="en-CA" dirty="0"/>
              <a:t>LCAT esterifies excess cholesterol in  HDL with FAs derived from the 2- position of lecithin (PL)</a:t>
            </a:r>
          </a:p>
          <a:p>
            <a:endParaRPr lang="en-CA" dirty="0"/>
          </a:p>
          <a:p>
            <a:r>
              <a:rPr lang="en-CA" dirty="0"/>
              <a:t>Half life of VLDL 1-3 hours</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l" eaLnBrk="1" hangingPunct="1"/>
            <a:r>
              <a:rPr lang="en-US" altLang="en-US" sz="3600" b="1">
                <a:solidFill>
                  <a:schemeClr val="tx1"/>
                </a:solidFill>
              </a:rPr>
              <a:t> Lipoprotein lipase</a:t>
            </a:r>
          </a:p>
        </p:txBody>
      </p:sp>
      <p:sp>
        <p:nvSpPr>
          <p:cNvPr id="60420" name="Line 5"/>
          <p:cNvSpPr>
            <a:spLocks noChangeShapeType="1"/>
          </p:cNvSpPr>
          <p:nvPr/>
        </p:nvSpPr>
        <p:spPr bwMode="auto">
          <a:xfrm flipV="1">
            <a:off x="4724400" y="40386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1" name="Line 6"/>
          <p:cNvSpPr>
            <a:spLocks noChangeShapeType="1"/>
          </p:cNvSpPr>
          <p:nvPr/>
        </p:nvSpPr>
        <p:spPr bwMode="auto">
          <a:xfrm flipV="1">
            <a:off x="3581400" y="59436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ijdelijke aanduiding voor inhoud 1"/>
          <p:cNvSpPr>
            <a:spLocks noGrp="1"/>
          </p:cNvSpPr>
          <p:nvPr>
            <p:ph idx="1"/>
          </p:nvPr>
        </p:nvSpPr>
        <p:spPr/>
        <p:txBody>
          <a:bodyPr/>
          <a:lstStyle/>
          <a:p>
            <a:r>
              <a:rPr lang="en-CA" dirty="0"/>
              <a:t>Activity determines which tissues take up FA</a:t>
            </a:r>
          </a:p>
          <a:p>
            <a:r>
              <a:rPr lang="en-CA" dirty="0"/>
              <a:t>Fed state – high in adipose</a:t>
            </a:r>
          </a:p>
          <a:p>
            <a:r>
              <a:rPr lang="en-CA" dirty="0"/>
              <a:t>Fasted state-low in adipose, high in other tissues</a:t>
            </a:r>
          </a:p>
          <a:p>
            <a:r>
              <a:rPr lang="en-CA" dirty="0"/>
              <a:t>Insulin and glucose    lipoprotein lipase in adipose and also formation of α glycerol-P which stimulates esterification of FAs</a:t>
            </a:r>
          </a:p>
          <a:p>
            <a:r>
              <a:rPr lang="en-CA" dirty="0"/>
              <a:t>Parturition -    LPL in mammary gland</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1371600"/>
            <a:ext cx="7772400" cy="1143000"/>
          </a:xfrm>
        </p:spPr>
        <p:txBody>
          <a:bodyPr/>
          <a:lstStyle/>
          <a:p>
            <a:pPr algn="l" eaLnBrk="1" hangingPunct="1"/>
            <a:r>
              <a:rPr lang="en-US" altLang="en-US" sz="2800" b="1">
                <a:solidFill>
                  <a:schemeClr val="tx1"/>
                </a:solidFill>
              </a:rPr>
              <a:t>Nutritional State      Lipoprotein Lipase Activity</a:t>
            </a:r>
          </a:p>
        </p:txBody>
      </p:sp>
      <p:graphicFrame>
        <p:nvGraphicFramePr>
          <p:cNvPr id="37975" name="Group 87"/>
          <p:cNvGraphicFramePr>
            <a:graphicFrameLocks noGrp="1"/>
          </p:cNvGraphicFramePr>
          <p:nvPr>
            <p:ph type="tbl" idx="1"/>
          </p:nvPr>
        </p:nvGraphicFramePr>
        <p:xfrm>
          <a:off x="685800" y="2324100"/>
          <a:ext cx="7772400" cy="2781300"/>
        </p:xfrm>
        <a:graphic>
          <a:graphicData uri="http://schemas.openxmlformats.org/drawingml/2006/table">
            <a:tbl>
              <a:tblPr/>
              <a:tblGrid>
                <a:gridCol w="26670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485900">
                  <a:extLst>
                    <a:ext uri="{9D8B030D-6E8A-4147-A177-3AD203B41FA5}">
                      <a16:colId xmlns:a16="http://schemas.microsoft.com/office/drawing/2014/main" val="20002"/>
                    </a:ext>
                  </a:extLst>
                </a:gridCol>
                <a:gridCol w="1943100">
                  <a:extLst>
                    <a:ext uri="{9D8B030D-6E8A-4147-A177-3AD203B41FA5}">
                      <a16:colId xmlns:a16="http://schemas.microsoft.com/office/drawing/2014/main" val="20003"/>
                    </a:ext>
                  </a:extLst>
                </a:gridCol>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charset="0"/>
                      </a:endParaRP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Adipose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Heart</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Skeletal M</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3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Fasted</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574675" algn="dec"/>
                        </a:tabLst>
                      </a:pPr>
                      <a:r>
                        <a:rPr kumimoji="0" lang="en-US" sz="2800" b="0" i="0" u="none" strike="noStrike" cap="none" normalizeH="0" baseline="0">
                          <a:ln>
                            <a:noFill/>
                          </a:ln>
                          <a:solidFill>
                            <a:schemeClr val="tx1"/>
                          </a:solidFill>
                          <a:effectLst/>
                          <a:latin typeface="Times New Roman" charset="0"/>
                        </a:rPr>
                        <a:t>	3.3</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633413" algn="dec"/>
                        </a:tabLst>
                      </a:pPr>
                      <a:r>
                        <a:rPr kumimoji="0" lang="en-US" sz="2800" b="0" i="0" u="none" strike="noStrike" cap="none" normalizeH="0" baseline="0">
                          <a:ln>
                            <a:noFill/>
                          </a:ln>
                          <a:solidFill>
                            <a:schemeClr val="tx1"/>
                          </a:solidFill>
                          <a:effectLst/>
                          <a:latin typeface="Times New Roman" charset="0"/>
                        </a:rPr>
                        <a:t>	19.0</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796925" algn="dec"/>
                        </a:tabLst>
                      </a:pPr>
                      <a:r>
                        <a:rPr kumimoji="0" lang="en-US" sz="2800" b="0" i="0" u="none" strike="noStrike" cap="none" normalizeH="0" baseline="0">
                          <a:ln>
                            <a:noFill/>
                          </a:ln>
                          <a:solidFill>
                            <a:schemeClr val="tx1"/>
                          </a:solidFill>
                          <a:effectLst/>
                          <a:latin typeface="Times New Roman" charset="0"/>
                        </a:rPr>
                        <a:t>	15.4</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CHO fed</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633413" algn="dec"/>
                        </a:tabLst>
                      </a:pPr>
                      <a:r>
                        <a:rPr kumimoji="0" lang="en-US" sz="2800" b="0" i="0" u="none" strike="noStrike" cap="none" normalizeH="0" baseline="0">
                          <a:ln>
                            <a:noFill/>
                          </a:ln>
                          <a:solidFill>
                            <a:schemeClr val="tx1"/>
                          </a:solidFill>
                          <a:effectLst/>
                          <a:latin typeface="Times New Roman" charset="0"/>
                        </a:rPr>
                        <a:t>	14.8</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633413" algn="dec"/>
                        </a:tabLst>
                      </a:pPr>
                      <a:r>
                        <a:rPr kumimoji="0" lang="en-US" sz="2800" b="0" i="0" u="none" strike="noStrike" cap="none" normalizeH="0" baseline="0">
                          <a:ln>
                            <a:noFill/>
                          </a:ln>
                          <a:solidFill>
                            <a:schemeClr val="tx1"/>
                          </a:solidFill>
                          <a:effectLst/>
                          <a:latin typeface="Times New Roman" charset="0"/>
                        </a:rPr>
                        <a:t>	9.7</a:t>
                      </a:r>
                    </a:p>
                  </a:txBody>
                  <a:tcPr horzOverflow="overflow">
                    <a:lnL>
                      <a:noFill/>
                    </a:lnL>
                    <a:lnR>
                      <a:noFill/>
                    </a:lnR>
                    <a:lnT>
                      <a:noFill/>
                    </a:lnT>
                    <a:lnB>
                      <a:noFill/>
                    </a:lnB>
                    <a:lnTlToBr>
                      <a:noFill/>
                    </a:lnTlToBr>
                    <a:lnBlToTr>
                      <a:noFill/>
                    </a:lnBlToTr>
                    <a:noFill/>
                  </a:tcPr>
                </a:tc>
                <a:tc>
                  <a:txBody>
                    <a:bodyPr/>
                    <a:lstStyle/>
                    <a:p>
                      <a:pPr marL="0" marR="0" lvl="0" indent="0" algn="l" defTabSz="796925" rtl="0" eaLnBrk="1" fontAlgn="base" latinLnBrk="0" hangingPunct="1">
                        <a:lnSpc>
                          <a:spcPct val="100000"/>
                        </a:lnSpc>
                        <a:spcBef>
                          <a:spcPct val="20000"/>
                        </a:spcBef>
                        <a:spcAft>
                          <a:spcPct val="0"/>
                        </a:spcAft>
                        <a:buClrTx/>
                        <a:buSzTx/>
                        <a:buFontTx/>
                        <a:buNone/>
                        <a:tabLst>
                          <a:tab pos="796925" algn="dec"/>
                        </a:tabLst>
                      </a:pPr>
                      <a:r>
                        <a:rPr kumimoji="0" lang="en-US" sz="2800" b="0" i="0" u="none" strike="noStrike" cap="none" normalizeH="0" baseline="0">
                          <a:ln>
                            <a:noFill/>
                          </a:ln>
                          <a:solidFill>
                            <a:schemeClr val="tx1"/>
                          </a:solidFill>
                          <a:effectLst/>
                          <a:latin typeface="Times New Roman" charset="0"/>
                        </a:rPr>
                        <a:t>	8.5</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Fat fed</a:t>
                      </a: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633413" algn="dec"/>
                        </a:tabLst>
                      </a:pPr>
                      <a:r>
                        <a:rPr kumimoji="0" lang="en-US" sz="2800" b="0" i="0" u="none" strike="noStrike" cap="none" normalizeH="0" baseline="0">
                          <a:ln>
                            <a:noFill/>
                          </a:ln>
                          <a:solidFill>
                            <a:schemeClr val="tx1"/>
                          </a:solidFill>
                          <a:effectLst/>
                          <a:latin typeface="Times New Roman" charset="0"/>
                        </a:rPr>
                        <a:t>	7.9</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633413" algn="dec"/>
                        </a:tabLst>
                      </a:pPr>
                      <a:r>
                        <a:rPr kumimoji="0" lang="en-US" sz="2800" b="0" i="0" u="none" strike="noStrike" cap="none" normalizeH="0" baseline="0">
                          <a:ln>
                            <a:noFill/>
                          </a:ln>
                          <a:solidFill>
                            <a:schemeClr val="tx1"/>
                          </a:solidFill>
                          <a:effectLst/>
                          <a:latin typeface="Times New Roman" charset="0"/>
                        </a:rPr>
                        <a:t>	15.1</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96925" rtl="0" eaLnBrk="1" fontAlgn="base" latinLnBrk="0" hangingPunct="1">
                        <a:lnSpc>
                          <a:spcPct val="100000"/>
                        </a:lnSpc>
                        <a:spcBef>
                          <a:spcPct val="20000"/>
                        </a:spcBef>
                        <a:spcAft>
                          <a:spcPct val="0"/>
                        </a:spcAft>
                        <a:buClrTx/>
                        <a:buSzTx/>
                        <a:buFontTx/>
                        <a:buNone/>
                        <a:tabLst>
                          <a:tab pos="796925" algn="dec"/>
                        </a:tabLst>
                      </a:pPr>
                      <a:r>
                        <a:rPr kumimoji="0" lang="en-US" sz="2800" b="0" i="0" u="none" strike="noStrike" cap="none" normalizeH="0" baseline="0">
                          <a:ln>
                            <a:noFill/>
                          </a:ln>
                          <a:solidFill>
                            <a:schemeClr val="tx1"/>
                          </a:solidFill>
                          <a:effectLst/>
                          <a:latin typeface="Times New Roman" charset="0"/>
                        </a:rPr>
                        <a:t>	14.4</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1463" name="Text Box 39"/>
          <p:cNvSpPr txBox="1">
            <a:spLocks noChangeArrowheads="1"/>
          </p:cNvSpPr>
          <p:nvPr/>
        </p:nvSpPr>
        <p:spPr bwMode="auto">
          <a:xfrm>
            <a:off x="4708525" y="5476875"/>
            <a:ext cx="3524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a:t>J. Nutr. 105:447, 1975</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marL="838200" indent="-838200" algn="l" eaLnBrk="1" hangingPunct="1">
              <a:buClr>
                <a:srgbClr val="FFFF00"/>
              </a:buClr>
              <a:buSzPct val="105000"/>
            </a:pPr>
            <a:r>
              <a:rPr lang="en-US" altLang="en-US" sz="3600" b="1" dirty="0">
                <a:solidFill>
                  <a:schemeClr val="tx1"/>
                </a:solidFill>
              </a:rPr>
              <a:t>C.  Low Density Lipoproteins (LDL)</a:t>
            </a:r>
            <a:r>
              <a:rPr lang="en-US" altLang="en-US" sz="3600" dirty="0"/>
              <a:t>  </a:t>
            </a:r>
          </a:p>
        </p:txBody>
      </p:sp>
      <p:sp>
        <p:nvSpPr>
          <p:cNvPr id="2" name="Tijdelijke aanduiding voor inhoud 1"/>
          <p:cNvSpPr>
            <a:spLocks noGrp="1"/>
          </p:cNvSpPr>
          <p:nvPr>
            <p:ph idx="1"/>
          </p:nvPr>
        </p:nvSpPr>
        <p:spPr/>
        <p:txBody>
          <a:bodyPr/>
          <a:lstStyle/>
          <a:p>
            <a:r>
              <a:rPr lang="en-CA" dirty="0"/>
              <a:t>Involved in cholesterol transport</a:t>
            </a:r>
            <a:br>
              <a:rPr lang="en-CA" dirty="0"/>
            </a:br>
            <a:endParaRPr lang="en-CA" dirty="0"/>
          </a:p>
          <a:p>
            <a:r>
              <a:rPr lang="en-CA" dirty="0"/>
              <a:t>LDL is taken up by tissues metabolized and the cholesterol is released and used for cellular functions</a:t>
            </a:r>
          </a:p>
          <a:p>
            <a:r>
              <a:rPr lang="en-CA" dirty="0"/>
              <a:t>Specific receptor on the surface of the cell that binds LDL</a:t>
            </a:r>
          </a:p>
          <a:p>
            <a:endParaRPr lang="en-CA" dirty="0"/>
          </a:p>
          <a:p>
            <a:r>
              <a:rPr lang="en-CA" dirty="0"/>
              <a:t>Most tissues except liver depend on LDL for their cholesterol supply</a:t>
            </a:r>
          </a:p>
          <a:p>
            <a:endParaRPr lang="en-CA" dirty="0"/>
          </a:p>
          <a:p>
            <a:r>
              <a:rPr lang="en-CA" dirty="0"/>
              <a:t>~45% of plasma LDL pool turns over per day</a:t>
            </a:r>
          </a:p>
          <a:p>
            <a:endParaRPr lang="en-CA" dirty="0"/>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marL="838200" indent="-838200" algn="l" eaLnBrk="1" hangingPunct="1">
              <a:buClr>
                <a:srgbClr val="FFFF00"/>
              </a:buClr>
              <a:buSzPct val="110000"/>
            </a:pPr>
            <a:r>
              <a:rPr lang="en-US" altLang="en-US" sz="3600" b="1" dirty="0">
                <a:solidFill>
                  <a:schemeClr val="tx1"/>
                </a:solidFill>
              </a:rPr>
              <a:t>D.  High density Lipoproteins (HDL)</a:t>
            </a:r>
            <a:endParaRPr lang="en-US" altLang="en-US" sz="3600" b="1" dirty="0">
              <a:solidFill>
                <a:srgbClr val="FFFF00"/>
              </a:solidFill>
            </a:endParaRPr>
          </a:p>
        </p:txBody>
      </p:sp>
      <p:sp>
        <p:nvSpPr>
          <p:cNvPr id="2" name="Tijdelijke aanduiding voor inhoud 1"/>
          <p:cNvSpPr>
            <a:spLocks noGrp="1"/>
          </p:cNvSpPr>
          <p:nvPr>
            <p:ph idx="1"/>
          </p:nvPr>
        </p:nvSpPr>
        <p:spPr/>
        <p:txBody>
          <a:bodyPr/>
          <a:lstStyle/>
          <a:p>
            <a:r>
              <a:rPr lang="en-CA" dirty="0"/>
              <a:t>Functions in cholesterol and phospholipid exchange and cholesterol esterification reactions in plasma</a:t>
            </a:r>
          </a:p>
          <a:p>
            <a:endParaRPr lang="en-CA" dirty="0"/>
          </a:p>
          <a:p>
            <a:r>
              <a:rPr lang="en-CA" dirty="0"/>
              <a:t>Accepts cholesterol from tissues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598" y="1066800"/>
            <a:ext cx="7772401" cy="4974563"/>
          </a:xfrm>
        </p:spPr>
        <p:txBody>
          <a:bodyPr/>
          <a:lstStyle/>
          <a:p>
            <a:r>
              <a:rPr lang="en-CA" dirty="0"/>
              <a:t>Cholesterol bound to HDL can be esterified in plasma by LCAT and transferred to VLDL and IDL to form LDL</a:t>
            </a:r>
          </a:p>
          <a:p>
            <a:endParaRPr lang="en-CA" dirty="0"/>
          </a:p>
          <a:p>
            <a:r>
              <a:rPr lang="en-CA" dirty="0"/>
              <a:t>HDLs are synthesized in liver and small intestine</a:t>
            </a:r>
          </a:p>
          <a:p>
            <a:endParaRPr lang="en-CA" dirty="0"/>
          </a:p>
          <a:p>
            <a:r>
              <a:rPr lang="en-CA" dirty="0"/>
              <a:t>Half life of 5-6 days</a:t>
            </a:r>
          </a:p>
          <a:p>
            <a:endParaRPr lang="en-US" dirty="0"/>
          </a:p>
        </p:txBody>
      </p:sp>
    </p:spTree>
    <p:extLst>
      <p:ext uri="{BB962C8B-B14F-4D97-AF65-F5344CB8AC3E}">
        <p14:creationId xmlns:p14="http://schemas.microsoft.com/office/powerpoint/2010/main" val="7386775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descr="http://jn.nutrition.org/content/128/2/439S/F4.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7696200" cy="501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z="4000" b="1" dirty="0">
                <a:solidFill>
                  <a:schemeClr val="tx1"/>
                </a:solidFill>
              </a:rPr>
              <a:t>Lipid Transport</a:t>
            </a:r>
          </a:p>
        </p:txBody>
      </p:sp>
      <p:sp>
        <p:nvSpPr>
          <p:cNvPr id="2" name="Tijdelijke aanduiding voor inhoud 1"/>
          <p:cNvSpPr>
            <a:spLocks noGrp="1"/>
          </p:cNvSpPr>
          <p:nvPr>
            <p:ph idx="1"/>
          </p:nvPr>
        </p:nvSpPr>
        <p:spPr/>
        <p:txBody>
          <a:bodyPr/>
          <a:lstStyle/>
          <a:p>
            <a:r>
              <a:rPr lang="en-CA" dirty="0"/>
              <a:t>Lipids appear in the blood in 3 forms</a:t>
            </a:r>
          </a:p>
          <a:p>
            <a:endParaRPr lang="en-CA" dirty="0"/>
          </a:p>
          <a:p>
            <a:pPr>
              <a:buFont typeface="+mj-lt"/>
              <a:buAutoNum type="arabicPeriod"/>
            </a:pPr>
            <a:r>
              <a:rPr lang="en-CA" dirty="0"/>
              <a:t>Lipoproteins</a:t>
            </a:r>
          </a:p>
          <a:p>
            <a:pPr>
              <a:buFont typeface="+mj-lt"/>
              <a:buAutoNum type="arabicPeriod"/>
            </a:pPr>
            <a:endParaRPr lang="en-CA" dirty="0"/>
          </a:p>
          <a:p>
            <a:pPr>
              <a:buFont typeface="+mj-lt"/>
              <a:buAutoNum type="arabicPeriod"/>
            </a:pPr>
            <a:r>
              <a:rPr lang="en-CA" dirty="0"/>
              <a:t>Free fatty acids – mostly bound to albumin</a:t>
            </a:r>
          </a:p>
          <a:p>
            <a:pPr>
              <a:buFont typeface="+mj-lt"/>
              <a:buAutoNum type="arabicPeriod"/>
            </a:pPr>
            <a:endParaRPr lang="en-CA" dirty="0"/>
          </a:p>
          <a:p>
            <a:pPr>
              <a:buFont typeface="+mj-lt"/>
              <a:buAutoNum type="arabicPeriod"/>
            </a:pPr>
            <a:r>
              <a:rPr lang="en-CA" dirty="0"/>
              <a:t>Ketone bodies</a:t>
            </a:r>
          </a:p>
          <a:p>
            <a:endParaRPr lang="en-US" dirty="0"/>
          </a:p>
        </p:txBody>
      </p:sp>
    </p:spTree>
    <p:extLst>
      <p:ext uri="{BB962C8B-B14F-4D97-AF65-F5344CB8AC3E}">
        <p14:creationId xmlns:p14="http://schemas.microsoft.com/office/powerpoint/2010/main" val="34338184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lgn="l" eaLnBrk="1" hangingPunct="1"/>
            <a:r>
              <a:rPr lang="en-US" altLang="en-US" sz="4000" b="1" dirty="0">
                <a:solidFill>
                  <a:schemeClr val="tx1"/>
                </a:solidFill>
              </a:rPr>
              <a:t>II.  Free Fatty Acids</a:t>
            </a:r>
          </a:p>
        </p:txBody>
      </p:sp>
      <p:sp>
        <p:nvSpPr>
          <p:cNvPr id="2" name="Tijdelijke aanduiding voor inhoud 1"/>
          <p:cNvSpPr>
            <a:spLocks noGrp="1"/>
          </p:cNvSpPr>
          <p:nvPr>
            <p:ph idx="1"/>
          </p:nvPr>
        </p:nvSpPr>
        <p:spPr/>
        <p:txBody>
          <a:bodyPr/>
          <a:lstStyle/>
          <a:p>
            <a:r>
              <a:rPr lang="en-CA" dirty="0"/>
              <a:t>Some from intestinal absorption</a:t>
            </a:r>
          </a:p>
          <a:p>
            <a:endParaRPr lang="en-CA" dirty="0"/>
          </a:p>
          <a:p>
            <a:r>
              <a:rPr lang="en-CA" dirty="0"/>
              <a:t>Most FFA arise from TG breakdown in adipose tissue</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l" eaLnBrk="1" hangingPunct="1"/>
            <a:r>
              <a:rPr lang="en-US" altLang="en-US" sz="3600" b="1" dirty="0">
                <a:solidFill>
                  <a:schemeClr val="tx1"/>
                </a:solidFill>
              </a:rPr>
              <a:t>Adipose tissue is located:</a:t>
            </a:r>
          </a:p>
        </p:txBody>
      </p:sp>
      <p:sp>
        <p:nvSpPr>
          <p:cNvPr id="2" name="Tijdelijke aanduiding voor inhoud 1"/>
          <p:cNvSpPr>
            <a:spLocks noGrp="1"/>
          </p:cNvSpPr>
          <p:nvPr>
            <p:ph idx="1"/>
          </p:nvPr>
        </p:nvSpPr>
        <p:spPr/>
        <p:txBody>
          <a:bodyPr/>
          <a:lstStyle/>
          <a:p>
            <a:r>
              <a:rPr lang="en-CA" dirty="0"/>
              <a:t>In the abdominal cavity around kidneys and between the mesentery</a:t>
            </a:r>
          </a:p>
          <a:p>
            <a:r>
              <a:rPr lang="en-CA" dirty="0"/>
              <a:t>Beneath the skin</a:t>
            </a:r>
          </a:p>
          <a:p>
            <a:r>
              <a:rPr lang="en-CA" dirty="0"/>
              <a:t>Between skeletal muscle fibers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lgn="l" eaLnBrk="1" hangingPunct="1"/>
            <a:r>
              <a:rPr lang="en-US" altLang="en-US" sz="4000" b="1" dirty="0">
                <a:solidFill>
                  <a:schemeClr val="tx1"/>
                </a:solidFill>
              </a:rPr>
              <a:t>III.  Ketone Bodies</a:t>
            </a:r>
          </a:p>
        </p:txBody>
      </p:sp>
      <p:sp>
        <p:nvSpPr>
          <p:cNvPr id="2" name="Tijdelijke aanduiding voor inhoud 1"/>
          <p:cNvSpPr>
            <a:spLocks noGrp="1"/>
          </p:cNvSpPr>
          <p:nvPr>
            <p:ph idx="1"/>
          </p:nvPr>
        </p:nvSpPr>
        <p:spPr/>
        <p:txBody>
          <a:bodyPr/>
          <a:lstStyle/>
          <a:p>
            <a:r>
              <a:rPr lang="en-CA" dirty="0"/>
              <a:t>Synthesis</a:t>
            </a:r>
          </a:p>
          <a:p>
            <a:pPr lvl="1"/>
            <a:r>
              <a:rPr lang="en-CA" dirty="0"/>
              <a:t>Gut epithelium (esp. ruminants)</a:t>
            </a:r>
          </a:p>
          <a:p>
            <a:pPr lvl="1"/>
            <a:r>
              <a:rPr lang="en-CA" dirty="0"/>
              <a:t>Liver</a:t>
            </a:r>
          </a:p>
          <a:p>
            <a:r>
              <a:rPr lang="en-US" dirty="0"/>
              <a:t>Uses (requires </a:t>
            </a:r>
            <a:r>
              <a:rPr lang="en-US" dirty="0" err="1"/>
              <a:t>thioporase</a:t>
            </a:r>
            <a:r>
              <a:rPr lang="en-US" dirty="0"/>
              <a:t>)</a:t>
            </a:r>
          </a:p>
          <a:p>
            <a:pPr lvl="1"/>
            <a:r>
              <a:rPr lang="en-US" dirty="0"/>
              <a:t>Heart</a:t>
            </a:r>
          </a:p>
          <a:p>
            <a:pPr lvl="1"/>
            <a:r>
              <a:rPr lang="en-US" dirty="0"/>
              <a:t>Brain</a:t>
            </a:r>
          </a:p>
          <a:p>
            <a:pPr lvl="1"/>
            <a:r>
              <a:rPr lang="en-US" dirty="0"/>
              <a:t>Muscle</a:t>
            </a:r>
          </a:p>
        </p:txBody>
      </p:sp>
    </p:spTree>
    <p:extLst>
      <p:ext uri="{BB962C8B-B14F-4D97-AF65-F5344CB8AC3E}">
        <p14:creationId xmlns:p14="http://schemas.microsoft.com/office/powerpoint/2010/main" val="4201034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Lipid Digestion and Absorption</a:t>
            </a:r>
          </a:p>
        </p:txBody>
      </p:sp>
      <p:sp>
        <p:nvSpPr>
          <p:cNvPr id="3" name="Tijdelijke aanduiding voor tekst 2"/>
          <p:cNvSpPr>
            <a:spLocks noGrp="1"/>
          </p:cNvSpPr>
          <p:nvPr>
            <p:ph type="body" idx="1"/>
          </p:nvPr>
        </p:nvSpPr>
        <p:spPr/>
        <p:txBody>
          <a:bodyPr/>
          <a:lstStyle/>
          <a:p>
            <a:endParaRPr lang="en-US"/>
          </a:p>
        </p:txBody>
      </p:sp>
    </p:spTree>
    <p:extLst>
      <p:ext uri="{BB962C8B-B14F-4D97-AF65-F5344CB8AC3E}">
        <p14:creationId xmlns:p14="http://schemas.microsoft.com/office/powerpoint/2010/main" val="703703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z="4000" b="1" dirty="0">
                <a:solidFill>
                  <a:schemeClr val="tx1"/>
                </a:solidFill>
              </a:rPr>
              <a:t>Lipid Digestion and Absorption</a:t>
            </a:r>
          </a:p>
        </p:txBody>
      </p:sp>
      <p:sp>
        <p:nvSpPr>
          <p:cNvPr id="2" name="Tijdelijke aanduiding voor inhoud 1"/>
          <p:cNvSpPr>
            <a:spLocks noGrp="1"/>
          </p:cNvSpPr>
          <p:nvPr>
            <p:ph idx="1"/>
          </p:nvPr>
        </p:nvSpPr>
        <p:spPr/>
        <p:txBody>
          <a:bodyPr/>
          <a:lstStyle/>
          <a:p>
            <a:r>
              <a:rPr lang="en-CA" dirty="0"/>
              <a:t>Triglycerides</a:t>
            </a:r>
          </a:p>
          <a:p>
            <a:r>
              <a:rPr lang="en-CA" dirty="0"/>
              <a:t>Stomach</a:t>
            </a:r>
          </a:p>
          <a:p>
            <a:pPr lvl="1"/>
            <a:r>
              <a:rPr lang="en-CA" dirty="0"/>
              <a:t>Little digestion</a:t>
            </a:r>
          </a:p>
          <a:p>
            <a:pPr lvl="1"/>
            <a:r>
              <a:rPr lang="en-CA" dirty="0"/>
              <a:t>Gastric lipase is secreted in the stomach that hydrolyze long chain triglycerides</a:t>
            </a:r>
          </a:p>
          <a:p>
            <a:r>
              <a:rPr lang="en-CA" dirty="0"/>
              <a:t>Small intestine</a:t>
            </a:r>
          </a:p>
          <a:p>
            <a:pPr lvl="1"/>
            <a:r>
              <a:rPr lang="en-CA" dirty="0"/>
              <a:t>Fat digestion and absorption occurs primarily in the duodenum and jejunum</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solidFill>
                  <a:schemeClr val="tx1"/>
                </a:solidFill>
              </a:rPr>
              <a:t>Lipid Digestion</a:t>
            </a:r>
          </a:p>
        </p:txBody>
      </p:sp>
      <p:sp>
        <p:nvSpPr>
          <p:cNvPr id="11267" name="Oval 3"/>
          <p:cNvSpPr>
            <a:spLocks noChangeArrowheads="1"/>
          </p:cNvSpPr>
          <p:nvPr/>
        </p:nvSpPr>
        <p:spPr bwMode="auto">
          <a:xfrm>
            <a:off x="623888" y="1943100"/>
            <a:ext cx="3789362" cy="1168400"/>
          </a:xfrm>
          <a:prstGeom prst="ellipse">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a:solidFill>
                  <a:schemeClr val="tx2"/>
                </a:solidFill>
              </a:rPr>
              <a:t>Large Lipid Droplet</a:t>
            </a:r>
          </a:p>
        </p:txBody>
      </p:sp>
      <p:sp>
        <p:nvSpPr>
          <p:cNvPr id="11268" name="Oval 5"/>
          <p:cNvSpPr>
            <a:spLocks noChangeArrowheads="1"/>
          </p:cNvSpPr>
          <p:nvPr/>
        </p:nvSpPr>
        <p:spPr bwMode="auto">
          <a:xfrm>
            <a:off x="266700" y="4572000"/>
            <a:ext cx="541338" cy="355600"/>
          </a:xfrm>
          <a:prstGeom prst="ellipse">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p>
        </p:txBody>
      </p:sp>
      <p:sp>
        <p:nvSpPr>
          <p:cNvPr id="11269" name="Oval 6"/>
          <p:cNvSpPr>
            <a:spLocks noChangeArrowheads="1"/>
          </p:cNvSpPr>
          <p:nvPr/>
        </p:nvSpPr>
        <p:spPr bwMode="auto">
          <a:xfrm>
            <a:off x="3924300" y="4191000"/>
            <a:ext cx="541338" cy="355600"/>
          </a:xfrm>
          <a:prstGeom prst="ellipse">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p>
        </p:txBody>
      </p:sp>
      <p:sp>
        <p:nvSpPr>
          <p:cNvPr id="11270" name="Oval 7"/>
          <p:cNvSpPr>
            <a:spLocks noChangeArrowheads="1"/>
          </p:cNvSpPr>
          <p:nvPr/>
        </p:nvSpPr>
        <p:spPr bwMode="auto">
          <a:xfrm>
            <a:off x="1104900" y="4572000"/>
            <a:ext cx="541338" cy="355600"/>
          </a:xfrm>
          <a:prstGeom prst="ellipse">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p>
        </p:txBody>
      </p:sp>
      <p:sp>
        <p:nvSpPr>
          <p:cNvPr id="11271" name="Oval 8"/>
          <p:cNvSpPr>
            <a:spLocks noChangeArrowheads="1"/>
          </p:cNvSpPr>
          <p:nvPr/>
        </p:nvSpPr>
        <p:spPr bwMode="auto">
          <a:xfrm>
            <a:off x="738188" y="4013200"/>
            <a:ext cx="609600" cy="431800"/>
          </a:xfrm>
          <a:prstGeom prst="ellipse">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a:solidFill>
                  <a:schemeClr val="tx2"/>
                </a:solidFill>
              </a:rPr>
              <a:t>Small</a:t>
            </a:r>
          </a:p>
        </p:txBody>
      </p:sp>
      <p:sp>
        <p:nvSpPr>
          <p:cNvPr id="11272" name="Oval 9"/>
          <p:cNvSpPr>
            <a:spLocks noChangeArrowheads="1"/>
          </p:cNvSpPr>
          <p:nvPr/>
        </p:nvSpPr>
        <p:spPr bwMode="auto">
          <a:xfrm>
            <a:off x="2971800" y="4343400"/>
            <a:ext cx="541338" cy="355600"/>
          </a:xfrm>
          <a:prstGeom prst="ellipse">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p>
        </p:txBody>
      </p:sp>
      <p:sp>
        <p:nvSpPr>
          <p:cNvPr id="11273" name="Oval 10"/>
          <p:cNvSpPr>
            <a:spLocks noChangeArrowheads="1"/>
          </p:cNvSpPr>
          <p:nvPr/>
        </p:nvSpPr>
        <p:spPr bwMode="auto">
          <a:xfrm>
            <a:off x="2019300" y="4724400"/>
            <a:ext cx="541338" cy="355600"/>
          </a:xfrm>
          <a:prstGeom prst="ellipse">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p>
        </p:txBody>
      </p:sp>
      <p:sp>
        <p:nvSpPr>
          <p:cNvPr id="11274" name="Oval 11"/>
          <p:cNvSpPr>
            <a:spLocks noChangeArrowheads="1"/>
          </p:cNvSpPr>
          <p:nvPr/>
        </p:nvSpPr>
        <p:spPr bwMode="auto">
          <a:xfrm>
            <a:off x="2247900" y="4419600"/>
            <a:ext cx="541338" cy="355600"/>
          </a:xfrm>
          <a:prstGeom prst="ellipse">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p>
        </p:txBody>
      </p:sp>
      <p:sp>
        <p:nvSpPr>
          <p:cNvPr id="11275" name="Oval 12"/>
          <p:cNvSpPr>
            <a:spLocks noChangeArrowheads="1"/>
          </p:cNvSpPr>
          <p:nvPr/>
        </p:nvSpPr>
        <p:spPr bwMode="auto">
          <a:xfrm>
            <a:off x="3390900" y="4724400"/>
            <a:ext cx="541338" cy="355600"/>
          </a:xfrm>
          <a:prstGeom prst="ellipse">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p>
        </p:txBody>
      </p:sp>
      <p:sp>
        <p:nvSpPr>
          <p:cNvPr id="11276" name="Oval 13"/>
          <p:cNvSpPr>
            <a:spLocks noChangeArrowheads="1"/>
          </p:cNvSpPr>
          <p:nvPr/>
        </p:nvSpPr>
        <p:spPr bwMode="auto">
          <a:xfrm>
            <a:off x="1638300" y="4343400"/>
            <a:ext cx="541338" cy="355600"/>
          </a:xfrm>
          <a:prstGeom prst="ellipse">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a:p>
        </p:txBody>
      </p:sp>
      <p:sp>
        <p:nvSpPr>
          <p:cNvPr id="11277" name="Line 14"/>
          <p:cNvSpPr>
            <a:spLocks noChangeShapeType="1"/>
          </p:cNvSpPr>
          <p:nvPr/>
        </p:nvSpPr>
        <p:spPr bwMode="auto">
          <a:xfrm>
            <a:off x="3390900" y="3657600"/>
            <a:ext cx="0" cy="355600"/>
          </a:xfrm>
          <a:prstGeom prst="line">
            <a:avLst/>
          </a:prstGeom>
          <a:noFill/>
          <a:ln w="31750">
            <a:solidFill>
              <a:schemeClr val="tx1"/>
            </a:solidFill>
            <a:miter lim="800000"/>
            <a:headEnd/>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11278" name="Text Box 15"/>
          <p:cNvSpPr txBox="1">
            <a:spLocks noChangeArrowheads="1"/>
          </p:cNvSpPr>
          <p:nvPr/>
        </p:nvSpPr>
        <p:spPr bwMode="auto">
          <a:xfrm>
            <a:off x="4714875" y="2343150"/>
            <a:ext cx="4657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Action of bile salts (cholate, chenodeoxycholate)</a:t>
            </a:r>
          </a:p>
          <a:p>
            <a:pPr eaLnBrk="1" hangingPunct="1"/>
            <a:r>
              <a:rPr lang="en-US" altLang="en-US">
                <a:solidFill>
                  <a:schemeClr val="tx2"/>
                </a:solidFill>
              </a:rPr>
              <a:t>Lipid emulsion</a:t>
            </a:r>
          </a:p>
        </p:txBody>
      </p:sp>
      <p:sp>
        <p:nvSpPr>
          <p:cNvPr id="11279" name="Line 16"/>
          <p:cNvSpPr>
            <a:spLocks noChangeShapeType="1"/>
          </p:cNvSpPr>
          <p:nvPr/>
        </p:nvSpPr>
        <p:spPr bwMode="auto">
          <a:xfrm>
            <a:off x="3390900" y="5257800"/>
            <a:ext cx="0" cy="355600"/>
          </a:xfrm>
          <a:prstGeom prst="line">
            <a:avLst/>
          </a:prstGeom>
          <a:noFill/>
          <a:ln w="31750">
            <a:solidFill>
              <a:schemeClr val="tx1"/>
            </a:solidFill>
            <a:miter lim="800000"/>
            <a:headEnd/>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11280" name="Oval 17"/>
          <p:cNvSpPr>
            <a:spLocks noChangeArrowheads="1"/>
          </p:cNvSpPr>
          <p:nvPr/>
        </p:nvSpPr>
        <p:spPr bwMode="auto">
          <a:xfrm>
            <a:off x="114300" y="6172200"/>
            <a:ext cx="196850" cy="152400"/>
          </a:xfrm>
          <a:prstGeom prst="ellipse">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281" name="Oval 19"/>
          <p:cNvSpPr>
            <a:spLocks noChangeArrowheads="1"/>
          </p:cNvSpPr>
          <p:nvPr/>
        </p:nvSpPr>
        <p:spPr bwMode="auto">
          <a:xfrm>
            <a:off x="495300" y="6400800"/>
            <a:ext cx="196850" cy="152400"/>
          </a:xfrm>
          <a:prstGeom prst="ellipse">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282" name="Oval 20"/>
          <p:cNvSpPr>
            <a:spLocks noChangeArrowheads="1"/>
          </p:cNvSpPr>
          <p:nvPr/>
        </p:nvSpPr>
        <p:spPr bwMode="auto">
          <a:xfrm>
            <a:off x="1790700" y="6400800"/>
            <a:ext cx="196850" cy="152400"/>
          </a:xfrm>
          <a:prstGeom prst="ellipse">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283" name="Oval 21"/>
          <p:cNvSpPr>
            <a:spLocks noChangeArrowheads="1"/>
          </p:cNvSpPr>
          <p:nvPr/>
        </p:nvSpPr>
        <p:spPr bwMode="auto">
          <a:xfrm>
            <a:off x="952500" y="6324600"/>
            <a:ext cx="196850" cy="152400"/>
          </a:xfrm>
          <a:prstGeom prst="ellipse">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284" name="Oval 23"/>
          <p:cNvSpPr>
            <a:spLocks noChangeArrowheads="1"/>
          </p:cNvSpPr>
          <p:nvPr/>
        </p:nvSpPr>
        <p:spPr bwMode="auto">
          <a:xfrm>
            <a:off x="2324100" y="6248400"/>
            <a:ext cx="196850" cy="152400"/>
          </a:xfrm>
          <a:prstGeom prst="ellipse">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285" name="Oval 24"/>
          <p:cNvSpPr>
            <a:spLocks noChangeArrowheads="1"/>
          </p:cNvSpPr>
          <p:nvPr/>
        </p:nvSpPr>
        <p:spPr bwMode="auto">
          <a:xfrm>
            <a:off x="3390900" y="6400800"/>
            <a:ext cx="196850" cy="152400"/>
          </a:xfrm>
          <a:prstGeom prst="ellipse">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286" name="Oval 25"/>
          <p:cNvSpPr>
            <a:spLocks noChangeArrowheads="1"/>
          </p:cNvSpPr>
          <p:nvPr/>
        </p:nvSpPr>
        <p:spPr bwMode="auto">
          <a:xfrm>
            <a:off x="2628900" y="6400800"/>
            <a:ext cx="196850" cy="152400"/>
          </a:xfrm>
          <a:prstGeom prst="ellipse">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287" name="Oval 27"/>
          <p:cNvSpPr>
            <a:spLocks noChangeArrowheads="1"/>
          </p:cNvSpPr>
          <p:nvPr/>
        </p:nvSpPr>
        <p:spPr bwMode="auto">
          <a:xfrm>
            <a:off x="1562100" y="6248400"/>
            <a:ext cx="196850" cy="152400"/>
          </a:xfrm>
          <a:prstGeom prst="ellipse">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288" name="Oval 28"/>
          <p:cNvSpPr>
            <a:spLocks noChangeArrowheads="1"/>
          </p:cNvSpPr>
          <p:nvPr/>
        </p:nvSpPr>
        <p:spPr bwMode="auto">
          <a:xfrm>
            <a:off x="3086100" y="6172200"/>
            <a:ext cx="196850" cy="152400"/>
          </a:xfrm>
          <a:prstGeom prst="ellipse">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289" name="Oval 29"/>
          <p:cNvSpPr>
            <a:spLocks noChangeArrowheads="1"/>
          </p:cNvSpPr>
          <p:nvPr/>
        </p:nvSpPr>
        <p:spPr bwMode="auto">
          <a:xfrm>
            <a:off x="3543300" y="6172200"/>
            <a:ext cx="196850" cy="152400"/>
          </a:xfrm>
          <a:prstGeom prst="ellipse">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290" name="Oval 30"/>
          <p:cNvSpPr>
            <a:spLocks noChangeArrowheads="1"/>
          </p:cNvSpPr>
          <p:nvPr/>
        </p:nvSpPr>
        <p:spPr bwMode="auto">
          <a:xfrm>
            <a:off x="3086100" y="6400800"/>
            <a:ext cx="196850" cy="152400"/>
          </a:xfrm>
          <a:prstGeom prst="ellipse">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291" name="Oval 31"/>
          <p:cNvSpPr>
            <a:spLocks noChangeArrowheads="1"/>
          </p:cNvSpPr>
          <p:nvPr/>
        </p:nvSpPr>
        <p:spPr bwMode="auto">
          <a:xfrm>
            <a:off x="3924300" y="6477000"/>
            <a:ext cx="196850" cy="152400"/>
          </a:xfrm>
          <a:prstGeom prst="ellipse">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292" name="Oval 32"/>
          <p:cNvSpPr>
            <a:spLocks noChangeArrowheads="1"/>
          </p:cNvSpPr>
          <p:nvPr/>
        </p:nvSpPr>
        <p:spPr bwMode="auto">
          <a:xfrm>
            <a:off x="3924300" y="6248400"/>
            <a:ext cx="196850" cy="152400"/>
          </a:xfrm>
          <a:prstGeom prst="ellipse">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293" name="Oval 33"/>
          <p:cNvSpPr>
            <a:spLocks noChangeArrowheads="1"/>
          </p:cNvSpPr>
          <p:nvPr/>
        </p:nvSpPr>
        <p:spPr bwMode="auto">
          <a:xfrm>
            <a:off x="4381500" y="6248400"/>
            <a:ext cx="196850" cy="152400"/>
          </a:xfrm>
          <a:prstGeom prst="ellipse">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294" name="Oval 34"/>
          <p:cNvSpPr>
            <a:spLocks noChangeArrowheads="1"/>
          </p:cNvSpPr>
          <p:nvPr/>
        </p:nvSpPr>
        <p:spPr bwMode="auto">
          <a:xfrm>
            <a:off x="4152900" y="6400800"/>
            <a:ext cx="196850" cy="152400"/>
          </a:xfrm>
          <a:prstGeom prst="ellipse">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295" name="Text Box 36"/>
          <p:cNvSpPr txBox="1">
            <a:spLocks noChangeArrowheads="1"/>
          </p:cNvSpPr>
          <p:nvPr/>
        </p:nvSpPr>
        <p:spPr bwMode="auto">
          <a:xfrm>
            <a:off x="4694238" y="4049713"/>
            <a:ext cx="40925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Bile salts activate pancreatic lipase and colipase</a:t>
            </a:r>
          </a:p>
          <a:p>
            <a:pPr eaLnBrk="1" hangingPunct="1"/>
            <a:endParaRPr lang="en-US" altLang="en-US"/>
          </a:p>
          <a:p>
            <a:pPr eaLnBrk="1" hangingPunct="1"/>
            <a:r>
              <a:rPr lang="en-US" altLang="en-US"/>
              <a:t>Bile salts reabsorbed, transported back to liver</a:t>
            </a:r>
          </a:p>
        </p:txBody>
      </p:sp>
      <p:sp>
        <p:nvSpPr>
          <p:cNvPr id="11296" name="Text Box 37"/>
          <p:cNvSpPr txBox="1">
            <a:spLocks noChangeArrowheads="1"/>
          </p:cNvSpPr>
          <p:nvPr/>
        </p:nvSpPr>
        <p:spPr bwMode="auto">
          <a:xfrm>
            <a:off x="4714875" y="6018213"/>
            <a:ext cx="39322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folHlink"/>
                </a:solidFill>
              </a:rPr>
              <a:t>Water soluble micelles</a:t>
            </a:r>
          </a:p>
          <a:p>
            <a:pPr eaLnBrk="1" hangingPunct="1"/>
            <a:endParaRPr lang="en-US" altLang="en-US">
              <a:solidFill>
                <a:schemeClr val="folHlink"/>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l" eaLnBrk="1" hangingPunct="1"/>
            <a:r>
              <a:rPr lang="en-US" altLang="en-US" sz="3600" b="1" u="sng">
                <a:solidFill>
                  <a:schemeClr val="tx1"/>
                </a:solidFill>
              </a:rPr>
              <a:t>A.  Luminal Phase</a:t>
            </a:r>
          </a:p>
        </p:txBody>
      </p:sp>
      <p:sp>
        <p:nvSpPr>
          <p:cNvPr id="2" name="Tijdelijke aanduiding voor inhoud 1"/>
          <p:cNvSpPr>
            <a:spLocks noGrp="1"/>
          </p:cNvSpPr>
          <p:nvPr>
            <p:ph idx="1"/>
          </p:nvPr>
        </p:nvSpPr>
        <p:spPr/>
        <p:txBody>
          <a:bodyPr/>
          <a:lstStyle/>
          <a:p>
            <a:r>
              <a:rPr lang="en-CA" dirty="0"/>
              <a:t>Food entering small intestine causes the secretion of hormones such as cholecystokinin, pancreozymin and secretin</a:t>
            </a:r>
          </a:p>
          <a:p>
            <a:r>
              <a:rPr lang="en-CA" dirty="0"/>
              <a:t>Hormones cause gallbladder to contract and secrete bile</a:t>
            </a:r>
          </a:p>
          <a:p>
            <a:pPr lvl="1"/>
            <a:r>
              <a:rPr lang="en-CA" dirty="0"/>
              <a:t>Stimulate the pancreas to secrete pancreatic lipase</a:t>
            </a:r>
          </a:p>
          <a:p>
            <a:endParaRPr lang="en-US" dirty="0"/>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1477</TotalTime>
  <Words>2714</Words>
  <Application>Microsoft Office PowerPoint</Application>
  <PresentationFormat>Diavoorstelling (4:3)</PresentationFormat>
  <Paragraphs>340</Paragraphs>
  <Slides>50</Slides>
  <Notes>19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50</vt:i4>
      </vt:variant>
    </vt:vector>
  </HeadingPairs>
  <TitlesOfParts>
    <vt:vector size="55" baseType="lpstr">
      <vt:lpstr>Times New Roman</vt:lpstr>
      <vt:lpstr>Arial</vt:lpstr>
      <vt:lpstr>Calibri</vt:lpstr>
      <vt:lpstr>Wingdings</vt:lpstr>
      <vt:lpstr>Facet</vt:lpstr>
      <vt:lpstr>Lipids in the body</vt:lpstr>
      <vt:lpstr>Types of Lipids</vt:lpstr>
      <vt:lpstr>Types of Lipids</vt:lpstr>
      <vt:lpstr>PowerPoint-presentatie</vt:lpstr>
      <vt:lpstr>Adipose tissue is located:</vt:lpstr>
      <vt:lpstr>Lipid Digestion and Absorption</vt:lpstr>
      <vt:lpstr>Lipid Digestion and Absorption</vt:lpstr>
      <vt:lpstr>Lipid Digestion</vt:lpstr>
      <vt:lpstr>A.  Luminal Phase</vt:lpstr>
      <vt:lpstr>1.  Emulsification</vt:lpstr>
      <vt:lpstr>2. Partial Hydrolysis</vt:lpstr>
      <vt:lpstr>PowerPoint-presentatie</vt:lpstr>
      <vt:lpstr>3.  Mixed micelle formation</vt:lpstr>
      <vt:lpstr>Long chain FAs and monoglycerides</vt:lpstr>
      <vt:lpstr>PowerPoint-presentatie</vt:lpstr>
      <vt:lpstr>C.  Intracellular Phase</vt:lpstr>
      <vt:lpstr>Lipid Synthesis</vt:lpstr>
      <vt:lpstr>Triglyceride Synthesis</vt:lpstr>
      <vt:lpstr>Monoglyceride Pathway</vt:lpstr>
      <vt:lpstr>Glycerol 3-Phosphate Pathway</vt:lpstr>
      <vt:lpstr>PowerPoint-presentatie</vt:lpstr>
      <vt:lpstr>PowerPoint-presentatie</vt:lpstr>
      <vt:lpstr>II.  Phospholipid</vt:lpstr>
      <vt:lpstr>PowerPoint-presentatie</vt:lpstr>
      <vt:lpstr>III.  Cholesterol</vt:lpstr>
      <vt:lpstr>PowerPoint-presentatie</vt:lpstr>
      <vt:lpstr>Lipid Transport</vt:lpstr>
      <vt:lpstr>Lipid Transport</vt:lpstr>
      <vt:lpstr>I.  Lipoproteins</vt:lpstr>
      <vt:lpstr>PowerPoint-presentatie</vt:lpstr>
      <vt:lpstr>PowerPoint-presentatie</vt:lpstr>
      <vt:lpstr>PowerPoint-presentatie</vt:lpstr>
      <vt:lpstr> A.  Chylomicrons</vt:lpstr>
      <vt:lpstr>PowerPoint-presentatie</vt:lpstr>
      <vt:lpstr>PowerPoint-presentatie</vt:lpstr>
      <vt:lpstr>PowerPoint-presentatie</vt:lpstr>
      <vt:lpstr>PowerPoint-presentatie</vt:lpstr>
      <vt:lpstr>PowerPoint-presentatie</vt:lpstr>
      <vt:lpstr>B.  Very low density lipoproteins (VLDL)</vt:lpstr>
      <vt:lpstr>PowerPoint-presentatie</vt:lpstr>
      <vt:lpstr>LCAT – Lecithin – cholesterol acyltransferase</vt:lpstr>
      <vt:lpstr> Lipoprotein lipase</vt:lpstr>
      <vt:lpstr>Nutritional State      Lipoprotein Lipase Activity</vt:lpstr>
      <vt:lpstr>C.  Low Density Lipoproteins (LDL)  </vt:lpstr>
      <vt:lpstr>D.  High density Lipoproteins (HDL)</vt:lpstr>
      <vt:lpstr>PowerPoint-presentatie</vt:lpstr>
      <vt:lpstr>PowerPoint-presentatie</vt:lpstr>
      <vt:lpstr>Lipid Transport</vt:lpstr>
      <vt:lpstr>II.  Free Fatty Acids</vt:lpstr>
      <vt:lpstr>III.  Ketone Bodies</vt:lpstr>
    </vt:vector>
  </TitlesOfParts>
  <Company>NCSU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Lipids</dc:title>
  <dc:creator>mmg</dc:creator>
  <cp:lastModifiedBy>Laarman, Anne (annelaarman@uidaho.edu)</cp:lastModifiedBy>
  <cp:revision>48</cp:revision>
  <dcterms:created xsi:type="dcterms:W3CDTF">2004-10-06T17:38:50Z</dcterms:created>
  <dcterms:modified xsi:type="dcterms:W3CDTF">2017-08-18T06:10:58Z</dcterms:modified>
</cp:coreProperties>
</file>