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9" r:id="rId2"/>
    <p:sldId id="285" r:id="rId3"/>
    <p:sldId id="284" r:id="rId4"/>
    <p:sldId id="259" r:id="rId5"/>
    <p:sldId id="280" r:id="rId6"/>
    <p:sldId id="281" r:id="rId7"/>
    <p:sldId id="265" r:id="rId8"/>
    <p:sldId id="256" r:id="rId9"/>
    <p:sldId id="257" r:id="rId10"/>
    <p:sldId id="267" r:id="rId11"/>
    <p:sldId id="268" r:id="rId12"/>
    <p:sldId id="266" r:id="rId13"/>
    <p:sldId id="269" r:id="rId14"/>
    <p:sldId id="260" r:id="rId15"/>
    <p:sldId id="262" r:id="rId16"/>
    <p:sldId id="272" r:id="rId17"/>
    <p:sldId id="273" r:id="rId18"/>
    <p:sldId id="270" r:id="rId19"/>
    <p:sldId id="261" r:id="rId20"/>
    <p:sldId id="271" r:id="rId21"/>
    <p:sldId id="263" r:id="rId22"/>
    <p:sldId id="264" r:id="rId23"/>
    <p:sldId id="277" r:id="rId24"/>
    <p:sldId id="278" r:id="rId25"/>
    <p:sldId id="275" r:id="rId26"/>
    <p:sldId id="274" r:id="rId27"/>
    <p:sldId id="276"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F1D7C-5A6E-49BE-A172-F802223B4D12}" type="datetimeFigureOut">
              <a:rPr lang="en-US" smtClean="0"/>
              <a:pPr/>
              <a:t>8/16/2017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5064A-D3D1-45F1-A6FC-1AE3448AAFEA}"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B5064A-D3D1-45F1-A6FC-1AE3448AAFE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E8B3C8-4ACF-4B64-94B9-002C0C0DAD8A}"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B3C8-4ACF-4B64-94B9-002C0C0DAD8A}"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B3C8-4ACF-4B64-94B9-002C0C0DAD8A}"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B3C8-4ACF-4B64-94B9-002C0C0DAD8A}"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8B3C8-4ACF-4B64-94B9-002C0C0DAD8A}"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E8B3C8-4ACF-4B64-94B9-002C0C0DAD8A}"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E8B3C8-4ACF-4B64-94B9-002C0C0DAD8A}" type="datetimeFigureOut">
              <a:rPr lang="en-US" smtClean="0"/>
              <a:pPr/>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8B3C8-4ACF-4B64-94B9-002C0C0DAD8A}" type="datetimeFigureOut">
              <a:rPr lang="en-US" smtClean="0"/>
              <a:pPr/>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8B3C8-4ACF-4B64-94B9-002C0C0DAD8A}" type="datetimeFigureOut">
              <a:rPr lang="en-US" smtClean="0"/>
              <a:pPr/>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8B3C8-4ACF-4B64-94B9-002C0C0DAD8A}"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8B3C8-4ACF-4B64-94B9-002C0C0DAD8A}"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7A576-E972-4A81-8D9E-2BE38644D4A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8B3C8-4ACF-4B64-94B9-002C0C0DAD8A}" type="datetimeFigureOut">
              <a:rPr lang="en-US" smtClean="0"/>
              <a:pPr/>
              <a:t>8/16/2017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7A576-E972-4A81-8D9E-2BE38644D4A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4/45/Eukaryotic_Translation_Initiation.p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5bLEDd-PSTQ?t=7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877" y="3276600"/>
            <a:ext cx="865943" cy="523220"/>
          </a:xfrm>
          <a:prstGeom prst="rect">
            <a:avLst/>
          </a:prstGeom>
          <a:noFill/>
        </p:spPr>
        <p:txBody>
          <a:bodyPr wrap="none" rtlCol="0">
            <a:spAutoFit/>
          </a:bodyPr>
          <a:lstStyle/>
          <a:p>
            <a:r>
              <a:rPr lang="en-US" sz="2800" b="1" dirty="0"/>
              <a:t>DNA</a:t>
            </a:r>
          </a:p>
        </p:txBody>
      </p:sp>
      <p:sp>
        <p:nvSpPr>
          <p:cNvPr id="3" name="TextBox 2"/>
          <p:cNvSpPr txBox="1"/>
          <p:nvPr/>
        </p:nvSpPr>
        <p:spPr>
          <a:xfrm>
            <a:off x="3810000" y="3276600"/>
            <a:ext cx="841897" cy="523220"/>
          </a:xfrm>
          <a:prstGeom prst="rect">
            <a:avLst/>
          </a:prstGeom>
          <a:noFill/>
        </p:spPr>
        <p:txBody>
          <a:bodyPr wrap="none" rtlCol="0">
            <a:spAutoFit/>
          </a:bodyPr>
          <a:lstStyle/>
          <a:p>
            <a:r>
              <a:rPr lang="en-US" sz="2800" b="1" dirty="0"/>
              <a:t>RNA</a:t>
            </a:r>
          </a:p>
        </p:txBody>
      </p:sp>
      <p:sp>
        <p:nvSpPr>
          <p:cNvPr id="4" name="TextBox 3"/>
          <p:cNvSpPr txBox="1"/>
          <p:nvPr/>
        </p:nvSpPr>
        <p:spPr>
          <a:xfrm>
            <a:off x="6122077" y="3276600"/>
            <a:ext cx="1494127" cy="523220"/>
          </a:xfrm>
          <a:prstGeom prst="rect">
            <a:avLst/>
          </a:prstGeom>
          <a:noFill/>
        </p:spPr>
        <p:txBody>
          <a:bodyPr wrap="none" rtlCol="0">
            <a:spAutoFit/>
          </a:bodyPr>
          <a:lstStyle/>
          <a:p>
            <a:r>
              <a:rPr lang="en-US" sz="2800" b="1" dirty="0"/>
              <a:t>PROTEIN</a:t>
            </a:r>
          </a:p>
        </p:txBody>
      </p:sp>
      <p:sp>
        <p:nvSpPr>
          <p:cNvPr id="5" name="TextBox 4"/>
          <p:cNvSpPr txBox="1"/>
          <p:nvPr/>
        </p:nvSpPr>
        <p:spPr>
          <a:xfrm>
            <a:off x="2362200" y="2971800"/>
            <a:ext cx="1405321" cy="369332"/>
          </a:xfrm>
          <a:prstGeom prst="rect">
            <a:avLst/>
          </a:prstGeom>
          <a:noFill/>
        </p:spPr>
        <p:txBody>
          <a:bodyPr wrap="none" rtlCol="0">
            <a:spAutoFit/>
          </a:bodyPr>
          <a:lstStyle/>
          <a:p>
            <a:r>
              <a:rPr lang="en-US" dirty="0"/>
              <a:t>Transcription</a:t>
            </a:r>
          </a:p>
        </p:txBody>
      </p:sp>
      <p:sp>
        <p:nvSpPr>
          <p:cNvPr id="6" name="TextBox 5"/>
          <p:cNvSpPr txBox="1"/>
          <p:nvPr/>
        </p:nvSpPr>
        <p:spPr>
          <a:xfrm>
            <a:off x="4648200" y="2971800"/>
            <a:ext cx="1215076" cy="369332"/>
          </a:xfrm>
          <a:prstGeom prst="rect">
            <a:avLst/>
          </a:prstGeom>
          <a:noFill/>
        </p:spPr>
        <p:txBody>
          <a:bodyPr wrap="none" rtlCol="0">
            <a:spAutoFit/>
          </a:bodyPr>
          <a:lstStyle/>
          <a:p>
            <a:r>
              <a:rPr lang="en-US" dirty="0"/>
              <a:t>Translation</a:t>
            </a:r>
          </a:p>
        </p:txBody>
      </p:sp>
      <p:grpSp>
        <p:nvGrpSpPr>
          <p:cNvPr id="10" name="Group 9"/>
          <p:cNvGrpSpPr/>
          <p:nvPr/>
        </p:nvGrpSpPr>
        <p:grpSpPr>
          <a:xfrm>
            <a:off x="2438400" y="3429000"/>
            <a:ext cx="1295400" cy="230188"/>
            <a:chOff x="2590800" y="3886200"/>
            <a:chExt cx="1295400" cy="230188"/>
          </a:xfrm>
        </p:grpSpPr>
        <p:cxnSp>
          <p:nvCxnSpPr>
            <p:cNvPr id="8" name="Straight Arrow Connector 7"/>
            <p:cNvCxnSpPr/>
            <p:nvPr/>
          </p:nvCxnSpPr>
          <p:spPr>
            <a:xfrm>
              <a:off x="2590800" y="3886200"/>
              <a:ext cx="1295400" cy="15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90800" y="4114800"/>
              <a:ext cx="1295400" cy="15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4724400" y="3581400"/>
            <a:ext cx="1295400" cy="15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38400" y="3733800"/>
            <a:ext cx="1405321" cy="646331"/>
          </a:xfrm>
          <a:prstGeom prst="rect">
            <a:avLst/>
          </a:prstGeom>
          <a:noFill/>
        </p:spPr>
        <p:txBody>
          <a:bodyPr wrap="none" rtlCol="0">
            <a:spAutoFit/>
          </a:bodyPr>
          <a:lstStyle/>
          <a:p>
            <a:r>
              <a:rPr lang="en-US" dirty="0"/>
              <a:t>Reverse</a:t>
            </a:r>
          </a:p>
          <a:p>
            <a:r>
              <a:rPr lang="en-US" dirty="0"/>
              <a:t>Transcription</a:t>
            </a:r>
          </a:p>
        </p:txBody>
      </p:sp>
      <p:sp>
        <p:nvSpPr>
          <p:cNvPr id="19" name="Freeform 18"/>
          <p:cNvSpPr/>
          <p:nvPr/>
        </p:nvSpPr>
        <p:spPr>
          <a:xfrm>
            <a:off x="1179871" y="2841522"/>
            <a:ext cx="796413" cy="1312607"/>
          </a:xfrm>
          <a:custGeom>
            <a:avLst/>
            <a:gdLst>
              <a:gd name="connsiteX0" fmla="*/ 752168 w 796413"/>
              <a:gd name="connsiteY0" fmla="*/ 329381 h 1312607"/>
              <a:gd name="connsiteX1" fmla="*/ 309716 w 796413"/>
              <a:gd name="connsiteY1" fmla="*/ 63910 h 1312607"/>
              <a:gd name="connsiteX2" fmla="*/ 14748 w 796413"/>
              <a:gd name="connsiteY2" fmla="*/ 712839 h 1312607"/>
              <a:gd name="connsiteX3" fmla="*/ 398206 w 796413"/>
              <a:gd name="connsiteY3" fmla="*/ 1258530 h 1312607"/>
              <a:gd name="connsiteX4" fmla="*/ 796413 w 796413"/>
              <a:gd name="connsiteY4" fmla="*/ 1037304 h 1312607"/>
              <a:gd name="connsiteX5" fmla="*/ 796413 w 796413"/>
              <a:gd name="connsiteY5" fmla="*/ 1037304 h 13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413" h="1312607">
                <a:moveTo>
                  <a:pt x="752168" y="329381"/>
                </a:moveTo>
                <a:cubicBezTo>
                  <a:pt x="592393" y="164690"/>
                  <a:pt x="432619" y="0"/>
                  <a:pt x="309716" y="63910"/>
                </a:cubicBezTo>
                <a:cubicBezTo>
                  <a:pt x="186813" y="127820"/>
                  <a:pt x="0" y="513736"/>
                  <a:pt x="14748" y="712839"/>
                </a:cubicBezTo>
                <a:cubicBezTo>
                  <a:pt x="29496" y="911942"/>
                  <a:pt x="267929" y="1204453"/>
                  <a:pt x="398206" y="1258530"/>
                </a:cubicBezTo>
                <a:cubicBezTo>
                  <a:pt x="528483" y="1312607"/>
                  <a:pt x="796413" y="1037304"/>
                  <a:pt x="796413" y="1037304"/>
                </a:cubicBezTo>
                <a:lnTo>
                  <a:pt x="796413" y="1037304"/>
                </a:ln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990600" y="2438400"/>
            <a:ext cx="1226554" cy="369332"/>
          </a:xfrm>
          <a:prstGeom prst="rect">
            <a:avLst/>
          </a:prstGeom>
          <a:noFill/>
        </p:spPr>
        <p:txBody>
          <a:bodyPr wrap="none" rtlCol="0">
            <a:spAutoFit/>
          </a:bodyPr>
          <a:lstStyle/>
          <a:p>
            <a:r>
              <a:rPr lang="en-US" dirty="0"/>
              <a:t>Replication</a:t>
            </a:r>
          </a:p>
        </p:txBody>
      </p:sp>
      <p:sp>
        <p:nvSpPr>
          <p:cNvPr id="21" name="TextBox 20"/>
          <p:cNvSpPr txBox="1"/>
          <p:nvPr/>
        </p:nvSpPr>
        <p:spPr>
          <a:xfrm>
            <a:off x="2667000" y="1066800"/>
            <a:ext cx="3610284" cy="646331"/>
          </a:xfrm>
          <a:prstGeom prst="rect">
            <a:avLst/>
          </a:prstGeom>
          <a:noFill/>
        </p:spPr>
        <p:txBody>
          <a:bodyPr wrap="none" rtlCol="0">
            <a:spAutoFit/>
          </a:bodyPr>
          <a:lstStyle/>
          <a:p>
            <a:r>
              <a:rPr lang="en-US" sz="3600" b="1" dirty="0"/>
              <a:t>CENTRAL DOGMA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28600" y="685800"/>
            <a:ext cx="86868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Initiation</a:t>
            </a:r>
          </a:p>
          <a:p>
            <a:pPr marL="0" marR="0" lvl="0" indent="2508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Initiation of translation requires a specific initiator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a:t>
            </a:r>
            <a:r>
              <a:rPr kumimoji="0" lang="en-US"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met</a:t>
            </a:r>
            <a:r>
              <a:rPr kumimoji="0" lang="en-US"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i</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that is used to incorporate the initial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methionine</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residue into all proteins. </a:t>
            </a:r>
          </a:p>
          <a:p>
            <a:pPr marL="0" marR="0" lvl="0" indent="250825"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initiation of translation requires recognition of an AUG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codon</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250825" algn="l" defTabSz="914400" rtl="0" eaLnBrk="0" fontAlgn="base" latinLnBrk="0" hangingPunct="0">
              <a:lnSpc>
                <a:spcPct val="100000"/>
              </a:lnSpc>
              <a:spcBef>
                <a:spcPct val="0"/>
              </a:spcBef>
              <a:spcAft>
                <a:spcPct val="0"/>
              </a:spcAft>
              <a:buClrTx/>
              <a:buSzTx/>
              <a:buFontTx/>
              <a:buNone/>
              <a:tabLst/>
            </a:pPr>
            <a:endParaRPr lang="en-US" dirty="0">
              <a:latin typeface="Arial" pitchFamily="34" charset="0"/>
              <a:ea typeface="Times New Roman" pitchFamily="18" charset="0"/>
              <a:cs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In eukaryotes initiator AUGs are generally, but not always, the first encountered by the ribosome. </a:t>
            </a:r>
          </a:p>
          <a:p>
            <a:pPr marL="0" marR="0" lvl="0" indent="250825" algn="l" defTabSz="914400" rtl="0" eaLnBrk="0" fontAlgn="base" latinLnBrk="0" hangingPunct="0">
              <a:lnSpc>
                <a:spcPct val="100000"/>
              </a:lnSpc>
              <a:spcBef>
                <a:spcPct val="0"/>
              </a:spcBef>
              <a:spcAft>
                <a:spcPct val="0"/>
              </a:spcAft>
              <a:buClrTx/>
              <a:buSzTx/>
              <a:buFontTx/>
              <a:buNone/>
              <a:tabLst/>
            </a:pPr>
            <a:endParaRPr lang="en-US" dirty="0">
              <a:latin typeface="Arial" pitchFamily="34" charset="0"/>
              <a:ea typeface="Times New Roman" pitchFamily="18" charset="0"/>
              <a:cs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 specific sequence context, surrounding the initiator AUG, aids ribosomal discrimination. This context is </a:t>
            </a:r>
            <a:r>
              <a:rPr kumimoji="0" lang="en-US" b="1" i="0" u="none" strike="noStrike" cap="none" normalizeH="0" baseline="30000" dirty="0">
                <a:ln>
                  <a:noFill/>
                </a:ln>
                <a:solidFill>
                  <a:schemeClr val="tx1"/>
                </a:solidFill>
                <a:effectLst/>
                <a:latin typeface="Arial" pitchFamily="34" charset="0"/>
                <a:ea typeface="Times New Roman" pitchFamily="18" charset="0"/>
                <a:cs typeface="Arial" pitchFamily="34" charset="0"/>
              </a:rPr>
              <a:t>A</a:t>
            </a: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b="1" i="0" u="none" strike="noStrike" cap="none" normalizeH="0" baseline="-30000" dirty="0">
                <a:ln>
                  <a:noFill/>
                </a:ln>
                <a:solidFill>
                  <a:schemeClr val="tx1"/>
                </a:solidFill>
                <a:effectLst/>
                <a:latin typeface="Arial" pitchFamily="34" charset="0"/>
                <a:ea typeface="Times New Roman" pitchFamily="18" charset="0"/>
                <a:cs typeface="Arial" pitchFamily="34" charset="0"/>
              </a:rPr>
              <a:t>G</a:t>
            </a: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CC</a:t>
            </a:r>
            <a:r>
              <a:rPr kumimoji="0" lang="en-US" b="1" i="0" u="none" strike="noStrike" cap="none" normalizeH="0" baseline="30000" dirty="0">
                <a:ln>
                  <a:noFill/>
                </a:ln>
                <a:solidFill>
                  <a:schemeClr val="tx1"/>
                </a:solidFill>
                <a:effectLst/>
                <a:latin typeface="Arial" pitchFamily="34" charset="0"/>
                <a:ea typeface="Times New Roman" pitchFamily="18" charset="0"/>
                <a:cs typeface="Arial" pitchFamily="34" charset="0"/>
              </a:rPr>
              <a:t>A</a:t>
            </a: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b="1" i="0" u="none" strike="noStrike" cap="none" normalizeH="0" baseline="-30000" dirty="0">
                <a:ln>
                  <a:noFill/>
                </a:ln>
                <a:solidFill>
                  <a:schemeClr val="tx1"/>
                </a:solidFill>
                <a:effectLst/>
                <a:latin typeface="Arial" pitchFamily="34" charset="0"/>
                <a:ea typeface="Times New Roman" pitchFamily="18" charset="0"/>
                <a:cs typeface="Arial" pitchFamily="34" charset="0"/>
              </a:rPr>
              <a:t>G</a:t>
            </a: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CCAUG</a:t>
            </a:r>
            <a:r>
              <a:rPr kumimoji="0" lang="en-US" b="1" i="0" u="none" strike="noStrike" cap="none" normalizeH="0" baseline="30000" dirty="0">
                <a:ln>
                  <a:noFill/>
                </a:ln>
                <a:solidFill>
                  <a:schemeClr val="tx1"/>
                </a:solidFill>
                <a:effectLst/>
                <a:latin typeface="Arial" pitchFamily="34" charset="0"/>
                <a:ea typeface="Times New Roman" pitchFamily="18" charset="0"/>
                <a:cs typeface="Arial" pitchFamily="34" charset="0"/>
              </a:rPr>
              <a:t>A</a:t>
            </a: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b="1" i="0" u="none" strike="noStrike" cap="none" normalizeH="0" baseline="-30000" dirty="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in most mRNAs.</a:t>
            </a:r>
            <a:endParaRPr kumimoji="0" lang="en-US" sz="2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04800" y="762000"/>
            <a:ext cx="86868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Initiation of translation requires 4 specific steps:</a:t>
            </a:r>
          </a:p>
          <a:p>
            <a:pPr marL="0" marR="0" lvl="0" indent="250825" algn="just" defTabSz="914400" rtl="0" eaLnBrk="1" fontAlgn="base" latinLnBrk="0" hangingPunct="1">
              <a:lnSpc>
                <a:spcPct val="100000"/>
              </a:lnSpc>
              <a:spcBef>
                <a:spcPct val="0"/>
              </a:spcBef>
              <a:spcAft>
                <a:spcPct val="0"/>
              </a:spcAft>
              <a:buClrTx/>
              <a:buSzTx/>
              <a:buFontTx/>
              <a:buNone/>
              <a:tabLst/>
            </a:pPr>
            <a:endParaRPr lang="en-US" sz="1600" dirty="0">
              <a:latin typeface="Arial" pitchFamily="34" charset="0"/>
              <a:cs typeface="Arial" pitchFamily="34" charset="0"/>
            </a:endParaRPr>
          </a:p>
          <a:p>
            <a:pPr marL="0" marR="0" lvl="0" indent="250825"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250825" algn="just"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 ribosome must dissociate into its' 40</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and 60</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subunits. </a:t>
            </a:r>
          </a:p>
          <a:p>
            <a:pPr marL="0" marR="0" lvl="0" indent="250825" algn="just" defTabSz="914400" rtl="0" eaLnBrk="0" fontAlgn="base" latinLnBrk="0" hangingPunct="0">
              <a:lnSpc>
                <a:spcPct val="100000"/>
              </a:lnSpc>
              <a:spcBef>
                <a:spcPct val="0"/>
              </a:spcBef>
              <a:spcAft>
                <a:spcPct val="0"/>
              </a:spcAft>
              <a:buClrTx/>
              <a:buSzTx/>
              <a:buFontTx/>
              <a:buAutoNum type="arabicPeriod"/>
              <a:tabLst/>
            </a:pPr>
            <a:endPar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50825" algn="just"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 ternary complex termed the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preinitiation</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complex is formed consisting of the initiator, GTP, eIF-2 and the 40</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subunit. </a:t>
            </a:r>
            <a:endParaRPr lang="en-US" sz="1600" dirty="0">
              <a:latin typeface="Arial" pitchFamily="34" charset="0"/>
            </a:endParaRPr>
          </a:p>
          <a:p>
            <a:pPr marL="0" marR="0" lvl="0" indent="250825" algn="just" defTabSz="914400" rtl="0" eaLnBrk="0" fontAlgn="base" latinLnBrk="0" hangingPunct="0">
              <a:lnSpc>
                <a:spcPct val="100000"/>
              </a:lnSpc>
              <a:spcBef>
                <a:spcPct val="0"/>
              </a:spcBef>
              <a:spcAft>
                <a:spcPct val="0"/>
              </a:spcAft>
              <a:buClrTx/>
              <a:buSzTx/>
              <a:buFontTx/>
              <a:buAutoNum type="arabicPeriod"/>
              <a:tabLst/>
            </a:pPr>
            <a:endPar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50825" algn="just"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The mRNA is bound to the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preinitiation</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complex.</a:t>
            </a:r>
            <a:endParaRPr lang="en-US" sz="1600" dirty="0">
              <a:latin typeface="Arial" pitchFamily="34" charset="0"/>
            </a:endParaRPr>
          </a:p>
          <a:p>
            <a:pPr marL="0" marR="0" lvl="0" indent="250825" algn="just" defTabSz="914400" rtl="0" eaLnBrk="0" fontAlgn="base" latinLnBrk="0" hangingPunct="0">
              <a:lnSpc>
                <a:spcPct val="100000"/>
              </a:lnSpc>
              <a:spcBef>
                <a:spcPct val="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50825" algn="just"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The 60</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subunit associates with the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preinitiation</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complex to form the 80</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initiation complex.</a:t>
            </a:r>
          </a:p>
          <a:p>
            <a:pPr marL="0" marR="0" lvl="0" indent="250825" algn="just" defTabSz="914400" rtl="0" eaLnBrk="0" fontAlgn="base" latinLnBrk="0" hangingPunct="0">
              <a:lnSpc>
                <a:spcPct val="100000"/>
              </a:lnSpc>
              <a:spcBef>
                <a:spcPct val="0"/>
              </a:spcBef>
              <a:spcAft>
                <a:spcPct val="0"/>
              </a:spcAft>
              <a:buClrTx/>
              <a:buSzTx/>
              <a:buFontTx/>
              <a:buAutoNum type="arabicPeriod"/>
              <a:tabLst/>
            </a:pPr>
            <a:endParaRPr lang="en-US" sz="1600" dirty="0">
              <a:latin typeface="Arial" pitchFamily="34" charset="0"/>
              <a:cs typeface="Arial" pitchFamily="34" charset="0"/>
            </a:endParaRPr>
          </a:p>
          <a:p>
            <a:pPr marL="0" marR="0" lvl="0" indent="250825" algn="just"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a:ln>
                <a:noFill/>
              </a:ln>
              <a:solidFill>
                <a:schemeClr val="tx1"/>
              </a:solidFill>
              <a:effectLst/>
              <a:latin typeface="Arial" pitchFamily="34" charset="0"/>
            </a:endParaRPr>
          </a:p>
          <a:p>
            <a:pPr marL="0" marR="0" lvl="0" indent="250825"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initiation factors eIF-1 and eIF-3 bind to the 40</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ribosomal subunit favoring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antiassociation</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to the 60</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subunit. The prevention of subunit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reassociation</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allows the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preinitiation</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complex to form.</a:t>
            </a:r>
            <a:endParaRPr kumimoji="0" lang="en-US" sz="2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22860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Eukaryotic Initiation Factors and Their Functions</a:t>
            </a:r>
          </a:p>
        </p:txBody>
      </p:sp>
      <p:pic>
        <p:nvPicPr>
          <p:cNvPr id="3" name="Picture 2" descr="File:Eukaryotic Translation Initiation.png">
            <a:hlinkClick r:id="rId3"/>
          </p:cNvPr>
          <p:cNvPicPr>
            <a:picLocks noChangeAspect="1" noChangeArrowheads="1"/>
          </p:cNvPicPr>
          <p:nvPr/>
        </p:nvPicPr>
        <p:blipFill>
          <a:blip r:embed="rId4" cstate="print"/>
          <a:srcRect/>
          <a:stretch>
            <a:fillRect/>
          </a:stretch>
        </p:blipFill>
        <p:spPr bwMode="auto">
          <a:xfrm>
            <a:off x="2895600" y="838200"/>
            <a:ext cx="6248400" cy="6248400"/>
          </a:xfrm>
          <a:prstGeom prst="rect">
            <a:avLst/>
          </a:prstGeom>
          <a:noFill/>
        </p:spPr>
      </p:pic>
      <p:sp>
        <p:nvSpPr>
          <p:cNvPr id="4" name="Rectangle 3"/>
          <p:cNvSpPr/>
          <p:nvPr/>
        </p:nvSpPr>
        <p:spPr>
          <a:xfrm>
            <a:off x="304800" y="1447800"/>
            <a:ext cx="2438400" cy="2862322"/>
          </a:xfrm>
          <a:prstGeom prst="rect">
            <a:avLst/>
          </a:prstGeom>
        </p:spPr>
        <p:txBody>
          <a:bodyPr wrap="square">
            <a:spAutoFit/>
          </a:bodyPr>
          <a:lstStyle/>
          <a:p>
            <a:pPr lvl="0" indent="250825" eaLnBrk="0" fontAlgn="base" hangingPunct="0">
              <a:spcBef>
                <a:spcPct val="0"/>
              </a:spcBef>
              <a:spcAft>
                <a:spcPct val="0"/>
              </a:spcAft>
            </a:pPr>
            <a:r>
              <a:rPr lang="en-US" dirty="0">
                <a:latin typeface="Arial" pitchFamily="34" charset="0"/>
                <a:ea typeface="Times New Roman" pitchFamily="18" charset="0"/>
                <a:cs typeface="Arial" pitchFamily="34" charset="0"/>
              </a:rPr>
              <a:t>The specific non-</a:t>
            </a:r>
            <a:r>
              <a:rPr lang="en-US" dirty="0" err="1">
                <a:latin typeface="Arial" pitchFamily="34" charset="0"/>
                <a:ea typeface="Times New Roman" pitchFamily="18" charset="0"/>
                <a:cs typeface="Arial" pitchFamily="34" charset="0"/>
              </a:rPr>
              <a:t>ribosomally</a:t>
            </a:r>
            <a:r>
              <a:rPr lang="en-US" dirty="0">
                <a:latin typeface="Arial" pitchFamily="34" charset="0"/>
                <a:ea typeface="Times New Roman" pitchFamily="18" charset="0"/>
                <a:cs typeface="Arial" pitchFamily="34" charset="0"/>
              </a:rPr>
              <a:t> associated proteins required for accurate translational initiation are termed initiation factors or </a:t>
            </a:r>
            <a:r>
              <a:rPr lang="en-US" dirty="0" err="1">
                <a:latin typeface="Arial" pitchFamily="34" charset="0"/>
                <a:ea typeface="Times New Roman" pitchFamily="18" charset="0"/>
                <a:cs typeface="Arial" pitchFamily="34" charset="0"/>
              </a:rPr>
              <a:t>eIFs</a:t>
            </a:r>
            <a:r>
              <a:rPr lang="en-US" dirty="0">
                <a:latin typeface="Arial" pitchFamily="34" charset="0"/>
                <a:ea typeface="Times New Roman" pitchFamily="18" charset="0"/>
                <a:cs typeface="Arial" pitchFamily="34" charset="0"/>
              </a:rPr>
              <a:t>. </a:t>
            </a:r>
          </a:p>
          <a:p>
            <a:pPr lvl="0" indent="250825"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lvl="0" indent="250825" eaLnBrk="0" fontAlgn="base" hangingPunct="0">
              <a:spcBef>
                <a:spcPct val="0"/>
              </a:spcBef>
              <a:spcAft>
                <a:spcPct val="0"/>
              </a:spcAft>
            </a:pPr>
            <a:r>
              <a:rPr lang="en-US" dirty="0">
                <a:latin typeface="Arial" pitchFamily="34" charset="0"/>
                <a:ea typeface="Times New Roman" pitchFamily="18" charset="0"/>
                <a:cs typeface="Arial" pitchFamily="34" charset="0"/>
              </a:rPr>
              <a:t>Numerous </a:t>
            </a:r>
            <a:r>
              <a:rPr lang="en-US" dirty="0" err="1">
                <a:latin typeface="Arial" pitchFamily="34" charset="0"/>
                <a:ea typeface="Times New Roman" pitchFamily="18" charset="0"/>
                <a:cs typeface="Arial" pitchFamily="34" charset="0"/>
              </a:rPr>
              <a:t>eIFs</a:t>
            </a:r>
            <a:r>
              <a:rPr lang="en-US" dirty="0">
                <a:latin typeface="Arial" pitchFamily="34" charset="0"/>
                <a:ea typeface="Times New Roman" pitchFamily="18" charset="0"/>
                <a:cs typeface="Arial" pitchFamily="34" charset="0"/>
              </a:rPr>
              <a:t> have been identified.</a:t>
            </a:r>
            <a:endParaRPr lang="en-US" sz="2800" dirty="0">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eIF-2 cycle"/>
          <p:cNvPicPr/>
          <p:nvPr/>
        </p:nvPicPr>
        <p:blipFill>
          <a:blip r:embed="rId3" cstate="print"/>
          <a:srcRect/>
          <a:stretch>
            <a:fillRect/>
          </a:stretch>
        </p:blipFill>
        <p:spPr bwMode="auto">
          <a:xfrm>
            <a:off x="1524000" y="1828800"/>
            <a:ext cx="5713095" cy="30035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kentsimmons.uwinnipeg.ca/cm1504/Image282.gif"/>
          <p:cNvPicPr>
            <a:picLocks noChangeAspect="1" noChangeArrowheads="1"/>
          </p:cNvPicPr>
          <p:nvPr/>
        </p:nvPicPr>
        <p:blipFill>
          <a:blip r:embed="rId3" cstate="print"/>
          <a:srcRect/>
          <a:stretch>
            <a:fillRect/>
          </a:stretch>
        </p:blipFill>
        <p:spPr bwMode="auto">
          <a:xfrm>
            <a:off x="304800" y="1371600"/>
            <a:ext cx="8633749" cy="421028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kentsimmons.uwinnipeg.ca/cm1504/Image284.gif"/>
          <p:cNvPicPr>
            <a:picLocks noChangeAspect="1" noChangeArrowheads="1"/>
          </p:cNvPicPr>
          <p:nvPr/>
        </p:nvPicPr>
        <p:blipFill>
          <a:blip r:embed="rId3" cstate="print"/>
          <a:srcRect/>
          <a:stretch>
            <a:fillRect/>
          </a:stretch>
        </p:blipFill>
        <p:spPr bwMode="auto">
          <a:xfrm>
            <a:off x="4953000" y="228600"/>
            <a:ext cx="3790950" cy="6353547"/>
          </a:xfrm>
          <a:prstGeom prst="rect">
            <a:avLst/>
          </a:prstGeom>
          <a:noFill/>
        </p:spPr>
      </p:pic>
      <p:sp>
        <p:nvSpPr>
          <p:cNvPr id="8193" name="Rectangle 1"/>
          <p:cNvSpPr>
            <a:spLocks noChangeArrowheads="1"/>
          </p:cNvSpPr>
          <p:nvPr/>
        </p:nvSpPr>
        <p:spPr bwMode="auto">
          <a:xfrm>
            <a:off x="381000" y="1752600"/>
            <a:ext cx="43434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Activation of amino acids is carried out by a two step process catalyzed by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aminoacyl-tRNA</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synthetases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250825" defTabSz="914400" rtl="0" eaLnBrk="1" fontAlgn="base" latinLnBrk="0" hangingPunct="1">
              <a:lnSpc>
                <a:spcPct val="100000"/>
              </a:lnSpc>
              <a:spcBef>
                <a:spcPct val="0"/>
              </a:spcBef>
              <a:spcAft>
                <a:spcPct val="0"/>
              </a:spcAft>
              <a:buClrTx/>
              <a:buSzTx/>
              <a:buFontTx/>
              <a:buNone/>
              <a:tabLst/>
            </a:pPr>
            <a:endParaRPr lang="en-US" dirty="0">
              <a:latin typeface="Arial" pitchFamily="34" charset="0"/>
              <a:ea typeface="Times New Roman" pitchFamily="18" charset="0"/>
              <a:cs typeface="Arial" pitchFamily="34" charset="0"/>
            </a:endParaRPr>
          </a:p>
          <a:p>
            <a:pPr marL="0" marR="0" lvl="0" indent="250825"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Each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and the amino acid it carries, are recognized by individual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aminoacyl-tRNA</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synthetases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250825" defTabSz="914400" rtl="0" eaLnBrk="1" fontAlgn="base" latinLnBrk="0" hangingPunct="1">
              <a:lnSpc>
                <a:spcPct val="100000"/>
              </a:lnSpc>
              <a:spcBef>
                <a:spcPct val="0"/>
              </a:spcBef>
              <a:spcAft>
                <a:spcPct val="0"/>
              </a:spcAft>
              <a:buClrTx/>
              <a:buSzTx/>
              <a:buFontTx/>
              <a:buNone/>
              <a:tabLst/>
            </a:pPr>
            <a:endParaRPr lang="en-US" dirty="0">
              <a:latin typeface="Arial" pitchFamily="34" charset="0"/>
              <a:ea typeface="Times New Roman" pitchFamily="18" charset="0"/>
              <a:cs typeface="Arial" pitchFamily="34" charset="0"/>
            </a:endParaRPr>
          </a:p>
          <a:p>
            <a:pPr marL="0" marR="0" lvl="0" indent="250825"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There at least 21 since the initiator met-</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is distinct from non-initiator met-</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tRNAs</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b="0" i="0" u="none" strike="noStrike" cap="none" normalizeH="0" baseline="0" dirty="0">
              <a:ln>
                <a:noFill/>
              </a:ln>
              <a:solidFill>
                <a:schemeClr val="tx1"/>
              </a:solidFill>
              <a:effectLst/>
              <a:latin typeface="Arial" pitchFamily="34" charset="0"/>
            </a:endParaRPr>
          </a:p>
        </p:txBody>
      </p:sp>
      <p:sp>
        <p:nvSpPr>
          <p:cNvPr id="8194" name="Rectangle 2"/>
          <p:cNvSpPr>
            <a:spLocks noChangeArrowheads="1"/>
          </p:cNvSpPr>
          <p:nvPr/>
        </p:nvSpPr>
        <p:spPr bwMode="auto">
          <a:xfrm>
            <a:off x="457200" y="1219200"/>
            <a:ext cx="4038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Times New Roman" pitchFamily="18" charset="0"/>
                <a:cs typeface="Arial" pitchFamily="34" charset="0"/>
              </a:rPr>
              <a:t>Activation of Amino Acids</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28600" y="1447800"/>
            <a:ext cx="86868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More than 300 different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have been sequenced, either directly or from their corresponding DNA sequences.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vary in length from 60</a:t>
            </a:r>
            <a:r>
              <a:rPr kumimoji="0" lang="en-US" b="0" i="0" u="none" strike="noStrike" cap="none" normalizeH="0" baseline="0" dirty="0">
                <a:ln>
                  <a:noFill/>
                </a:ln>
                <a:solidFill>
                  <a:schemeClr val="tx1"/>
                </a:solidFill>
                <a:effectLst/>
                <a:latin typeface="Calibri"/>
                <a:ea typeface="Times New Roman" pitchFamily="18" charset="0"/>
                <a:cs typeface="Arial" pitchFamily="34" charset="0"/>
              </a:rPr>
              <a:t>–</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95 nucleotides (18</a:t>
            </a:r>
            <a:r>
              <a:rPr kumimoji="0" lang="en-US" b="0" i="0" u="none" strike="noStrike" cap="none" normalizeH="0" baseline="0" dirty="0">
                <a:ln>
                  <a:noFill/>
                </a:ln>
                <a:solidFill>
                  <a:schemeClr val="tx1"/>
                </a:solidFill>
                <a:effectLst/>
                <a:latin typeface="Calibri"/>
                <a:ea typeface="Times New Roman" pitchFamily="18" charset="0"/>
                <a:cs typeface="Arial" pitchFamily="34" charset="0"/>
              </a:rPr>
              <a:t>–</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28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kD</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majority contain 76 nucleotides. </a:t>
            </a:r>
            <a:r>
              <a:rPr lang="en-US" dirty="0">
                <a:latin typeface="Arial" pitchFamily="34" charset="0"/>
                <a:ea typeface="Times New Roman" pitchFamily="18" charset="0"/>
                <a:cs typeface="Arial" pitchFamily="34" charset="0"/>
              </a:rPr>
              <a:t>T</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he role of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tRNAs</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in translation is to carry activated amino acids to the elongating polypeptide chain. </a:t>
            </a:r>
          </a:p>
          <a:p>
            <a:pPr marL="0" marR="0" lvl="0" indent="250825" algn="l" defTabSz="914400" rtl="0" eaLnBrk="1" fontAlgn="base" latinLnBrk="0" hangingPunct="1">
              <a:lnSpc>
                <a:spcPct val="100000"/>
              </a:lnSpc>
              <a:spcBef>
                <a:spcPct val="0"/>
              </a:spcBef>
              <a:spcAft>
                <a:spcPct val="0"/>
              </a:spcAft>
              <a:buClrTx/>
              <a:buSzTx/>
              <a:buFontTx/>
              <a:buNone/>
              <a:tabLst/>
            </a:pPr>
            <a:endParaRPr lang="en-US" dirty="0">
              <a:latin typeface="Arial" pitchFamily="34" charset="0"/>
              <a:ea typeface="Times New Roman" pitchFamily="18" charset="0"/>
              <a:cs typeface="Arial" pitchFamily="34" charset="0"/>
            </a:endParaRPr>
          </a:p>
          <a:p>
            <a:pPr marL="0" marR="0" lvl="0" indent="250825"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All </a:t>
            </a:r>
            <a:r>
              <a:rPr kumimoji="0" lang="en-US"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tRNAs</a:t>
            </a: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1600" b="1" i="0" u="none" strike="noStrike" cap="none" normalizeH="0" baseline="0" dirty="0">
              <a:ln>
                <a:noFill/>
              </a:ln>
              <a:solidFill>
                <a:schemeClr val="tx1"/>
              </a:solidFill>
              <a:effectLst/>
              <a:latin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endParaRPr lang="en-US" b="1" dirty="0">
              <a:latin typeface="Arial" pitchFamily="34" charset="0"/>
              <a:ea typeface="Times New Roman" pitchFamily="18" charset="0"/>
              <a:cs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Exhibit a cloverleaf-like secondary structure. </a:t>
            </a:r>
            <a:endParaRPr kumimoji="0" lang="en-US" sz="1600" b="0" i="0" u="none" strike="noStrike" cap="none" normalizeH="0" baseline="0" dirty="0">
              <a:ln>
                <a:noFill/>
              </a:ln>
              <a:solidFill>
                <a:schemeClr val="tx1"/>
              </a:solidFill>
              <a:effectLst/>
              <a:latin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Have a 5'-terminal phosphate. </a:t>
            </a:r>
            <a:endParaRPr kumimoji="0" lang="en-US" sz="1600" b="0" i="0" u="none" strike="noStrike" cap="none" normalizeH="0" baseline="0" dirty="0">
              <a:ln>
                <a:noFill/>
              </a:ln>
              <a:solidFill>
                <a:schemeClr val="tx1"/>
              </a:solidFill>
              <a:effectLst/>
              <a:latin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Have a 7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bp</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stem that includes the 5'-terminal nucleotide and may contain non-Watson-Crick base pairs, e.g. GU. This portion of the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is called the acceptor since the amino acid is carried by the </a:t>
            </a:r>
            <a:r>
              <a:rPr kumimoji="0" lang="en-U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while attached to the 3'-terminal OH group.</a:t>
            </a:r>
            <a:endParaRPr kumimoji="0" lang="en-US" sz="1600" b="0" i="0" u="none" strike="noStrike" cap="none" normalizeH="0" baseline="0" dirty="0">
              <a:ln>
                <a:noFill/>
              </a:ln>
              <a:solidFill>
                <a:schemeClr val="tx1"/>
              </a:solidFill>
              <a:effectLst/>
              <a:latin typeface="Arial" pitchFamily="34" charset="0"/>
            </a:endParaRPr>
          </a:p>
          <a:p>
            <a:pPr marL="0" marR="0" lvl="0" indent="250825"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p:txBody>
      </p:sp>
      <p:sp>
        <p:nvSpPr>
          <p:cNvPr id="7" name="TextBox 6"/>
          <p:cNvSpPr txBox="1"/>
          <p:nvPr/>
        </p:nvSpPr>
        <p:spPr>
          <a:xfrm>
            <a:off x="533400" y="685800"/>
            <a:ext cx="1109599" cy="523220"/>
          </a:xfrm>
          <a:prstGeom prst="rect">
            <a:avLst/>
          </a:prstGeom>
          <a:noFill/>
        </p:spPr>
        <p:txBody>
          <a:bodyPr wrap="none" rtlCol="0">
            <a:spAutoFit/>
          </a:bodyPr>
          <a:lstStyle/>
          <a:p>
            <a:r>
              <a:rPr lang="en-US" sz="2800" b="1" dirty="0" err="1"/>
              <a:t>tRNAs</a:t>
            </a:r>
            <a:endParaRPr lang="en-US"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676400"/>
          <a:ext cx="6096000" cy="2763012"/>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81506">
                <a:tc>
                  <a:txBody>
                    <a:bodyPr/>
                    <a:lstStyle/>
                    <a:p>
                      <a:pPr marL="0" marR="0">
                        <a:lnSpc>
                          <a:spcPct val="115000"/>
                        </a:lnSpc>
                        <a:spcBef>
                          <a:spcPts val="0"/>
                        </a:spcBef>
                        <a:spcAft>
                          <a:spcPts val="0"/>
                        </a:spcAft>
                      </a:pPr>
                      <a:endParaRPr lang="en-US" sz="1800" dirty="0">
                        <a:latin typeface="Arial"/>
                        <a:ea typeface="Times New Roman"/>
                        <a:cs typeface="Times New Roman"/>
                      </a:endParaRPr>
                    </a:p>
                  </a:txBody>
                  <a:tcPr marL="95250" marR="95250" marT="95250" marB="95250" anchor="ctr">
                    <a:lnL>
                      <a:noFill/>
                    </a:lnL>
                    <a:lnR>
                      <a:noFill/>
                    </a:lnR>
                    <a:lnT>
                      <a:noFill/>
                    </a:lnT>
                    <a:lnB>
                      <a:noFill/>
                    </a:lnB>
                  </a:tcPr>
                </a:tc>
                <a:tc>
                  <a:txBody>
                    <a:bodyPr/>
                    <a:lstStyle/>
                    <a:p>
                      <a:pPr marL="0" marR="0">
                        <a:lnSpc>
                          <a:spcPct val="115000"/>
                        </a:lnSpc>
                        <a:spcBef>
                          <a:spcPts val="0"/>
                        </a:spcBef>
                        <a:spcAft>
                          <a:spcPts val="0"/>
                        </a:spcAft>
                      </a:pPr>
                      <a:endParaRPr lang="en-US" sz="1800">
                        <a:latin typeface="Arial"/>
                        <a:ea typeface="Times New Roman"/>
                        <a:cs typeface="Times New Roman"/>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0"/>
                  </a:ext>
                </a:extLst>
              </a:tr>
              <a:tr h="1381506">
                <a:tc>
                  <a:txBody>
                    <a:bodyPr/>
                    <a:lstStyle/>
                    <a:p>
                      <a:pPr marL="0" marR="0" algn="ctr">
                        <a:lnSpc>
                          <a:spcPct val="115000"/>
                        </a:lnSpc>
                        <a:spcBef>
                          <a:spcPts val="990"/>
                        </a:spcBef>
                        <a:spcAft>
                          <a:spcPts val="990"/>
                        </a:spcAft>
                      </a:pPr>
                      <a:r>
                        <a:rPr lang="en-US" sz="1800" b="1" dirty="0" err="1">
                          <a:latin typeface="Arial"/>
                          <a:ea typeface="Times New Roman"/>
                          <a:cs typeface="Times New Roman"/>
                        </a:rPr>
                        <a:t>Dihydrouridine</a:t>
                      </a:r>
                      <a:r>
                        <a:rPr lang="en-US" sz="1800" b="1" dirty="0">
                          <a:latin typeface="Arial"/>
                          <a:ea typeface="Times New Roman"/>
                          <a:cs typeface="Times New Roman"/>
                        </a:rPr>
                        <a:t> (D)</a:t>
                      </a:r>
                      <a:endParaRPr lang="en-US" sz="1600" dirty="0">
                        <a:latin typeface="Calibri"/>
                        <a:ea typeface="Calibri"/>
                        <a:cs typeface="Times New Roman"/>
                      </a:endParaRPr>
                    </a:p>
                  </a:txBody>
                  <a:tcPr marL="95250" marR="95250" marT="95250" marB="95250" anchor="ctr">
                    <a:lnL>
                      <a:noFill/>
                    </a:lnL>
                    <a:lnR>
                      <a:noFill/>
                    </a:lnR>
                    <a:lnT>
                      <a:noFill/>
                    </a:lnT>
                    <a:lnB>
                      <a:noFill/>
                    </a:lnB>
                  </a:tcPr>
                </a:tc>
                <a:tc>
                  <a:txBody>
                    <a:bodyPr/>
                    <a:lstStyle/>
                    <a:p>
                      <a:pPr marL="0" marR="0" algn="ctr">
                        <a:lnSpc>
                          <a:spcPct val="115000"/>
                        </a:lnSpc>
                        <a:spcBef>
                          <a:spcPts val="990"/>
                        </a:spcBef>
                        <a:spcAft>
                          <a:spcPts val="990"/>
                        </a:spcAft>
                      </a:pPr>
                      <a:r>
                        <a:rPr lang="en-US" sz="1800" b="1" dirty="0" err="1">
                          <a:latin typeface="Arial"/>
                          <a:ea typeface="Times New Roman"/>
                          <a:cs typeface="Times New Roman"/>
                        </a:rPr>
                        <a:t>Pseudouridine</a:t>
                      </a:r>
                      <a:r>
                        <a:rPr lang="en-US" sz="1800" b="1" dirty="0">
                          <a:latin typeface="Arial"/>
                          <a:ea typeface="Times New Roman"/>
                          <a:cs typeface="Times New Roman"/>
                        </a:rPr>
                        <a:t> (Ψ)</a:t>
                      </a:r>
                      <a:endParaRPr lang="en-US" sz="1600" dirty="0">
                        <a:latin typeface="Calibri"/>
                        <a:ea typeface="Calibri"/>
                        <a:cs typeface="Times New Roman"/>
                      </a:endParaRPr>
                    </a:p>
                  </a:txBody>
                  <a:tcPr marL="95250" marR="95250" marT="95250" marB="95250"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3" name="Picture 3" descr="Structure of dihydrouridine"/>
          <p:cNvPicPr>
            <a:picLocks noChangeAspect="1" noChangeArrowheads="1"/>
          </p:cNvPicPr>
          <p:nvPr/>
        </p:nvPicPr>
        <p:blipFill>
          <a:blip r:embed="rId3" cstate="print"/>
          <a:srcRect/>
          <a:stretch>
            <a:fillRect/>
          </a:stretch>
        </p:blipFill>
        <p:spPr bwMode="auto">
          <a:xfrm>
            <a:off x="1600200" y="1752600"/>
            <a:ext cx="1228725" cy="1619250"/>
          </a:xfrm>
          <a:prstGeom prst="rect">
            <a:avLst/>
          </a:prstGeom>
          <a:noFill/>
        </p:spPr>
      </p:pic>
      <p:pic>
        <p:nvPicPr>
          <p:cNvPr id="4" name="Picture 4" descr="Structure of pseudouridine"/>
          <p:cNvPicPr>
            <a:picLocks noChangeAspect="1" noChangeArrowheads="1"/>
          </p:cNvPicPr>
          <p:nvPr/>
        </p:nvPicPr>
        <p:blipFill>
          <a:blip r:embed="rId4" cstate="print"/>
          <a:srcRect/>
          <a:stretch>
            <a:fillRect/>
          </a:stretch>
        </p:blipFill>
        <p:spPr bwMode="auto">
          <a:xfrm>
            <a:off x="4572000" y="1752600"/>
            <a:ext cx="1143000" cy="1619250"/>
          </a:xfrm>
          <a:prstGeom prst="rect">
            <a:avLst/>
          </a:prstGeom>
          <a:noFill/>
        </p:spPr>
      </p:pic>
      <p:sp>
        <p:nvSpPr>
          <p:cNvPr id="5" name="Rectangle 4"/>
          <p:cNvSpPr>
            <a:spLocks noChangeArrowheads="1"/>
          </p:cNvSpPr>
          <p:nvPr/>
        </p:nvSpPr>
        <p:spPr bwMode="auto">
          <a:xfrm>
            <a:off x="609600" y="4191000"/>
            <a:ext cx="7620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Have an anti-</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codon</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loop.</a:t>
            </a:r>
            <a:endParaRPr kumimoji="0" lang="en-US"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6.</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Terminate at the 3'-end with the sequence 5'</a:t>
            </a:r>
            <a:r>
              <a:rPr kumimoji="0" lang="en-US" sz="2000" b="0" i="0" u="none" strike="noStrike" cap="none" normalizeH="0" baseline="0" dirty="0">
                <a:ln>
                  <a:noFill/>
                </a:ln>
                <a:solidFill>
                  <a:schemeClr val="tx1"/>
                </a:solidFill>
                <a:effectLst/>
                <a:latin typeface="Calibri"/>
                <a:ea typeface="Times New Roman" pitchFamily="18" charset="0"/>
                <a:cs typeface="Arial" pitchFamily="34" charset="0"/>
              </a:rPr>
              <a:t>–</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CCA</a:t>
            </a:r>
            <a:r>
              <a:rPr kumimoji="0" lang="en-US" sz="2000" b="0" i="0" u="none" strike="noStrike" cap="none" normalizeH="0" baseline="0" dirty="0">
                <a:ln>
                  <a:noFill/>
                </a:ln>
                <a:solidFill>
                  <a:schemeClr val="tx1"/>
                </a:solidFill>
                <a:effectLst/>
                <a:latin typeface="Calibri"/>
                <a:ea typeface="Times New Roman" pitchFamily="18" charset="0"/>
                <a:cs typeface="Arial" pitchFamily="34" charset="0"/>
              </a:rPr>
              <a:t>–</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3'. </a:t>
            </a:r>
            <a:endParaRPr kumimoji="0" lang="en-US"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7.</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Contain 13 invariant positions and 8 semi-variant positions. </a:t>
            </a:r>
            <a:endParaRPr kumimoji="0" lang="en-US"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8.</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Contain numerous modified nucleotide bases </a:t>
            </a:r>
            <a:endParaRPr kumimoji="0" lang="en-US" sz="3200" b="0" i="0" u="none" strike="noStrike" cap="none" normalizeH="0" baseline="0" dirty="0">
              <a:ln>
                <a:noFill/>
              </a:ln>
              <a:solidFill>
                <a:schemeClr val="tx1"/>
              </a:solidFill>
              <a:effectLst/>
              <a:latin typeface="Arial" pitchFamily="34" charset="0"/>
            </a:endParaRPr>
          </a:p>
        </p:txBody>
      </p:sp>
      <p:sp>
        <p:nvSpPr>
          <p:cNvPr id="6" name="Rectangle 5"/>
          <p:cNvSpPr/>
          <p:nvPr/>
        </p:nvSpPr>
        <p:spPr>
          <a:xfrm>
            <a:off x="381000" y="1295400"/>
            <a:ext cx="4309385" cy="400110"/>
          </a:xfrm>
          <a:prstGeom prst="rect">
            <a:avLst/>
          </a:prstGeom>
        </p:spPr>
        <p:txBody>
          <a:bodyPr wrap="none">
            <a:spAutoFit/>
          </a:bodyPr>
          <a:lstStyle/>
          <a:p>
            <a:pPr lvl="0" indent="250825" eaLnBrk="0" fontAlgn="base" hangingPunct="0">
              <a:spcBef>
                <a:spcPct val="0"/>
              </a:spcBef>
              <a:spcAft>
                <a:spcPct val="0"/>
              </a:spcAft>
            </a:pPr>
            <a:r>
              <a:rPr lang="en-US" sz="2000" b="1" dirty="0">
                <a:latin typeface="Arial" pitchFamily="34" charset="0"/>
                <a:ea typeface="Times New Roman" pitchFamily="18" charset="0"/>
                <a:cs typeface="Arial" pitchFamily="34" charset="0"/>
              </a:rPr>
              <a:t>4.</a:t>
            </a:r>
            <a:r>
              <a:rPr lang="en-US" sz="2000" dirty="0">
                <a:latin typeface="Arial" pitchFamily="34" charset="0"/>
                <a:ea typeface="Times New Roman" pitchFamily="18" charset="0"/>
                <a:cs typeface="Arial" pitchFamily="34" charset="0"/>
              </a:rPr>
              <a:t> Have a D loop and a TΨC loop.</a:t>
            </a:r>
            <a:endParaRPr lang="en-US" dirty="0">
              <a:latin typeface="Arial" pitchFamily="34" charset="0"/>
            </a:endParaRPr>
          </a:p>
        </p:txBody>
      </p:sp>
      <p:sp>
        <p:nvSpPr>
          <p:cNvPr id="10" name="Left Arrow 9"/>
          <p:cNvSpPr/>
          <p:nvPr/>
        </p:nvSpPr>
        <p:spPr>
          <a:xfrm>
            <a:off x="3810000" y="4267200"/>
            <a:ext cx="8382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685800"/>
            <a:ext cx="1109599" cy="523220"/>
          </a:xfrm>
          <a:prstGeom prst="rect">
            <a:avLst/>
          </a:prstGeom>
          <a:noFill/>
        </p:spPr>
        <p:txBody>
          <a:bodyPr wrap="none" rtlCol="0">
            <a:spAutoFit/>
          </a:bodyPr>
          <a:lstStyle/>
          <a:p>
            <a:r>
              <a:rPr lang="en-US" sz="2800" b="1" dirty="0" err="1"/>
              <a:t>tRNAs</a:t>
            </a:r>
            <a:endParaRPr 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1143000"/>
            <a:ext cx="8915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Elongation of polypeptides occurs in a cyclic manner such that at the end of one complete round of amino acid addition the A site will be empty and ready to accept the incoming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aminoacyl-tRNA</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dictated by the next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codon</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of the mRNA. </a:t>
            </a:r>
          </a:p>
          <a:p>
            <a:pPr marL="0" marR="0" lvl="0" indent="250825" algn="l" defTabSz="914400" rtl="0" eaLnBrk="1" fontAlgn="base" latinLnBrk="0" hangingPunct="1">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Each incoming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aminoacyl-tRNA</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is brought to the ribosome by an eEF-1α-GTP complex. When the correct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is deposited into the A site the GTP is hydrolyzed and the eEF-1α-GDP complex dissociates. </a:t>
            </a:r>
          </a:p>
          <a:p>
            <a:pPr marL="0" marR="0" lvl="0" indent="250825" algn="l" defTabSz="914400" rtl="0" eaLnBrk="1" fontAlgn="base" latinLnBrk="0" hangingPunct="1">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In order for additional translocation events the GDP must be exchanged for GTP. This is carried out by eEF-1βγ similarly to the GTP exchange that occurs with eIF-2 catalyzed by eIF-2B. </a:t>
            </a:r>
            <a:endParaRPr kumimoji="0" lang="en-US" sz="1600" b="0" i="0" u="none" strike="noStrike" cap="none" normalizeH="0" baseline="0" dirty="0">
              <a:ln>
                <a:noFill/>
              </a:ln>
              <a:solidFill>
                <a:schemeClr val="tx1"/>
              </a:solidFill>
              <a:effectLst/>
              <a:latin typeface="Arial" pitchFamily="34" charset="0"/>
              <a:ea typeface="Times New Roman" pitchFamily="18"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rPr>
              <a:t>The peptide attached to the </a:t>
            </a:r>
            <a:r>
              <a:rPr kumimoji="0" lang="en-US" sz="1600" b="0" i="0" u="none" strike="noStrike" cap="none" normalizeH="0" baseline="0" dirty="0" err="1">
                <a:ln>
                  <a:noFill/>
                </a:ln>
                <a:solidFill>
                  <a:schemeClr val="tx1"/>
                </a:solidFill>
                <a:effectLst/>
                <a:latin typeface="Arial" pitchFamily="34" charset="0"/>
                <a:ea typeface="Times New Roman" pitchFamily="18" charset="0"/>
              </a:rPr>
              <a:t>tRNA</a:t>
            </a:r>
            <a:r>
              <a:rPr kumimoji="0" lang="en-US" sz="1600" b="0" i="0" u="none" strike="noStrike" cap="none" normalizeH="0" baseline="0" dirty="0">
                <a:ln>
                  <a:noFill/>
                </a:ln>
                <a:solidFill>
                  <a:schemeClr val="tx1"/>
                </a:solidFill>
                <a:effectLst/>
                <a:latin typeface="Arial" pitchFamily="34" charset="0"/>
                <a:ea typeface="Times New Roman" pitchFamily="18" charset="0"/>
              </a:rPr>
              <a:t> in the P site is transferred to the amino group at the </a:t>
            </a:r>
            <a:r>
              <a:rPr kumimoji="0" lang="en-US" sz="1600" b="0" i="0" u="none" strike="noStrike" cap="none" normalizeH="0" baseline="0" dirty="0" err="1">
                <a:ln>
                  <a:noFill/>
                </a:ln>
                <a:solidFill>
                  <a:schemeClr val="tx1"/>
                </a:solidFill>
                <a:effectLst/>
                <a:latin typeface="Arial" pitchFamily="34" charset="0"/>
                <a:ea typeface="Times New Roman" pitchFamily="18" charset="0"/>
              </a:rPr>
              <a:t>aminoacyl-tRNA</a:t>
            </a:r>
            <a:r>
              <a:rPr kumimoji="0" lang="en-US" sz="1600" b="0" i="0" u="none" strike="noStrike" cap="none" normalizeH="0" baseline="0" dirty="0">
                <a:ln>
                  <a:noFill/>
                </a:ln>
                <a:solidFill>
                  <a:schemeClr val="tx1"/>
                </a:solidFill>
                <a:effectLst/>
                <a:latin typeface="Arial" pitchFamily="34" charset="0"/>
                <a:ea typeface="Times New Roman" pitchFamily="18" charset="0"/>
              </a:rPr>
              <a:t> in the A site. This reaction is catalyzed by </a:t>
            </a:r>
            <a:r>
              <a:rPr kumimoji="0" lang="en-US" sz="1600" b="0" i="0" u="none" strike="noStrike" cap="none" normalizeH="0" baseline="0" dirty="0" err="1">
                <a:ln>
                  <a:noFill/>
                </a:ln>
                <a:solidFill>
                  <a:schemeClr val="tx1"/>
                </a:solidFill>
                <a:effectLst/>
                <a:latin typeface="Arial" pitchFamily="34" charset="0"/>
                <a:ea typeface="Times New Roman" pitchFamily="18" charset="0"/>
              </a:rPr>
              <a:t>peptidyltransferase</a:t>
            </a:r>
            <a:r>
              <a:rPr kumimoji="0" lang="en-US" sz="1600" b="0" i="0" u="none" strike="noStrike" cap="none" normalizeH="0" baseline="0" dirty="0">
                <a:ln>
                  <a:noFill/>
                </a:ln>
                <a:solidFill>
                  <a:schemeClr val="tx1"/>
                </a:solidFill>
                <a:effectLst/>
                <a:latin typeface="Arial" pitchFamily="34" charset="0"/>
                <a:ea typeface="Times New Roman" pitchFamily="18" charset="0"/>
              </a:rPr>
              <a:t>. This process is termed </a:t>
            </a:r>
            <a:r>
              <a:rPr kumimoji="0" lang="en-US" sz="2000" b="1" i="0" u="none" strike="noStrike" cap="none" normalizeH="0" baseline="0" dirty="0" err="1">
                <a:ln>
                  <a:noFill/>
                </a:ln>
                <a:solidFill>
                  <a:schemeClr val="tx1"/>
                </a:solidFill>
                <a:effectLst/>
                <a:latin typeface="Arial" pitchFamily="34" charset="0"/>
                <a:ea typeface="Times New Roman" pitchFamily="18" charset="0"/>
              </a:rPr>
              <a:t>transpeptidation</a:t>
            </a:r>
            <a:r>
              <a:rPr kumimoji="0" lang="en-US" sz="1600" b="0" i="0" u="none" strike="noStrike" cap="none" normalizeH="0" baseline="0" dirty="0">
                <a:ln>
                  <a:noFill/>
                </a:ln>
                <a:solidFill>
                  <a:schemeClr val="tx1"/>
                </a:solidFill>
                <a:effectLst/>
                <a:latin typeface="Arial" pitchFamily="34" charset="0"/>
                <a:ea typeface="Times New Roman" pitchFamily="18" charset="0"/>
              </a:rPr>
              <a:t>. </a:t>
            </a:r>
          </a:p>
          <a:p>
            <a:pPr marL="0" marR="0" lvl="0" indent="250825" algn="l"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rPr>
              <a:t>The elongated peptide now resides on a </a:t>
            </a:r>
            <a:r>
              <a:rPr kumimoji="0" lang="en-US" sz="1600" b="0" i="0" u="none" strike="noStrike" cap="none" normalizeH="0" baseline="0" dirty="0" err="1">
                <a:ln>
                  <a:noFill/>
                </a:ln>
                <a:solidFill>
                  <a:schemeClr val="tx1"/>
                </a:solidFill>
                <a:effectLst/>
                <a:latin typeface="Arial" pitchFamily="34" charset="0"/>
                <a:ea typeface="Times New Roman" pitchFamily="18" charset="0"/>
              </a:rPr>
              <a:t>tRNA</a:t>
            </a:r>
            <a:r>
              <a:rPr kumimoji="0" lang="en-US" sz="1600" b="0" i="0" u="none" strike="noStrike" cap="none" normalizeH="0" baseline="0" dirty="0">
                <a:ln>
                  <a:noFill/>
                </a:ln>
                <a:solidFill>
                  <a:schemeClr val="tx1"/>
                </a:solidFill>
                <a:effectLst/>
                <a:latin typeface="Arial" pitchFamily="34" charset="0"/>
                <a:ea typeface="Times New Roman" pitchFamily="18" charset="0"/>
              </a:rPr>
              <a:t> in the A site. The A site needs to be freed in order to accept the next </a:t>
            </a:r>
            <a:r>
              <a:rPr kumimoji="0" lang="en-US" sz="1600" b="0" i="0" u="none" strike="noStrike" cap="none" normalizeH="0" baseline="0" dirty="0" err="1">
                <a:ln>
                  <a:noFill/>
                </a:ln>
                <a:solidFill>
                  <a:schemeClr val="tx1"/>
                </a:solidFill>
                <a:effectLst/>
                <a:latin typeface="Arial" pitchFamily="34" charset="0"/>
                <a:ea typeface="Times New Roman" pitchFamily="18" charset="0"/>
              </a:rPr>
              <a:t>aminoacyl-tRNA</a:t>
            </a:r>
            <a:r>
              <a:rPr kumimoji="0" lang="en-US" sz="1600" b="0" i="0" u="none" strike="noStrike" cap="none" normalizeH="0" baseline="0" dirty="0">
                <a:ln>
                  <a:noFill/>
                </a:ln>
                <a:solidFill>
                  <a:schemeClr val="tx1"/>
                </a:solidFill>
                <a:effectLst/>
                <a:latin typeface="Arial" pitchFamily="34" charset="0"/>
                <a:ea typeface="Times New Roman" pitchFamily="18" charset="0"/>
              </a:rPr>
              <a:t>. The process of moving the </a:t>
            </a:r>
            <a:r>
              <a:rPr kumimoji="0" lang="en-US" sz="1600" b="0" i="0" u="none" strike="noStrike" cap="none" normalizeH="0" baseline="0" dirty="0" err="1">
                <a:ln>
                  <a:noFill/>
                </a:ln>
                <a:solidFill>
                  <a:schemeClr val="tx1"/>
                </a:solidFill>
                <a:effectLst/>
                <a:latin typeface="Arial" pitchFamily="34" charset="0"/>
                <a:ea typeface="Times New Roman" pitchFamily="18" charset="0"/>
              </a:rPr>
              <a:t>peptidyl-tRNA</a:t>
            </a:r>
            <a:r>
              <a:rPr kumimoji="0" lang="en-US" sz="1600" b="0" i="0" u="none" strike="noStrike" cap="none" normalizeH="0" baseline="0" dirty="0">
                <a:ln>
                  <a:noFill/>
                </a:ln>
                <a:solidFill>
                  <a:schemeClr val="tx1"/>
                </a:solidFill>
                <a:effectLst/>
                <a:latin typeface="Arial" pitchFamily="34" charset="0"/>
                <a:ea typeface="Times New Roman" pitchFamily="18" charset="0"/>
              </a:rPr>
              <a:t> from the A site to the P site is termed, </a:t>
            </a:r>
            <a:r>
              <a:rPr kumimoji="0" lang="en-US" sz="2000" b="1" i="0" u="none" strike="noStrike" cap="none" normalizeH="0" baseline="0" dirty="0">
                <a:ln>
                  <a:noFill/>
                </a:ln>
                <a:solidFill>
                  <a:schemeClr val="tx1"/>
                </a:solidFill>
                <a:effectLst/>
                <a:latin typeface="Arial" pitchFamily="34" charset="0"/>
                <a:ea typeface="Times New Roman" pitchFamily="18" charset="0"/>
              </a:rPr>
              <a:t>translocation</a:t>
            </a:r>
            <a:r>
              <a:rPr kumimoji="0" lang="en-US" sz="1600" b="0" i="0" u="none" strike="noStrike" cap="none" normalizeH="0" baseline="0" dirty="0">
                <a:ln>
                  <a:noFill/>
                </a:ln>
                <a:solidFill>
                  <a:schemeClr val="tx1"/>
                </a:solidFill>
                <a:effectLst/>
                <a:latin typeface="Arial" pitchFamily="34" charset="0"/>
                <a:ea typeface="Times New Roman" pitchFamily="18" charset="0"/>
              </a:rPr>
              <a:t>. </a:t>
            </a:r>
          </a:p>
          <a:p>
            <a:pPr marL="0" marR="0" lvl="0" indent="250825" algn="l"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endParaRPr>
          </a:p>
          <a:p>
            <a:pPr marL="0" marR="0" lvl="0" indent="250825"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rPr>
              <a:t>Translocation is catalyzed by eEF-2 coupled to GTP hydrolysis.</a:t>
            </a:r>
            <a:r>
              <a:rPr kumimoji="0" lang="en-US" sz="1400" b="0" i="0" u="none" strike="noStrike" cap="none" normalizeH="0" baseline="0" dirty="0">
                <a:ln>
                  <a:noFill/>
                </a:ln>
                <a:solidFill>
                  <a:schemeClr val="tx1"/>
                </a:solidFill>
                <a:effectLst/>
                <a:latin typeface="Arial" pitchFamily="34"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3" name="TextBox 2"/>
          <p:cNvSpPr txBox="1"/>
          <p:nvPr/>
        </p:nvSpPr>
        <p:spPr>
          <a:xfrm>
            <a:off x="304800" y="533400"/>
            <a:ext cx="1768561" cy="523220"/>
          </a:xfrm>
          <a:prstGeom prst="rect">
            <a:avLst/>
          </a:prstGeom>
          <a:noFill/>
        </p:spPr>
        <p:txBody>
          <a:bodyPr wrap="none" rtlCol="0">
            <a:spAutoFit/>
          </a:bodyPr>
          <a:lstStyle/>
          <a:p>
            <a:r>
              <a:rPr lang="en-US" sz="2800" b="1" dirty="0"/>
              <a:t>Elongation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kentsimmons.uwinnipeg.ca/cm1504/Image283.gif"/>
          <p:cNvPicPr>
            <a:picLocks noChangeAspect="1" noChangeArrowheads="1"/>
          </p:cNvPicPr>
          <p:nvPr/>
        </p:nvPicPr>
        <p:blipFill>
          <a:blip r:embed="rId3" cstate="print"/>
          <a:srcRect/>
          <a:stretch>
            <a:fillRect/>
          </a:stretch>
        </p:blipFill>
        <p:spPr bwMode="auto">
          <a:xfrm>
            <a:off x="1371600" y="1066800"/>
            <a:ext cx="6172200" cy="53721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beeldingsresultaat voor epi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0"/>
            <a:ext cx="6723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4572000" y="6611779"/>
            <a:ext cx="4572000" cy="246221"/>
          </a:xfrm>
          <a:prstGeom prst="rect">
            <a:avLst/>
          </a:prstGeom>
        </p:spPr>
        <p:txBody>
          <a:bodyPr>
            <a:spAutoFit/>
          </a:bodyPr>
          <a:lstStyle/>
          <a:p>
            <a:pPr algn="r"/>
            <a:r>
              <a:rPr lang="en-CA" sz="1000" dirty="0"/>
              <a:t>https://resources.tocris.com/images/targets/epigenetics-in-cancer.jpg</a:t>
            </a:r>
            <a:endParaRPr lang="en-CA" sz="1000" dirty="0"/>
          </a:p>
        </p:txBody>
      </p:sp>
    </p:spTree>
    <p:extLst>
      <p:ext uri="{BB962C8B-B14F-4D97-AF65-F5344CB8AC3E}">
        <p14:creationId xmlns:p14="http://schemas.microsoft.com/office/powerpoint/2010/main" val="202161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28600" y="1676400"/>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defTabSz="914400" rtl="0" eaLnBrk="1" fontAlgn="base" latinLnBrk="0" hangingPunct="1">
              <a:lnSpc>
                <a:spcPct val="100000"/>
              </a:lnSpc>
              <a:spcBef>
                <a:spcPct val="0"/>
              </a:spcBef>
              <a:spcAft>
                <a:spcPct val="0"/>
              </a:spcAft>
              <a:buClrTx/>
              <a:buSzTx/>
              <a:buFontTx/>
              <a:buNone/>
              <a:tabLst/>
            </a:pPr>
            <a:r>
              <a:rPr lang="en-US" sz="1600" dirty="0">
                <a:latin typeface="Arial" pitchFamily="34" charset="0"/>
                <a:ea typeface="Times New Roman" pitchFamily="18" charset="0"/>
                <a:cs typeface="Arial" pitchFamily="34" charset="0"/>
              </a:rPr>
              <a:t>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ermination requires specific protein factors identified as releasing factors or</a:t>
            </a:r>
            <a:r>
              <a:rPr kumimoji="0" lang="en-US" sz="16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eRF</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 eukaryotes (prokaryotes have 2).</a:t>
            </a:r>
          </a:p>
          <a:p>
            <a:pPr marL="0" marR="0" lvl="0" indent="250825" defTabSz="914400" rtl="0" eaLnBrk="1" fontAlgn="base" latinLnBrk="0" hangingPunct="1">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However,</a:t>
            </a:r>
            <a:r>
              <a:rPr kumimoji="0" lang="en-US" sz="16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lang="en-US" sz="1600" dirty="0">
                <a:latin typeface="Arial" pitchFamily="34" charset="0"/>
                <a:ea typeface="Times New Roman" pitchFamily="18" charset="0"/>
                <a:cs typeface="Arial" pitchFamily="34" charset="0"/>
              </a:rPr>
              <a:t>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he signals for termination are the same in both prokaryotes and eukaryotes. These signals are termination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codons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present in the mRNA. There are 3 termination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codons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UAG, UAA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and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UGA</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dirty="0">
              <a:ln>
                <a:noFill/>
              </a:ln>
              <a:solidFill>
                <a:schemeClr val="tx1"/>
              </a:solidFill>
              <a:effectLst/>
              <a:latin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eRF</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binds to the A site of the ribosome in conjunction with GTP. The binding of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eRF</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 the ribosome stimulates the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peptidytransferase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activity to transfer the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peptidyl</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group to water instead of an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aminoacyl-tRNA</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resulting uncharged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left in the P site is expelled with concomitant hydrolysis of GTP. </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inactive ribosome then releases its mRNA and the 80S complex dissociates into the 40</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and 60</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subunits ready for another round of translation. </a:t>
            </a:r>
            <a:endParaRPr kumimoji="0" lang="en-US" sz="2400" b="0" i="0" u="none" strike="noStrike" cap="none" normalizeH="0" baseline="0" dirty="0">
              <a:ln>
                <a:noFill/>
              </a:ln>
              <a:solidFill>
                <a:schemeClr val="tx1"/>
              </a:solidFill>
              <a:effectLst/>
              <a:latin typeface="Arial" pitchFamily="34" charset="0"/>
            </a:endParaRPr>
          </a:p>
        </p:txBody>
      </p:sp>
      <p:sp>
        <p:nvSpPr>
          <p:cNvPr id="3" name="Rectangle 2"/>
          <p:cNvSpPr/>
          <p:nvPr/>
        </p:nvSpPr>
        <p:spPr>
          <a:xfrm>
            <a:off x="304800" y="990600"/>
            <a:ext cx="2214645" cy="523220"/>
          </a:xfrm>
          <a:prstGeom prst="rect">
            <a:avLst/>
          </a:prstGeom>
        </p:spPr>
        <p:txBody>
          <a:bodyPr wrap="none">
            <a:spAutoFit/>
          </a:bodyPr>
          <a:lstStyle/>
          <a:p>
            <a:r>
              <a:rPr lang="en-US" sz="2800" b="1" dirty="0">
                <a:latin typeface="Arial" pitchFamily="34" charset="0"/>
                <a:ea typeface="Times New Roman" pitchFamily="18" charset="0"/>
                <a:cs typeface="Arial" pitchFamily="34" charset="0"/>
              </a:rPr>
              <a:t>Termination</a:t>
            </a:r>
            <a:endParaRPr 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kentsimmons.uwinnipeg.ca/cm1504/Image285.gif"/>
          <p:cNvPicPr>
            <a:picLocks noChangeAspect="1" noChangeArrowheads="1"/>
          </p:cNvPicPr>
          <p:nvPr/>
        </p:nvPicPr>
        <p:blipFill>
          <a:blip r:embed="rId3" cstate="print"/>
          <a:srcRect/>
          <a:stretch>
            <a:fillRect/>
          </a:stretch>
        </p:blipFill>
        <p:spPr bwMode="auto">
          <a:xfrm>
            <a:off x="9145" y="1447800"/>
            <a:ext cx="9134856" cy="35242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kentsimmons.uwinnipeg.ca/cm1504/Image286.gif"/>
          <p:cNvPicPr>
            <a:picLocks noChangeAspect="1" noChangeArrowheads="1"/>
          </p:cNvPicPr>
          <p:nvPr/>
        </p:nvPicPr>
        <p:blipFill>
          <a:blip r:embed="rId3" cstate="print"/>
          <a:srcRect/>
          <a:stretch>
            <a:fillRect/>
          </a:stretch>
        </p:blipFill>
        <p:spPr bwMode="auto">
          <a:xfrm>
            <a:off x="101981" y="1524000"/>
            <a:ext cx="8937744" cy="3657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641866"/>
            <a:ext cx="86868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Secreted and Membrane-Associated Proteins</a:t>
            </a:r>
          </a:p>
          <a:p>
            <a:pPr marL="0" marR="0" lvl="0" indent="250825"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Proteins that are membrane bound or are destined for excretion are synthesized by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ribosomes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associated with the membranes of the endoplasmic reticulum (ER). </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This class of proteins all contain an N-terminus termed a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signal sequence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or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signal peptide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signal peptide is usually 13-36 predominantly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hydrophobic</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residues. </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signal peptide is recognized by a multi-protein complex termed the signal recognition particle (SRP). </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This signal peptide is removed following passage through the endoplasmic reticulum membrane. The removal of the signal peptide is catalyzed by signal peptidase. </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Proteins that contain a signal peptide are called</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preproteins</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to distinguish them from </a:t>
            </a:r>
            <a:r>
              <a:rPr kumimoji="0" lang="en-US"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proproteins</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b="1" dirty="0">
              <a:latin typeface="Arial" pitchFamily="34" charset="0"/>
              <a:ea typeface="Times New Roman" pitchFamily="18" charset="0"/>
              <a:cs typeface="Arial" pitchFamily="34" charset="0"/>
            </a:endParaRPr>
          </a:p>
          <a:p>
            <a:pPr marL="0" marR="0" lvl="0" indent="250825"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However, some proteins that are destined for secretion are also further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proteolyzed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following secretion and, therefore contain pro sequences. This class of proteins is termed </a:t>
            </a:r>
            <a:r>
              <a:rPr kumimoji="0" lang="en-US"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preproproteins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p>
          <a:p>
            <a:pPr marL="0" marR="0" lvl="0" indent="250825"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nthesis of membrane-associated and secreted proteins on rough ER"/>
          <p:cNvPicPr/>
          <p:nvPr/>
        </p:nvPicPr>
        <p:blipFill>
          <a:blip r:embed="rId3" cstate="print">
            <a:clrChange>
              <a:clrFrom>
                <a:srgbClr val="DCDAE7"/>
              </a:clrFrom>
              <a:clrTo>
                <a:srgbClr val="DCDAE7">
                  <a:alpha val="0"/>
                </a:srgbClr>
              </a:clrTo>
            </a:clrChange>
          </a:blip>
          <a:srcRect/>
          <a:stretch>
            <a:fillRect/>
          </a:stretch>
        </p:blipFill>
        <p:spPr bwMode="auto">
          <a:xfrm>
            <a:off x="304800" y="685800"/>
            <a:ext cx="8534400" cy="5715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28600" y="926070"/>
            <a:ext cx="84582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08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Proteolytic</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Cleavage</a:t>
            </a:r>
          </a:p>
          <a:p>
            <a:pPr marL="0" marR="0" lvl="0" indent="250825"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Most proteins undergo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proteolytic</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cleavage following translation. The simplest form of this is the removal of the initiation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methionine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R="0" lvl="0"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Many proteins are synthesized as inactive precursors that are activated under proper physiological conditions by limited proteolysis.  An example is zymogens.</a:t>
            </a:r>
          </a:p>
          <a:p>
            <a:pPr marR="0" lvl="0"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Inactive precursor proteins that are activated by removal of polypeptides are termed </a:t>
            </a:r>
            <a:r>
              <a:rPr kumimoji="0" lang="en-US"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proproteins</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p>
          <a:p>
            <a:pPr marR="0" lvl="0" defTabSz="914400" rtl="0" eaLnBrk="0" fontAlgn="base" latinLnBrk="0" hangingPunct="0">
              <a:lnSpc>
                <a:spcPct val="100000"/>
              </a:lnSpc>
              <a:spcBef>
                <a:spcPct val="0"/>
              </a:spcBef>
              <a:spcAft>
                <a:spcPct val="0"/>
              </a:spcAft>
              <a:buClrTx/>
              <a:buSzTx/>
              <a:buFontTx/>
              <a:buNone/>
              <a:tabLst/>
            </a:pPr>
            <a:endParaRPr lang="en-US" sz="1600" b="1" dirty="0">
              <a:latin typeface="Arial" pitchFamily="34" charset="0"/>
              <a:cs typeface="Arial" pitchFamily="34" charset="0"/>
            </a:endParaRPr>
          </a:p>
          <a:p>
            <a:pPr eaLnBrk="0" fontAlgn="base" hangingPunct="0">
              <a:spcBef>
                <a:spcPct val="0"/>
              </a:spcBef>
              <a:spcAft>
                <a:spcPct val="0"/>
              </a:spcAft>
            </a:pPr>
            <a:r>
              <a:rPr lang="en-US" sz="1600" dirty="0">
                <a:latin typeface="Arial" pitchFamily="34" charset="0"/>
                <a:ea typeface="Times New Roman" pitchFamily="18" charset="0"/>
                <a:cs typeface="Arial" pitchFamily="34" charset="0"/>
              </a:rPr>
              <a:t>An example of a </a:t>
            </a:r>
            <a:r>
              <a:rPr lang="en-US" sz="1600" dirty="0" err="1">
                <a:latin typeface="Arial" pitchFamily="34" charset="0"/>
                <a:ea typeface="Times New Roman" pitchFamily="18" charset="0"/>
                <a:cs typeface="Arial" pitchFamily="34" charset="0"/>
              </a:rPr>
              <a:t>preproprotein</a:t>
            </a:r>
            <a:r>
              <a:rPr lang="en-US" sz="1600" dirty="0">
                <a:latin typeface="Arial" pitchFamily="34" charset="0"/>
                <a:ea typeface="Times New Roman" pitchFamily="18" charset="0"/>
                <a:cs typeface="Arial" pitchFamily="34" charset="0"/>
              </a:rPr>
              <a:t> is insulin. </a:t>
            </a:r>
          </a:p>
          <a:p>
            <a:pPr eaLnBrk="0" fontAlgn="base" hangingPunct="0">
              <a:spcBef>
                <a:spcPct val="0"/>
              </a:spcBef>
              <a:spcAft>
                <a:spcPct val="0"/>
              </a:spcAft>
            </a:pPr>
            <a:endParaRPr lang="en-US" sz="1600" dirty="0">
              <a:latin typeface="Arial" pitchFamily="34" charset="0"/>
              <a:ea typeface="Times New Roman" pitchFamily="18" charset="0"/>
              <a:cs typeface="Arial" pitchFamily="34" charset="0"/>
            </a:endParaRPr>
          </a:p>
          <a:p>
            <a:pPr eaLnBrk="0" fontAlgn="base" hangingPunct="0">
              <a:spcBef>
                <a:spcPct val="0"/>
              </a:spcBef>
              <a:spcAft>
                <a:spcPct val="0"/>
              </a:spcAft>
            </a:pPr>
            <a:r>
              <a:rPr lang="en-US" sz="1600" dirty="0">
                <a:latin typeface="Arial" pitchFamily="34" charset="0"/>
                <a:ea typeface="Times New Roman" pitchFamily="18" charset="0"/>
                <a:cs typeface="Arial" pitchFamily="34" charset="0"/>
              </a:rPr>
              <a:t>Insulin is secreted from the pancreas it has a </a:t>
            </a:r>
            <a:r>
              <a:rPr lang="en-US" sz="1600" b="1" dirty="0" err="1">
                <a:latin typeface="Arial" pitchFamily="34" charset="0"/>
                <a:ea typeface="Times New Roman" pitchFamily="18" charset="0"/>
                <a:cs typeface="Arial" pitchFamily="34" charset="0"/>
              </a:rPr>
              <a:t>prepeptide</a:t>
            </a:r>
            <a:r>
              <a:rPr lang="en-US" sz="1600" dirty="0">
                <a:latin typeface="Arial" pitchFamily="34" charset="0"/>
                <a:ea typeface="Times New Roman" pitchFamily="18" charset="0"/>
                <a:cs typeface="Arial" pitchFamily="34" charset="0"/>
              </a:rPr>
              <a:t>. Following cleavage of the 24 amino acid signal peptide the protein folds into </a:t>
            </a:r>
            <a:r>
              <a:rPr lang="en-US" sz="1600" dirty="0" err="1">
                <a:latin typeface="Arial" pitchFamily="34" charset="0"/>
                <a:ea typeface="Times New Roman" pitchFamily="18" charset="0"/>
                <a:cs typeface="Arial" pitchFamily="34" charset="0"/>
              </a:rPr>
              <a:t>proinsulin</a:t>
            </a:r>
            <a:r>
              <a:rPr lang="en-US" sz="1600" dirty="0">
                <a:latin typeface="Arial" pitchFamily="34" charset="0"/>
                <a:ea typeface="Times New Roman" pitchFamily="18" charset="0"/>
                <a:cs typeface="Arial" pitchFamily="34" charset="0"/>
              </a:rPr>
              <a:t>. </a:t>
            </a:r>
            <a:r>
              <a:rPr lang="en-US" sz="1600" dirty="0" err="1">
                <a:latin typeface="Arial" pitchFamily="34" charset="0"/>
                <a:ea typeface="Times New Roman" pitchFamily="18" charset="0"/>
                <a:cs typeface="Arial" pitchFamily="34" charset="0"/>
              </a:rPr>
              <a:t>Proinsulin</a:t>
            </a:r>
            <a:r>
              <a:rPr lang="en-US" sz="1600" dirty="0">
                <a:latin typeface="Arial" pitchFamily="34" charset="0"/>
                <a:ea typeface="Times New Roman" pitchFamily="18" charset="0"/>
                <a:cs typeface="Arial" pitchFamily="34" charset="0"/>
              </a:rPr>
              <a:t> is further cleaved yielding active insulin which is composed of two peptide chains linked </a:t>
            </a:r>
            <a:r>
              <a:rPr lang="en-US" sz="1600" dirty="0" err="1">
                <a:latin typeface="Arial" pitchFamily="34" charset="0"/>
                <a:ea typeface="Times New Roman" pitchFamily="18" charset="0"/>
                <a:cs typeface="Arial" pitchFamily="34" charset="0"/>
              </a:rPr>
              <a:t>togehter</a:t>
            </a:r>
            <a:r>
              <a:rPr lang="en-US" sz="1600" dirty="0">
                <a:latin typeface="Arial" pitchFamily="34" charset="0"/>
                <a:ea typeface="Times New Roman" pitchFamily="18" charset="0"/>
                <a:cs typeface="Arial" pitchFamily="34" charset="0"/>
              </a:rPr>
              <a:t> through disulfide bonds.</a:t>
            </a:r>
            <a:endParaRPr lang="en-US" sz="1600" dirty="0">
              <a:latin typeface="Arial" pitchFamily="34" charset="0"/>
            </a:endParaRPr>
          </a:p>
          <a:p>
            <a:pPr marR="0" lvl="0"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Another complex example of post-translational processing of a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preproprotein</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is the cleavage of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prepro-opiomelanocortin</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(POMC) synthesized in the pituitary.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1143000"/>
            <a:ext cx="86106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Selenoproteins</a:t>
            </a:r>
            <a:endPar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endParaRPr>
          </a:p>
          <a:p>
            <a:pPr lvl="0" eaLnBrk="0" fontAlgn="base" hangingPunct="0">
              <a:spcBef>
                <a:spcPct val="0"/>
              </a:spcBef>
              <a:spcAft>
                <a:spcPct val="0"/>
              </a:spcAft>
            </a:pPr>
            <a:r>
              <a:rPr kumimoji="0" lang="en-US" sz="1600" b="0" i="0" u="none" strike="noStrike" cap="none" normalizeH="0" baseline="0" dirty="0">
                <a:ln>
                  <a:noFill/>
                </a:ln>
                <a:solidFill>
                  <a:schemeClr val="tx1"/>
                </a:solidFill>
                <a:effectLst/>
                <a:latin typeface="Arial" pitchFamily="34" charset="0"/>
                <a:ea typeface="Times New Roman" pitchFamily="18" charset="0"/>
              </a:rPr>
              <a:t>Selenium is a trace element and is found as a component of several enzymes that are involved in </a:t>
            </a:r>
            <a:r>
              <a:rPr kumimoji="0" lang="en-US" sz="1600" b="0" i="0" u="none" strike="noStrike" cap="none" normalizeH="0" baseline="0" dirty="0" err="1">
                <a:ln>
                  <a:noFill/>
                </a:ln>
                <a:solidFill>
                  <a:schemeClr val="tx1"/>
                </a:solidFill>
                <a:effectLst/>
                <a:latin typeface="Arial" pitchFamily="34" charset="0"/>
                <a:ea typeface="Times New Roman" pitchFamily="18" charset="0"/>
              </a:rPr>
              <a:t>redox</a:t>
            </a:r>
            <a:r>
              <a:rPr kumimoji="0" lang="en-US" sz="1600" b="0" i="0" u="none" strike="noStrike" cap="none" normalizeH="0" baseline="0" dirty="0">
                <a:ln>
                  <a:noFill/>
                </a:ln>
                <a:solidFill>
                  <a:schemeClr val="tx1"/>
                </a:solidFill>
                <a:effectLst/>
                <a:latin typeface="Arial" pitchFamily="34" charset="0"/>
                <a:ea typeface="Times New Roman" pitchFamily="18" charset="0"/>
              </a:rPr>
              <a:t> reactions</a:t>
            </a:r>
            <a:r>
              <a:rPr kumimoji="0" lang="en-US" sz="1600" b="0" i="0" u="none" strike="noStrike" cap="none" normalizeH="0" dirty="0">
                <a:ln>
                  <a:noFill/>
                </a:ln>
                <a:solidFill>
                  <a:schemeClr val="tx1"/>
                </a:solidFill>
                <a:effectLst/>
                <a:latin typeface="Arial" pitchFamily="34" charset="0"/>
                <a:ea typeface="Times New Roman" pitchFamily="18" charset="0"/>
              </a:rPr>
              <a:t> – such as glutathione </a:t>
            </a:r>
            <a:r>
              <a:rPr kumimoji="0" lang="en-US" sz="1600" b="0" i="0" u="none" strike="noStrike" cap="none" normalizeH="0" dirty="0" err="1">
                <a:ln>
                  <a:noFill/>
                </a:ln>
                <a:solidFill>
                  <a:schemeClr val="tx1"/>
                </a:solidFill>
                <a:effectLst/>
                <a:latin typeface="Arial" pitchFamily="34" charset="0"/>
                <a:ea typeface="Times New Roman" pitchFamily="18" charset="0"/>
              </a:rPr>
              <a:t>peroxidase</a:t>
            </a:r>
            <a:r>
              <a:rPr kumimoji="0" lang="en-US" sz="1600" b="0" i="0" u="none" strike="noStrike" cap="none" normalizeH="0" dirty="0">
                <a:ln>
                  <a:noFill/>
                </a:ln>
                <a:solidFill>
                  <a:schemeClr val="tx1"/>
                </a:solidFill>
                <a:effectLst/>
                <a:latin typeface="Arial" pitchFamily="34" charset="0"/>
                <a:ea typeface="Times New Roman" pitchFamily="18" charset="0"/>
              </a:rPr>
              <a:t>.</a:t>
            </a:r>
            <a:endParaRPr kumimoji="0" lang="en-US" sz="1600" b="0" i="0" u="none" strike="noStrike" cap="none" normalizeH="0" baseline="0" dirty="0">
              <a:ln>
                <a:noFill/>
              </a:ln>
              <a:solidFill>
                <a:schemeClr val="tx1"/>
              </a:solidFill>
              <a:effectLst/>
              <a:latin typeface="Arial" pitchFamily="34" charset="0"/>
              <a:ea typeface="Times New Roman" pitchFamily="18" charset="0"/>
            </a:endParaRPr>
          </a:p>
          <a:p>
            <a:pPr lvl="0" eaLnBrk="0" fontAlgn="base" hangingPunct="0">
              <a:spcBef>
                <a:spcPct val="0"/>
              </a:spcBef>
              <a:spcAft>
                <a:spcPct val="0"/>
              </a:spcAft>
            </a:pPr>
            <a:endParaRPr lang="en-US" sz="1600" dirty="0">
              <a:latin typeface="Arial" pitchFamily="34" charset="0"/>
              <a:ea typeface="Times New Roman" pitchFamily="18" charset="0"/>
            </a:endParaRPr>
          </a:p>
          <a:p>
            <a:pPr lvl="0" eaLnBrk="0" fontAlgn="base" hangingPunct="0">
              <a:spcBef>
                <a:spcPct val="0"/>
              </a:spcBef>
              <a:spcAft>
                <a:spcPct val="0"/>
              </a:spcAf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selenium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iis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incorporated as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selenocysteine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during translation.</a:t>
            </a:r>
          </a:p>
          <a:p>
            <a:pPr lvl="0" eaLnBrk="0" fontAlgn="base" hangingPunct="0">
              <a:spcBef>
                <a:spcPct val="0"/>
              </a:spcBef>
              <a:spcAft>
                <a:spcPct val="0"/>
              </a:spcAft>
            </a:pPr>
            <a:endParaRPr lang="en-US" sz="1600" b="1" dirty="0">
              <a:latin typeface="Arial" pitchFamily="34" charset="0"/>
              <a:cs typeface="Arial" pitchFamily="34" charset="0"/>
            </a:endParaRPr>
          </a:p>
          <a:p>
            <a:pPr lvl="0" eaLnBrk="0" fontAlgn="base" hangingPunct="0">
              <a:spcBef>
                <a:spcPct val="0"/>
              </a:spcBef>
              <a:spcAft>
                <a:spcPct val="0"/>
              </a:spcAft>
            </a:pPr>
            <a:r>
              <a:rPr lang="en-US" sz="1600" dirty="0">
                <a:latin typeface="Arial" pitchFamily="34" charset="0"/>
                <a:cs typeface="Arial" pitchFamily="34" charset="0"/>
              </a:rPr>
              <a:t>The </a:t>
            </a:r>
            <a:r>
              <a:rPr lang="en-US" sz="1600" dirty="0" err="1">
                <a:latin typeface="Arial" pitchFamily="34" charset="0"/>
                <a:cs typeface="Arial" pitchFamily="34" charset="0"/>
              </a:rPr>
              <a:t>tRNA</a:t>
            </a:r>
            <a:r>
              <a:rPr lang="en-US" sz="1600" dirty="0">
                <a:latin typeface="Arial" pitchFamily="34" charset="0"/>
                <a:cs typeface="Arial" pitchFamily="34" charset="0"/>
              </a:rPr>
              <a:t> for </a:t>
            </a:r>
            <a:r>
              <a:rPr lang="en-US" sz="1600" dirty="0" err="1">
                <a:latin typeface="Arial" pitchFamily="34" charset="0"/>
                <a:cs typeface="Arial" pitchFamily="34" charset="0"/>
              </a:rPr>
              <a:t>selenocysteine</a:t>
            </a:r>
            <a:r>
              <a:rPr lang="en-US" sz="1600" dirty="0">
                <a:latin typeface="Arial" pitchFamily="34" charset="0"/>
                <a:cs typeface="Arial" pitchFamily="34" charset="0"/>
              </a:rPr>
              <a:t> is charged with </a:t>
            </a:r>
            <a:r>
              <a:rPr lang="en-US" sz="1600" b="1" dirty="0">
                <a:latin typeface="Arial" pitchFamily="34" charset="0"/>
                <a:cs typeface="Arial" pitchFamily="34" charset="0"/>
              </a:rPr>
              <a:t>serine</a:t>
            </a:r>
            <a:r>
              <a:rPr lang="en-US" sz="1600" dirty="0">
                <a:latin typeface="Arial" pitchFamily="34" charset="0"/>
                <a:cs typeface="Arial" pitchFamily="34" charset="0"/>
              </a:rPr>
              <a:t> and then </a:t>
            </a:r>
            <a:r>
              <a:rPr lang="en-US" sz="1600" dirty="0" err="1">
                <a:latin typeface="Arial" pitchFamily="34" charset="0"/>
                <a:cs typeface="Arial" pitchFamily="34" charset="0"/>
              </a:rPr>
              <a:t>enzymatically</a:t>
            </a:r>
            <a:r>
              <a:rPr lang="en-US" sz="1600" dirty="0">
                <a:latin typeface="Arial" pitchFamily="34" charset="0"/>
                <a:cs typeface="Arial" pitchFamily="34" charset="0"/>
              </a:rPr>
              <a:t> </a:t>
            </a:r>
            <a:r>
              <a:rPr lang="en-US" sz="1600" dirty="0" err="1">
                <a:latin typeface="Arial" pitchFamily="34" charset="0"/>
                <a:cs typeface="Arial" pitchFamily="34" charset="0"/>
              </a:rPr>
              <a:t>selenylated</a:t>
            </a:r>
            <a:r>
              <a:rPr lang="en-US" sz="1600" dirty="0">
                <a:latin typeface="Arial" pitchFamily="34" charset="0"/>
                <a:cs typeface="Arial" pitchFamily="34" charset="0"/>
              </a:rPr>
              <a:t> to produce the </a:t>
            </a:r>
            <a:r>
              <a:rPr lang="en-US" sz="1600" dirty="0" err="1">
                <a:latin typeface="Arial" pitchFamily="34" charset="0"/>
                <a:cs typeface="Arial" pitchFamily="34" charset="0"/>
              </a:rPr>
              <a:t>selenocysteinyl-tRNA</a:t>
            </a:r>
            <a:r>
              <a:rPr lang="en-US" sz="1600" dirty="0">
                <a:latin typeface="Arial" pitchFamily="34" charset="0"/>
                <a:cs typeface="Arial" pitchFamily="34" charset="0"/>
              </a:rPr>
              <a:t>. </a:t>
            </a:r>
          </a:p>
          <a:p>
            <a:pPr lvl="0" eaLnBrk="0" fontAlgn="base" hangingPunct="0">
              <a:spcBef>
                <a:spcPct val="0"/>
              </a:spcBef>
              <a:spcAft>
                <a:spcPct val="0"/>
              </a:spcAft>
            </a:pPr>
            <a:endParaRPr lang="en-US" sz="1600" dirty="0">
              <a:latin typeface="Arial" pitchFamily="34" charset="0"/>
              <a:cs typeface="Arial" pitchFamily="34" charset="0"/>
            </a:endParaRPr>
          </a:p>
          <a:p>
            <a:pPr lvl="0" eaLnBrk="0" fontAlgn="base" hangingPunct="0">
              <a:spcBef>
                <a:spcPct val="0"/>
              </a:spcBef>
              <a:spcAft>
                <a:spcPct val="0"/>
              </a:spcAft>
            </a:pPr>
            <a:r>
              <a:rPr lang="en-US" sz="1600" dirty="0">
                <a:latin typeface="Arial" pitchFamily="34" charset="0"/>
                <a:cs typeface="Arial" pitchFamily="34" charset="0"/>
              </a:rPr>
              <a:t>The </a:t>
            </a:r>
            <a:r>
              <a:rPr lang="en-US" sz="1600" dirty="0" err="1">
                <a:latin typeface="Arial" pitchFamily="34" charset="0"/>
                <a:cs typeface="Arial" pitchFamily="34" charset="0"/>
              </a:rPr>
              <a:t>anticodon</a:t>
            </a:r>
            <a:r>
              <a:rPr lang="en-US" sz="1600" dirty="0">
                <a:latin typeface="Arial" pitchFamily="34" charset="0"/>
                <a:cs typeface="Arial" pitchFamily="34" charset="0"/>
              </a:rPr>
              <a:t> of </a:t>
            </a:r>
            <a:r>
              <a:rPr lang="en-US" sz="1600" dirty="0" err="1">
                <a:latin typeface="Arial" pitchFamily="34" charset="0"/>
                <a:cs typeface="Arial" pitchFamily="34" charset="0"/>
              </a:rPr>
              <a:t>selenocysteinyl-tRNA</a:t>
            </a:r>
            <a:r>
              <a:rPr lang="en-US" sz="1600" dirty="0">
                <a:latin typeface="Arial" pitchFamily="34" charset="0"/>
                <a:cs typeface="Arial" pitchFamily="34" charset="0"/>
              </a:rPr>
              <a:t> interacts with a stop </a:t>
            </a:r>
            <a:r>
              <a:rPr lang="en-US" sz="1600" dirty="0" err="1">
                <a:latin typeface="Arial" pitchFamily="34" charset="0"/>
                <a:cs typeface="Arial" pitchFamily="34" charset="0"/>
              </a:rPr>
              <a:t>codon</a:t>
            </a:r>
            <a:r>
              <a:rPr lang="en-US" sz="1600" dirty="0">
                <a:latin typeface="Arial" pitchFamily="34" charset="0"/>
                <a:cs typeface="Arial" pitchFamily="34" charset="0"/>
              </a:rPr>
              <a:t> in the mRNA (</a:t>
            </a:r>
            <a:r>
              <a:rPr lang="en-US" sz="1600" b="1" dirty="0">
                <a:latin typeface="Arial" pitchFamily="34" charset="0"/>
                <a:cs typeface="Arial" pitchFamily="34" charset="0"/>
              </a:rPr>
              <a:t>UGA</a:t>
            </a:r>
            <a:r>
              <a:rPr lang="en-US" sz="1600" dirty="0">
                <a:latin typeface="Arial" pitchFamily="34" charset="0"/>
                <a:cs typeface="Arial" pitchFamily="34" charset="0"/>
              </a:rPr>
              <a:t>) instead of a serine </a:t>
            </a:r>
            <a:r>
              <a:rPr lang="en-US" sz="1600" dirty="0" err="1">
                <a:latin typeface="Arial" pitchFamily="34" charset="0"/>
                <a:cs typeface="Arial" pitchFamily="34" charset="0"/>
              </a:rPr>
              <a:t>codons</a:t>
            </a:r>
            <a:r>
              <a:rPr lang="en-US" sz="1600" dirty="0">
                <a:latin typeface="Arial" pitchFamily="34" charset="0"/>
                <a:cs typeface="Arial" pitchFamily="34" charset="0"/>
              </a:rPr>
              <a:t> (</a:t>
            </a:r>
            <a:r>
              <a:rPr lang="en-US" sz="1600" b="1" dirty="0">
                <a:latin typeface="Arial" pitchFamily="34" charset="0"/>
                <a:cs typeface="Arial" pitchFamily="34" charset="0"/>
              </a:rPr>
              <a:t>UCU, UCA, UCG, UCC</a:t>
            </a:r>
            <a:r>
              <a:rPr lang="en-US" sz="1600" dirty="0">
                <a:latin typeface="Arial" pitchFamily="34" charset="0"/>
                <a:cs typeface="Arial" pitchFamily="34" charset="0"/>
              </a:rPr>
              <a:t>). </a:t>
            </a:r>
          </a:p>
          <a:p>
            <a:pPr lvl="0" eaLnBrk="0" fontAlgn="base" hangingPunct="0">
              <a:spcBef>
                <a:spcPct val="0"/>
              </a:spcBef>
              <a:spcAft>
                <a:spcPct val="0"/>
              </a:spcAft>
            </a:pPr>
            <a:endParaRPr lang="en-US" sz="1600" dirty="0">
              <a:latin typeface="Arial" pitchFamily="34" charset="0"/>
              <a:cs typeface="Arial" pitchFamily="34" charset="0"/>
            </a:endParaRPr>
          </a:p>
          <a:p>
            <a:pPr lvl="0" eaLnBrk="0" fontAlgn="base" hangingPunct="0">
              <a:spcBef>
                <a:spcPct val="0"/>
              </a:spcBef>
              <a:spcAft>
                <a:spcPct val="0"/>
              </a:spcAft>
            </a:pPr>
            <a:r>
              <a:rPr lang="en-US" sz="1600" dirty="0">
                <a:latin typeface="Arial" pitchFamily="34" charset="0"/>
                <a:cs typeface="Arial" pitchFamily="34" charset="0"/>
              </a:rPr>
              <a:t>The </a:t>
            </a:r>
            <a:r>
              <a:rPr lang="en-US" sz="1600" dirty="0" err="1">
                <a:latin typeface="Arial" pitchFamily="34" charset="0"/>
                <a:cs typeface="Arial" pitchFamily="34" charset="0"/>
              </a:rPr>
              <a:t>selenocysteinyl-tRNA</a:t>
            </a:r>
            <a:r>
              <a:rPr lang="en-US" sz="1600" dirty="0">
                <a:latin typeface="Arial" pitchFamily="34" charset="0"/>
                <a:cs typeface="Arial" pitchFamily="34" charset="0"/>
              </a:rPr>
              <a:t> has a unique structure that is not recognized by the termination machinery and is brought into the ribosome by a dedicated specific elongation factor.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TOR-mediated regulation of translation"/>
          <p:cNvPicPr/>
          <p:nvPr/>
        </p:nvPicPr>
        <p:blipFill>
          <a:blip r:embed="rId3" cstate="print">
            <a:clrChange>
              <a:clrFrom>
                <a:srgbClr val="EAEAEA"/>
              </a:clrFrom>
              <a:clrTo>
                <a:srgbClr val="EAEAEA">
                  <a:alpha val="0"/>
                </a:srgbClr>
              </a:clrTo>
            </a:clrChange>
          </a:blip>
          <a:srcRect/>
          <a:stretch>
            <a:fillRect/>
          </a:stretch>
        </p:blipFill>
        <p:spPr bwMode="auto">
          <a:xfrm>
            <a:off x="1828800" y="1371600"/>
            <a:ext cx="5257165" cy="4776787"/>
          </a:xfrm>
          <a:prstGeom prst="rect">
            <a:avLst/>
          </a:prstGeom>
          <a:noFill/>
          <a:ln w="9525">
            <a:noFill/>
            <a:miter lim="800000"/>
            <a:headEnd/>
            <a:tailEnd/>
          </a:ln>
        </p:spPr>
      </p:pic>
      <p:sp>
        <p:nvSpPr>
          <p:cNvPr id="3" name="TextBox 2"/>
          <p:cNvSpPr txBox="1"/>
          <p:nvPr/>
        </p:nvSpPr>
        <p:spPr>
          <a:xfrm>
            <a:off x="2590800" y="533400"/>
            <a:ext cx="3684470" cy="400110"/>
          </a:xfrm>
          <a:prstGeom prst="rect">
            <a:avLst/>
          </a:prstGeom>
          <a:noFill/>
        </p:spPr>
        <p:txBody>
          <a:bodyPr wrap="none" rtlCol="0">
            <a:spAutoFit/>
          </a:bodyPr>
          <a:lstStyle/>
          <a:p>
            <a:r>
              <a:rPr lang="en-US" sz="2000" b="1" dirty="0"/>
              <a:t>Mammalian Target of </a:t>
            </a:r>
            <a:r>
              <a:rPr lang="en-US" sz="2000" b="1" dirty="0" err="1"/>
              <a:t>Rapamycin</a:t>
            </a:r>
            <a:endParaRPr 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gpcr adenylyl cycl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770890"/>
            <a:ext cx="8178799" cy="531621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196109" y="6658720"/>
            <a:ext cx="7975600" cy="215444"/>
          </a:xfrm>
          <a:prstGeom prst="rect">
            <a:avLst/>
          </a:prstGeom>
        </p:spPr>
        <p:txBody>
          <a:bodyPr wrap="square">
            <a:spAutoFit/>
          </a:bodyPr>
          <a:lstStyle/>
          <a:p>
            <a:pPr algn="r"/>
            <a:r>
              <a:rPr lang="en-CA" sz="800" dirty="0"/>
              <a:t>https://upload.wikimedia.org/wikipedia/commons/thumb/7/73/Activatoin-Adenylate_cyclase-outlined.svg/645px-Activatoin-Adenylate_cyclase-outlined.svg.png</a:t>
            </a:r>
            <a:endParaRPr lang="en-CA" sz="800" dirty="0"/>
          </a:p>
        </p:txBody>
      </p:sp>
    </p:spTree>
    <p:extLst>
      <p:ext uri="{BB962C8B-B14F-4D97-AF65-F5344CB8AC3E}">
        <p14:creationId xmlns:p14="http://schemas.microsoft.com/office/powerpoint/2010/main" val="207019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fbeeldingsresultaat voor phosphorylation casc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3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fbeeldingsresultaat voor histone acety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73125"/>
            <a:ext cx="8178799" cy="511174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2350654" y="6488668"/>
            <a:ext cx="6781800" cy="369332"/>
          </a:xfrm>
          <a:prstGeom prst="rect">
            <a:avLst/>
          </a:prstGeom>
        </p:spPr>
        <p:txBody>
          <a:bodyPr wrap="square">
            <a:spAutoFit/>
          </a:bodyPr>
          <a:lstStyle/>
          <a:p>
            <a:pPr algn="r"/>
            <a:r>
              <a:rPr lang="en-CA" sz="900" dirty="0"/>
              <a:t>https://www.researchgate.net/profile/Mohamadreza_Eslaminejad/publication/236934361/figure/fig2/AS:202498271911937@1425290758359/Histone-acetylation-and-deactylation-Histone-acetyltransferaseHATs-adds-acetyl-groups.png</a:t>
            </a:r>
            <a:endParaRPr lang="en-CA" sz="900" dirty="0"/>
          </a:p>
        </p:txBody>
      </p:sp>
    </p:spTree>
    <p:extLst>
      <p:ext uri="{BB962C8B-B14F-4D97-AF65-F5344CB8AC3E}">
        <p14:creationId xmlns:p14="http://schemas.microsoft.com/office/powerpoint/2010/main" val="94460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kentsimmons.uwinnipeg.ca/cm1504/Image279.gif"/>
          <p:cNvPicPr>
            <a:picLocks noChangeAspect="1" noChangeArrowheads="1"/>
          </p:cNvPicPr>
          <p:nvPr/>
        </p:nvPicPr>
        <p:blipFill>
          <a:blip r:embed="rId3" cstate="print"/>
          <a:srcRect/>
          <a:stretch>
            <a:fillRect/>
          </a:stretch>
        </p:blipFill>
        <p:spPr bwMode="auto">
          <a:xfrm>
            <a:off x="838200" y="762000"/>
            <a:ext cx="7653528" cy="3429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Rna hairpi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81994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2782166" y="6596390"/>
            <a:ext cx="6384925" cy="261610"/>
          </a:xfrm>
          <a:prstGeom prst="rect">
            <a:avLst/>
          </a:prstGeom>
        </p:spPr>
        <p:txBody>
          <a:bodyPr wrap="square">
            <a:spAutoFit/>
          </a:bodyPr>
          <a:lstStyle/>
          <a:p>
            <a:pPr algn="r"/>
            <a:r>
              <a:rPr lang="en-CA" sz="1100" dirty="0"/>
              <a:t>https://adapaproject.org/images/biobook_images/loop.gif</a:t>
            </a:r>
            <a:endParaRPr lang="en-CA" sz="1100" dirty="0"/>
          </a:p>
        </p:txBody>
      </p:sp>
    </p:spTree>
    <p:extLst>
      <p:ext uri="{BB962C8B-B14F-4D97-AF65-F5344CB8AC3E}">
        <p14:creationId xmlns:p14="http://schemas.microsoft.com/office/powerpoint/2010/main" val="315122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02" y="529590"/>
            <a:ext cx="7100596" cy="579882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4572000" y="6577917"/>
            <a:ext cx="4572000" cy="261610"/>
          </a:xfrm>
          <a:prstGeom prst="rect">
            <a:avLst/>
          </a:prstGeom>
        </p:spPr>
        <p:txBody>
          <a:bodyPr>
            <a:spAutoFit/>
          </a:bodyPr>
          <a:lstStyle/>
          <a:p>
            <a:pPr algn="r"/>
            <a:r>
              <a:rPr lang="en-CA" sz="1050" dirty="0"/>
              <a:t>https://www.hindawi.com/journals/jo/2010/950201.fig.001.jpg</a:t>
            </a:r>
            <a:endParaRPr lang="en-CA" sz="1050" dirty="0"/>
          </a:p>
        </p:txBody>
      </p:sp>
    </p:spTree>
    <p:extLst>
      <p:ext uri="{BB962C8B-B14F-4D97-AF65-F5344CB8AC3E}">
        <p14:creationId xmlns:p14="http://schemas.microsoft.com/office/powerpoint/2010/main" val="124339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codon triplets of the genetic code"/>
          <p:cNvPicPr/>
          <p:nvPr/>
        </p:nvPicPr>
        <p:blipFill>
          <a:blip r:embed="rId3" cstate="print"/>
          <a:srcRect/>
          <a:stretch>
            <a:fillRect/>
          </a:stretch>
        </p:blipFill>
        <p:spPr bwMode="auto">
          <a:xfrm>
            <a:off x="1143000" y="2057400"/>
            <a:ext cx="6705600" cy="4343399"/>
          </a:xfrm>
          <a:prstGeom prst="rect">
            <a:avLst/>
          </a:prstGeom>
          <a:noFill/>
          <a:ln w="9525">
            <a:noFill/>
            <a:miter lim="800000"/>
            <a:headEnd/>
            <a:tailEnd/>
          </a:ln>
        </p:spPr>
      </p:pic>
      <p:sp>
        <p:nvSpPr>
          <p:cNvPr id="2049" name="Rectangle 1"/>
          <p:cNvSpPr>
            <a:spLocks noChangeArrowheads="1"/>
          </p:cNvSpPr>
          <p:nvPr/>
        </p:nvSpPr>
        <p:spPr bwMode="auto">
          <a:xfrm>
            <a:off x="381001" y="237294"/>
            <a:ext cx="8382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The Genetic Code</a:t>
            </a:r>
            <a:endParaRPr kumimoji="0" lang="en-US"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Shown below are the triplets that are used for each of the 20 amino acids found in eukaryotic proteins. </a:t>
            </a:r>
            <a:endParaRPr kumimoji="0" lang="en-US" sz="2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b/b1/Ribosome_mRNA_translation_en.svg/2000px-Ribosome_mRNA_translation_en.svg.png"/>
          <p:cNvPicPr>
            <a:picLocks noChangeAspect="1" noChangeArrowheads="1"/>
          </p:cNvPicPr>
          <p:nvPr/>
        </p:nvPicPr>
        <p:blipFill>
          <a:blip r:embed="rId3" cstate="print"/>
          <a:srcRect/>
          <a:stretch>
            <a:fillRect/>
          </a:stretch>
        </p:blipFill>
        <p:spPr bwMode="auto">
          <a:xfrm>
            <a:off x="381000" y="685800"/>
            <a:ext cx="8296275" cy="58483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795754"/>
            <a:ext cx="89154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hlinkClick r:id="rId3"/>
              </a:rPr>
              <a:t>Order of Events </a:t>
            </a:r>
            <a:r>
              <a:rPr kumimoji="0" lang="en-US"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in Translation</a:t>
            </a:r>
          </a:p>
          <a:p>
            <a:pPr marR="0" lvl="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ability to begin to identify the roles of the various ribosomal proteins in the processes of ribosome assembly and translation was aided by the discovery that the ribosomal subunits will self assemble in vitro from their constituent parts.</a:t>
            </a:r>
          </a:p>
          <a:p>
            <a:pPr marR="0" lvl="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Following assembly of both the small and large subunits onto the mRNA, and given the presence of charged </a:t>
            </a:r>
            <a:r>
              <a:rPr kumimoji="0" lang="en-US"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tRNAs</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protein synthesis can take place:</a:t>
            </a:r>
          </a:p>
          <a:p>
            <a:pPr marR="0" lvl="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Synthesis proceeds from the N-terminus to the C-terminus of the protein.</a:t>
            </a:r>
          </a:p>
          <a:p>
            <a:pPr marR="0" lvl="0" algn="just" defTabSz="914400" rtl="0" eaLnBrk="0" fontAlgn="base" latinLnBrk="0" hangingPunct="0">
              <a:lnSpc>
                <a:spcPct val="100000"/>
              </a:lnSpc>
              <a:spcBef>
                <a:spcPct val="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ribosomes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"read" the mRNA in the 5' to 3' direction.</a:t>
            </a:r>
            <a:endParaRPr lang="en-US" sz="1400" dirty="0">
              <a:latin typeface="Arial" pitchFamily="34" charset="0"/>
            </a:endParaRPr>
          </a:p>
          <a:p>
            <a:pPr marR="0" lvl="0" algn="just" defTabSz="914400" rtl="0" eaLnBrk="0" fontAlgn="base" latinLnBrk="0" hangingPunct="0">
              <a:lnSpc>
                <a:spcPct val="100000"/>
              </a:lnSpc>
              <a:spcBef>
                <a:spcPct val="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Active translation occurs on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polyribosomes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(also termed </a:t>
            </a:r>
            <a:r>
              <a:rPr kumimoji="0" lang="en-U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polysomes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This means that more than one ribosome can be bound to and translate a given mRNA at any one time. </a:t>
            </a:r>
            <a:endParaRPr lang="en-US" sz="1400" dirty="0">
              <a:latin typeface="Arial" pitchFamily="34" charset="0"/>
            </a:endParaRPr>
          </a:p>
          <a:p>
            <a:pPr marR="0" lvl="0" algn="just" defTabSz="914400" rtl="0" eaLnBrk="0" fontAlgn="base" latinLnBrk="0" hangingPunct="0">
              <a:lnSpc>
                <a:spcPct val="100000"/>
              </a:lnSpc>
              <a:spcBef>
                <a:spcPct val="0"/>
              </a:spcBef>
              <a:spcAft>
                <a:spcPct val="0"/>
              </a:spcAft>
              <a:buClrTx/>
              <a:buSzTx/>
              <a:buFontTx/>
              <a:buAutoNum type="arabicPeriod"/>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Chain elongation occurs by sequential addition of amino acids to the C-terminal end of the ribosome bound polypeptide.</a:t>
            </a:r>
            <a:endParaRPr kumimoji="0" lang="en-US" sz="1400" b="0" i="0" u="none" strike="noStrike" cap="none" normalizeH="0" baseline="0" dirty="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Translation proceeds in an ordered process: </a:t>
            </a:r>
            <a:r>
              <a:rPr kumimoji="0" lang="en-US" sz="2000" b="1" i="0" u="none" strike="noStrike" cap="none" normalizeH="0" baseline="0" dirty="0">
                <a:ln>
                  <a:noFill/>
                </a:ln>
                <a:solidFill>
                  <a:schemeClr val="tx1"/>
                </a:solidFill>
                <a:effectLst/>
                <a:highlight>
                  <a:srgbClr val="FFFF00"/>
                </a:highlight>
                <a:latin typeface="Arial" pitchFamily="34" charset="0"/>
                <a:ea typeface="Times New Roman" pitchFamily="18" charset="0"/>
                <a:cs typeface="Arial" pitchFamily="34" charset="0"/>
              </a:rPr>
              <a:t>initiation</a:t>
            </a:r>
            <a:r>
              <a:rPr kumimoji="0" lang="en-US" sz="1600" b="1" i="0" u="none" strike="noStrike" cap="none" normalizeH="0" baseline="0" dirty="0">
                <a:ln>
                  <a:noFill/>
                </a:ln>
                <a:solidFill>
                  <a:schemeClr val="tx1"/>
                </a:solidFill>
                <a:effectLst/>
                <a:highlight>
                  <a:srgbClr val="FFFF00"/>
                </a:highlight>
                <a:latin typeface="Arial" pitchFamily="34" charset="0"/>
                <a:ea typeface="Times New Roman" pitchFamily="18" charset="0"/>
                <a:cs typeface="Arial" pitchFamily="34" charset="0"/>
              </a:rPr>
              <a:t>, </a:t>
            </a:r>
            <a:r>
              <a:rPr kumimoji="0" lang="en-US" sz="2000" b="1" i="0" u="none" strike="noStrike" cap="none" normalizeH="0" baseline="0" dirty="0">
                <a:ln>
                  <a:noFill/>
                </a:ln>
                <a:solidFill>
                  <a:schemeClr val="tx1"/>
                </a:solidFill>
                <a:effectLst/>
                <a:highlight>
                  <a:srgbClr val="FFFF00"/>
                </a:highlight>
                <a:latin typeface="Arial" pitchFamily="34" charset="0"/>
                <a:ea typeface="Times New Roman" pitchFamily="18" charset="0"/>
                <a:cs typeface="Arial" pitchFamily="34" charset="0"/>
              </a:rPr>
              <a:t>elongation</a:t>
            </a:r>
            <a:r>
              <a:rPr kumimoji="0" lang="en-US" sz="2000" b="0" i="0" u="none" strike="noStrike" cap="none" normalizeH="0" baseline="0" dirty="0">
                <a:ln>
                  <a:noFill/>
                </a:ln>
                <a:solidFill>
                  <a:schemeClr val="tx1"/>
                </a:solidFill>
                <a:effectLst/>
                <a:highlight>
                  <a:srgbClr val="FFFF00"/>
                </a:highlight>
                <a:latin typeface="Arial" pitchFamily="34" charset="0"/>
                <a:ea typeface="Times New Roman" pitchFamily="18" charset="0"/>
                <a:cs typeface="Arial" pitchFamily="34" charset="0"/>
              </a:rPr>
              <a:t> </a:t>
            </a:r>
            <a:r>
              <a:rPr kumimoji="0" lang="en-US" sz="1600" b="0" i="0" u="none" strike="noStrike" cap="none" normalizeH="0" baseline="0" dirty="0">
                <a:ln>
                  <a:noFill/>
                </a:ln>
                <a:solidFill>
                  <a:schemeClr val="tx1"/>
                </a:solidFill>
                <a:effectLst/>
                <a:highlight>
                  <a:srgbClr val="FFFF00"/>
                </a:highlight>
                <a:latin typeface="Arial" pitchFamily="34" charset="0"/>
                <a:ea typeface="Times New Roman" pitchFamily="18" charset="0"/>
                <a:cs typeface="Arial" pitchFamily="34" charset="0"/>
              </a:rPr>
              <a:t>and </a:t>
            </a:r>
            <a:r>
              <a:rPr kumimoji="0" lang="en-US" sz="2000" b="1" i="0" u="none" strike="noStrike" cap="none" normalizeH="0" baseline="0" dirty="0">
                <a:ln>
                  <a:noFill/>
                </a:ln>
                <a:solidFill>
                  <a:schemeClr val="tx1"/>
                </a:solidFill>
                <a:effectLst/>
                <a:highlight>
                  <a:srgbClr val="FFFF00"/>
                </a:highlight>
                <a:latin typeface="Arial" pitchFamily="34" charset="0"/>
                <a:ea typeface="Times New Roman" pitchFamily="18" charset="0"/>
                <a:cs typeface="Arial" pitchFamily="34" charset="0"/>
              </a:rPr>
              <a:t>termination</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1509</Words>
  <Application>Microsoft Office PowerPoint</Application>
  <PresentationFormat>Diavoorstelling (4:3)</PresentationFormat>
  <Paragraphs>169</Paragraphs>
  <Slides>29</Slides>
  <Notes>23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29</vt:i4>
      </vt:variant>
    </vt:vector>
  </HeadingPairs>
  <TitlesOfParts>
    <vt:vector size="33" baseType="lpstr">
      <vt:lpstr>Arial</vt:lpstr>
      <vt:lpstr>Calibri</vt:lpstr>
      <vt:lpstr>Times New Roman</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Laarman, Anne (annelaarman@uidaho.edu)</cp:lastModifiedBy>
  <cp:revision>13</cp:revision>
  <dcterms:created xsi:type="dcterms:W3CDTF">2011-07-27T23:21:49Z</dcterms:created>
  <dcterms:modified xsi:type="dcterms:W3CDTF">2017-08-17T00:27:50Z</dcterms:modified>
</cp:coreProperties>
</file>