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  <p:sldMasterId id="2147484317" r:id="rId2"/>
    <p:sldMasterId id="2147484326" r:id="rId3"/>
    <p:sldMasterId id="2147484315" r:id="rId4"/>
    <p:sldMasterId id="2147484316" r:id="rId5"/>
    <p:sldMasterId id="2147483648" r:id="rId6"/>
    <p:sldMasterId id="2147483702" r:id="rId7"/>
    <p:sldMasterId id="2147484349" r:id="rId8"/>
  </p:sldMasterIdLst>
  <p:notesMasterIdLst>
    <p:notesMasterId r:id="rId27"/>
  </p:notesMasterIdLst>
  <p:handoutMasterIdLst>
    <p:handoutMasterId r:id="rId28"/>
  </p:handoutMasterIdLst>
  <p:sldIdLst>
    <p:sldId id="277" r:id="rId9"/>
    <p:sldId id="322" r:id="rId10"/>
    <p:sldId id="336" r:id="rId11"/>
    <p:sldId id="338" r:id="rId12"/>
    <p:sldId id="337" r:id="rId13"/>
    <p:sldId id="335" r:id="rId14"/>
    <p:sldId id="333" r:id="rId15"/>
    <p:sldId id="349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50" r:id="rId24"/>
    <p:sldId id="347" r:id="rId25"/>
    <p:sldId id="328" r:id="rId26"/>
  </p:sldIdLst>
  <p:sldSz cx="24385588" cy="13717588"/>
  <p:notesSz cx="6858000" cy="9144000"/>
  <p:defaultTextStyle>
    <a:defPPr>
      <a:defRPr lang="ru-RU"/>
    </a:defPPr>
    <a:lvl1pPr marL="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04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092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139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186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23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934344E-928D-9747-A758-2D473ED4398A}">
          <p14:sldIdLst>
            <p14:sldId id="277"/>
            <p14:sldId id="322"/>
            <p14:sldId id="336"/>
            <p14:sldId id="338"/>
            <p14:sldId id="337"/>
            <p14:sldId id="335"/>
            <p14:sldId id="333"/>
            <p14:sldId id="349"/>
          </p14:sldIdLst>
        </p14:section>
        <p14:section name="MAIN" id="{9A32ADE0-E42B-4065-9D31-3EC24AD7FC33}">
          <p14:sldIdLst>
            <p14:sldId id="339"/>
            <p14:sldId id="340"/>
            <p14:sldId id="341"/>
            <p14:sldId id="342"/>
            <p14:sldId id="343"/>
            <p14:sldId id="344"/>
            <p14:sldId id="345"/>
            <p14:sldId id="350"/>
            <p14:sldId id="347"/>
          </p14:sldIdLst>
        </p14:section>
        <p14:section name="EXTRAS" id="{058E329D-FE6C-4C10-8FEF-1ABF2446055D}">
          <p14:sldIdLst>
            <p14:sldId id="328"/>
          </p14:sldIdLst>
        </p14:section>
        <p14:section name="EXTRAS" id="{931BC854-6397-194B-8BA4-F30C6897EFB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71A"/>
    <a:srgbClr val="E1E1E1"/>
    <a:srgbClr val="FFFFFF"/>
    <a:srgbClr val="649FFF"/>
    <a:srgbClr val="F2F2F2"/>
    <a:srgbClr val="FAFAFA"/>
    <a:srgbClr val="242529"/>
    <a:srgbClr val="D1D9E1"/>
    <a:srgbClr val="99CC00"/>
    <a:srgbClr val="EAC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86452" autoAdjust="0"/>
  </p:normalViewPr>
  <p:slideViewPr>
    <p:cSldViewPr>
      <p:cViewPr varScale="1">
        <p:scale>
          <a:sx n="58" d="100"/>
          <a:sy n="58" d="100"/>
        </p:scale>
        <p:origin x="42" y="3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8"/>
    </p:cViewPr>
  </p:sorterViewPr>
  <p:notesViewPr>
    <p:cSldViewPr>
      <p:cViewPr varScale="1">
        <p:scale>
          <a:sx n="154" d="100"/>
          <a:sy n="154" d="100"/>
        </p:scale>
        <p:origin x="474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>
                <a:latin typeface="Archivo Regular" charset="0"/>
              </a:rPr>
              <a:t>11.08.2023</a:t>
            </a:fld>
            <a:endParaRPr lang="ru-RU" dirty="0">
              <a:latin typeface="Archivo Regular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>
                <a:latin typeface="Archivo Regular" charset="0"/>
              </a:rPr>
              <a:t>‹#›</a:t>
            </a:fld>
            <a:endParaRPr lang="ru-RU" dirty="0">
              <a:latin typeface="Archivo Regular" charset="0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11.08.2023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1pPr>
    <a:lvl2pPr marL="1219047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2pPr>
    <a:lvl3pPr marL="2438092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3pPr>
    <a:lvl4pPr marL="3657139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4pPr>
    <a:lvl5pPr marL="4876186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5pPr>
    <a:lvl6pPr marL="6095230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48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438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FC40D-6FB9-1648-B027-EAD4E7DC4F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4380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92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438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FC40D-6FB9-1648-B027-EAD4E7DC4F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4380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179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438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FC40D-6FB9-1648-B027-EAD4E7DC4F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4380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840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438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FC40D-6FB9-1648-B027-EAD4E7DC4F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4380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95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438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FC40D-6FB9-1648-B027-EAD4E7DC4F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4380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668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438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FC40D-6FB9-1648-B027-EAD4E7DC4F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4380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033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438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3FC40D-6FB9-1648-B027-EAD4E7DC4F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4380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02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22" y="4927517"/>
            <a:ext cx="5553400" cy="3525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20786" y="4592117"/>
            <a:ext cx="10369152" cy="2693045"/>
          </a:xfrm>
        </p:spPr>
        <p:txBody>
          <a:bodyPr anchor="b" anchorCtr="0"/>
          <a:lstStyle>
            <a:lvl1pPr>
              <a:defRPr b="1" i="0" cap="all" normalizeH="0" baseline="0"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120786" y="7573194"/>
            <a:ext cx="10369152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8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977" userDrawn="1">
          <p15:clr>
            <a:srgbClr val="FBAE40"/>
          </p15:clr>
        </p15:guide>
        <p15:guide id="2" pos="12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715794"/>
            <a:ext cx="17066145" cy="5181600"/>
          </a:xfrm>
        </p:spPr>
        <p:txBody>
          <a:bodyPr numCol="3" spcCol="914400"/>
          <a:lstStyle>
            <a:lvl1pPr marL="0" marR="0" indent="0" algn="l" defTabSz="2438462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5069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17821142" y="0"/>
            <a:ext cx="6564449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1256690" y="0"/>
            <a:ext cx="6564449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11256690" y="6858794"/>
            <a:ext cx="6564449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8812108" cy="2462213"/>
          </a:xfrm>
        </p:spPr>
        <p:txBody>
          <a:bodyPr/>
          <a:lstStyle>
            <a:lvl1pPr>
              <a:defRPr sz="8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292455" y="5411004"/>
            <a:ext cx="7948011" cy="4757713"/>
          </a:xfrm>
        </p:spPr>
        <p:txBody>
          <a:bodyPr/>
          <a:lstStyle>
            <a:lvl1pPr marL="0" indent="0">
              <a:buNone/>
              <a:defRPr lang="en-US" sz="33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120786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757243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120786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57243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292454" y="1057989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419214" y="6996938"/>
            <a:ext cx="6268502" cy="526245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6858794"/>
            <a:ext cx="12192794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2192794" y="6858794"/>
            <a:ext cx="12192794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77697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776970" y="1386186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6858794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13717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876825" y="1992287"/>
            <a:ext cx="8829368" cy="9515425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>
          <a:xfrm>
            <a:off x="0" y="7650882"/>
            <a:ext cx="24385588" cy="1800493"/>
          </a:xfrm>
        </p:spPr>
        <p:txBody>
          <a:bodyPr anchor="b" anchorCtr="0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9434826"/>
            <a:ext cx="24385588" cy="1107996"/>
          </a:xfrm>
        </p:spPr>
        <p:txBody>
          <a:bodyPr wrap="square">
            <a:sp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6" name="Title Placeholder 7"/>
          <p:cNvSpPr txBox="1">
            <a:spLocks/>
          </p:cNvSpPr>
          <p:nvPr userDrawn="1"/>
        </p:nvSpPr>
        <p:spPr>
          <a:xfrm>
            <a:off x="4919986" y="6138714"/>
            <a:ext cx="18218024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2438462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sz="7200" dirty="0"/>
              <a:t>CLICK TO EDIT SUB HEADLINE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47978" y="5002842"/>
            <a:ext cx="18218024" cy="18004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Dark I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Light I Pattern"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3716000" cy="13716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Or, drag a photo on to this box.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8779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313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4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667E11-21B5-5643-A366-C2095A2E9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58" y="4913960"/>
            <a:ext cx="5596348" cy="3553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5800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5800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35994" y="3276547"/>
            <a:ext cx="8136904" cy="2049792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edit Headline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2341" y="108973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72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5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144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2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44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572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144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>
            <a:lvl1pPr>
              <a:defRPr b="1" baseline="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4982341" y="10844335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716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3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315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887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459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031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3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15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887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2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4459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3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031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4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3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315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87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7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4459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9031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558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32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Or, drag your photo on to this box.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9600" b="0" baseline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marL="914424" marR="0" lvl="0" indent="-914424" algn="l" defTabSz="2438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955138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D00D4-5040-2048-9891-F59812A2E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81" y="3152422"/>
            <a:ext cx="6226826" cy="395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1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5" cy="2693046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667E11-21B5-5643-A366-C2095A2E9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59" y="4913961"/>
            <a:ext cx="5596348" cy="355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7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0" y="0"/>
            <a:ext cx="11127101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23" y="4927517"/>
            <a:ext cx="5553400" cy="3525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7" y="4592118"/>
            <a:ext cx="10369151" cy="2693046"/>
          </a:xfrm>
        </p:spPr>
        <p:txBody>
          <a:bodyPr anchor="b" anchorCtr="0"/>
          <a:lstStyle>
            <a:lvl1pPr>
              <a:defRPr b="1" i="0" cap="all" normalizeH="0" baseline="0"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7" y="7573195"/>
            <a:ext cx="10369151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919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  <p:extLst>
    <p:ext uri="{DCECCB84-F9BA-43D5-87BE-67443E8EF086}">
      <p15:sldGuideLst xmlns:p15="http://schemas.microsoft.com/office/powerpoint/2012/main">
        <p15:guide id="1" orient="horz" pos="2977">
          <p15:clr>
            <a:srgbClr val="FBAE40"/>
          </p15:clr>
        </p15:guide>
        <p15:guide id="2" pos="12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0" y="0"/>
            <a:ext cx="11127101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5" cy="2693046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667E11-21B5-5643-A366-C2095A2E9B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59" y="4913961"/>
            <a:ext cx="5596348" cy="355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247386-28DE-7E47-97E0-7C2CCC4B9D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40" y="5021792"/>
            <a:ext cx="5596347" cy="3553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Pattern 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680626" y="2034261"/>
            <a:ext cx="0" cy="964907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5" y="4554538"/>
            <a:ext cx="10513169" cy="2693046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5" y="7535615"/>
            <a:ext cx="10513169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247386-28DE-7E47-97E0-7C2CCC4B9D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43" y="5021792"/>
            <a:ext cx="5596346" cy="355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Pattern Tw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70"/>
            <a:ext cx="24385588" cy="14773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0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088" algn="l"/>
              </a:tabLst>
              <a:defRPr sz="9598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3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5998"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047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096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143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190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4C4B9-CB78-7A46-B21D-7CFDF05917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82" y="3131171"/>
            <a:ext cx="6226825" cy="39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0680627" y="0"/>
            <a:ext cx="13704962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="0" i="0" cap="all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5" y="5334795"/>
            <a:ext cx="10513169" cy="1346522"/>
          </a:xfrm>
        </p:spPr>
        <p:txBody>
          <a:bodyPr anchor="b" anchorCtr="0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5" y="6969349"/>
            <a:ext cx="10513169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FA3730-6395-AC44-82F6-18C947DD89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43" y="5021792"/>
            <a:ext cx="5596346" cy="355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680626" y="2034261"/>
            <a:ext cx="0" cy="964907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5" y="4554538"/>
            <a:ext cx="10513169" cy="2693046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5" y="7535615"/>
            <a:ext cx="10513169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5D21FE-C51C-FF4E-9798-03F4F2AED19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43" y="5021792"/>
            <a:ext cx="5596346" cy="355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70"/>
            <a:ext cx="24385588" cy="14773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0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088" algn="l"/>
              </a:tabLst>
              <a:defRPr sz="9598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3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5998"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047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096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143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190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9202C-A63A-6641-9A83-07FDBB38A4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82" y="3030226"/>
            <a:ext cx="6226825" cy="39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90" y="3906466"/>
            <a:ext cx="15554325" cy="83099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398" b="1" cap="all" baseline="0"/>
            </a:lvl1pPr>
          </a:lstStyle>
          <a:p>
            <a:pPr lvl="0"/>
            <a:r>
              <a:rPr lang="en-US" dirty="0"/>
              <a:t>CLICK TO ADD SUBHEADINE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6" y="5922693"/>
            <a:ext cx="15986025" cy="4078038"/>
          </a:xfrm>
        </p:spPr>
        <p:txBody>
          <a:bodyPr/>
          <a:lstStyle>
            <a:lvl1pPr marL="0" marR="0" indent="0" algn="l" defTabSz="2438096" rtl="0" eaLnBrk="1" fontAlgn="auto" latinLnBrk="0" hangingPunct="1">
              <a:lnSpc>
                <a:spcPts val="5298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7" y="10882060"/>
            <a:ext cx="6933406" cy="607794"/>
          </a:xfrm>
        </p:spPr>
        <p:txBody>
          <a:bodyPr/>
          <a:lstStyle>
            <a:lvl1pPr marL="457131" indent="-457131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34467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Tw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4C4B9-CB78-7A46-B21D-7CFDF05917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81" y="3131171"/>
            <a:ext cx="6226826" cy="395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0680626" y="0"/>
            <a:ext cx="13704962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="0" i="0" cap="all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5334794"/>
            <a:ext cx="10513168" cy="1346522"/>
          </a:xfrm>
        </p:spPr>
        <p:txBody>
          <a:bodyPr anchor="b" anchorCtr="0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6969348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FA3730-6395-AC44-82F6-18C947DD89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40" y="5021791"/>
            <a:ext cx="5596347" cy="3553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5D21FE-C51C-FF4E-9798-03F4F2AED1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40" y="5021791"/>
            <a:ext cx="5596347" cy="3553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9202C-A63A-6641-9A83-07FDBB38A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81" y="3030225"/>
            <a:ext cx="6226826" cy="395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5986025" cy="4078039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6706105" cy="4757713"/>
          </a:xfrm>
        </p:spPr>
        <p:txBody>
          <a:bodyPr numCol="2" spcCol="914400"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432599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7.emf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4381773"/>
            <a:ext cx="8428162" cy="26930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12120786" y="7434858"/>
            <a:ext cx="8428162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+mn-lt"/>
              </a:rP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0" r:id="rId3"/>
    <p:sldLayoutId id="2147484309" r:id="rId4"/>
    <p:sldLayoutId id="2147484348" r:id="rId5"/>
    <p:sldLayoutId id="2147484346" r:id="rId6"/>
    <p:sldLayoutId id="214748434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10500"/>
        </a:lnSpc>
        <a:spcBef>
          <a:spcPct val="0"/>
        </a:spcBef>
        <a:buNone/>
        <a:defRPr lang="en-US" sz="9600" b="1" i="0" kern="1200" dirty="0" smtClean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0" indent="0" algn="l" defTabSz="914400" rtl="0" eaLnBrk="1" latinLnBrk="0" hangingPunct="1">
        <a:lnSpc>
          <a:spcPts val="6500"/>
        </a:lnSpc>
        <a:spcBef>
          <a:spcPts val="1000"/>
        </a:spcBef>
        <a:buFont typeface="Arial"/>
        <a:buNone/>
        <a:defRPr sz="6000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834812" y="0"/>
            <a:ext cx="21550776" cy="13717588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1828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2454" y="4482530"/>
            <a:ext cx="21032788" cy="46807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2" r:id="rId4"/>
    <p:sldLayoutId id="2147484323" r:id="rId5"/>
    <p:sldLayoutId id="214748432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lnSpc>
          <a:spcPts val="9500"/>
        </a:lnSpc>
        <a:spcBef>
          <a:spcPct val="0"/>
        </a:spcBef>
        <a:buNone/>
        <a:defRPr sz="9000" b="1" i="0" kern="1200" cap="all" baseline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4572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46304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210312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65176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847978" y="5002842"/>
            <a:ext cx="18218024" cy="18004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47978" y="6902926"/>
            <a:ext cx="1669156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751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45" r:id="rId4"/>
    <p:sldLayoutId id="214748434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spcBef>
          <a:spcPct val="0"/>
        </a:spcBef>
        <a:buNone/>
        <a:defRPr sz="117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0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200" b="1" i="0" kern="1200" cap="all" baseline="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1219229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5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2pPr>
      <a:lvl3pPr marL="2438461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64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3pPr>
      <a:lvl4pPr marL="365769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4pPr>
      <a:lvl5pPr marL="487692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3114" y="2251651"/>
            <a:ext cx="8473480" cy="30746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3114" y="5687748"/>
            <a:ext cx="8473480" cy="348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07" r:id="rId2"/>
    <p:sldLayoutId id="2147484204" r:id="rId3"/>
    <p:sldLayoutId id="2147484330" r:id="rId4"/>
    <p:sldLayoutId id="2147484331" r:id="rId5"/>
    <p:sldLayoutId id="21474843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4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3716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18288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2860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4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D1BAE2-84D0-4EB8-BA52-D0B1E0B9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688D9-48BE-40AC-9298-6223C3268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4E3C-CFE7-499E-B99B-D8BB45960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509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84DFF-6BF9-4159-BD6A-826A34AD94DB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0900F-0740-4C7D-999B-110A05213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726" y="12714173"/>
            <a:ext cx="8230136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5BF81-81CD-4083-A66D-33CB28FF3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2322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4C4B8-0C4E-4BF2-B05C-F9B73BA39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2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5394872"/>
            <a:ext cx="8428163" cy="6668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20786" y="7434859"/>
            <a:ext cx="8428163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8" b="1" i="0" dirty="0">
                <a:latin typeface="+mn-lt"/>
              </a:rPr>
              <a:t>CLICK TO EDIT SUBTITLE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CAFCDAF-94DA-4F07-8C4A-CF676FD13DDA}"/>
              </a:ext>
            </a:extLst>
          </p:cNvPr>
          <p:cNvSpPr/>
          <p:nvPr userDrawn="1"/>
        </p:nvSpPr>
        <p:spPr>
          <a:xfrm>
            <a:off x="2834813" y="0"/>
            <a:ext cx="21550775" cy="13717588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B0FAD9-432B-4754-844B-3E859D5A8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3" y="0"/>
            <a:ext cx="901049" cy="189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91169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109" rtl="0" eaLnBrk="1" latinLnBrk="0" hangingPunct="1">
        <a:lnSpc>
          <a:spcPts val="5249"/>
        </a:lnSpc>
        <a:spcBef>
          <a:spcPct val="0"/>
        </a:spcBef>
        <a:buNone/>
        <a:defRPr lang="en-US" sz="4799" b="1" i="0" kern="1200" dirty="0" smtClean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0" indent="0" algn="l" defTabSz="457109" rtl="0" eaLnBrk="1" latinLnBrk="0" hangingPunct="1">
        <a:lnSpc>
          <a:spcPts val="3249"/>
        </a:lnSpc>
        <a:spcBef>
          <a:spcPts val="500"/>
        </a:spcBef>
        <a:buFont typeface="Arial"/>
        <a:buNone/>
        <a:defRPr sz="2999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228554" indent="0" algn="l" defTabSz="457109" rtl="0" eaLnBrk="1" latinLnBrk="0" hangingPunct="1">
        <a:lnSpc>
          <a:spcPct val="90000"/>
        </a:lnSpc>
        <a:spcBef>
          <a:spcPts val="25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indent="0" algn="l" defTabSz="457109" rtl="0" eaLnBrk="1" latinLnBrk="0" hangingPunct="1">
        <a:lnSpc>
          <a:spcPct val="90000"/>
        </a:lnSpc>
        <a:spcBef>
          <a:spcPts val="250"/>
        </a:spcBef>
        <a:buFont typeface="Arial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indent="0" algn="l" defTabSz="457109" rtl="0" eaLnBrk="1" latinLnBrk="0" hangingPunct="1">
        <a:lnSpc>
          <a:spcPct val="90000"/>
        </a:lnSpc>
        <a:spcBef>
          <a:spcPts val="250"/>
        </a:spcBef>
        <a:buFont typeface="Arial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indent="0" algn="l" defTabSz="457109" rtl="0" eaLnBrk="1" latinLnBrk="0" hangingPunct="1">
        <a:lnSpc>
          <a:spcPct val="90000"/>
        </a:lnSpc>
        <a:spcBef>
          <a:spcPts val="250"/>
        </a:spcBef>
        <a:buFont typeface="Arial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457109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457109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457109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457109" rtl="0" eaLnBrk="1" latinLnBrk="0" hangingPunct="1">
        <a:lnSpc>
          <a:spcPct val="90000"/>
        </a:lnSpc>
        <a:spcBef>
          <a:spcPts val="25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4381774"/>
            <a:ext cx="8428163" cy="269304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20786" y="7434859"/>
            <a:ext cx="8428163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8" b="1" i="0" dirty="0">
                <a:latin typeface="+mn-lt"/>
              </a:rPr>
              <a:t>CLICK TO EDIT SUBTITLE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CAFCDAF-94DA-4F07-8C4A-CF676FD13DDA}"/>
              </a:ext>
            </a:extLst>
          </p:cNvPr>
          <p:cNvSpPr/>
          <p:nvPr userDrawn="1"/>
        </p:nvSpPr>
        <p:spPr>
          <a:xfrm>
            <a:off x="2834813" y="0"/>
            <a:ext cx="21550775" cy="13717588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B0FAD9-432B-4754-844B-3E859D5A810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3" y="0"/>
            <a:ext cx="901049" cy="189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7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264" rtl="0" eaLnBrk="1" latinLnBrk="0" hangingPunct="1">
        <a:lnSpc>
          <a:spcPts val="10499"/>
        </a:lnSpc>
        <a:spcBef>
          <a:spcPct val="0"/>
        </a:spcBef>
        <a:buNone/>
        <a:defRPr lang="en-US" sz="9598" b="1" i="0" kern="1200" dirty="0" smtClean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0" indent="0" algn="l" defTabSz="914264" rtl="0" eaLnBrk="1" latinLnBrk="0" hangingPunct="1">
        <a:lnSpc>
          <a:spcPts val="6498"/>
        </a:lnSpc>
        <a:spcBef>
          <a:spcPts val="1000"/>
        </a:spcBef>
        <a:buFont typeface="Arial"/>
        <a:buNone/>
        <a:defRPr sz="5998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457131" indent="0" algn="l" defTabSz="914264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indent="0" algn="l" defTabSz="914264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5" indent="0" algn="l" defTabSz="914264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5" indent="0" algn="l" defTabSz="914264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5" algn="l" defTabSz="91426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5" indent="-228565" algn="l" defTabSz="91426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5" indent="-228565" algn="l" defTabSz="91426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6" indent="-228565" algn="l" defTabSz="91426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5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5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6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9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uidaho.edu/cogs/resources/pdi" TargetMode="Externa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webpages.uidaho.edu/cetl/preparing-future-faculty.asp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uidaho.edu/cogs/resources/workshops/grfp" TargetMode="Externa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video" Target="https://www.youtube.com/embed/NyjQ8ZJaHK4?feature=oembed" TargetMode="Externa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06D13-784C-8F45-8B57-749D812F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194" y="2667794"/>
            <a:ext cx="12670362" cy="7417308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chemeClr val="tx1"/>
                </a:solidFill>
                <a:latin typeface="+mn-lt"/>
              </a:rPr>
              <a:t>New(er) Faculty Orientation</a:t>
            </a:r>
            <a:br>
              <a:rPr lang="en-US" sz="8800" dirty="0">
                <a:solidFill>
                  <a:schemeClr val="tx1"/>
                </a:solidFill>
                <a:latin typeface="+mn-lt"/>
              </a:rPr>
            </a:br>
            <a:br>
              <a:rPr lang="en-US" dirty="0"/>
            </a:br>
            <a:br>
              <a:rPr lang="en-US" sz="7200" dirty="0"/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8540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5194" y="1829594"/>
            <a:ext cx="21032788" cy="1218282"/>
          </a:xfrm>
        </p:spPr>
        <p:txBody>
          <a:bodyPr/>
          <a:lstStyle/>
          <a:p>
            <a:r>
              <a:rPr lang="en-US" sz="8500" u="sng" dirty="0">
                <a:solidFill>
                  <a:schemeClr val="accent4"/>
                </a:solidFill>
              </a:rPr>
              <a:t>Graduate Student Writing Symposium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849FCCD-08BD-EE9B-8C04-CA5599E0FA2D}"/>
              </a:ext>
            </a:extLst>
          </p:cNvPr>
          <p:cNvSpPr txBox="1">
            <a:spLocks/>
          </p:cNvSpPr>
          <p:nvPr/>
        </p:nvSpPr>
        <p:spPr>
          <a:xfrm>
            <a:off x="915194" y="3810794"/>
            <a:ext cx="14782800" cy="9324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kern="1200" baseline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914400" indent="-571500" algn="l" defTabSz="2438462" rtl="0" eaLnBrk="1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33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2pPr>
            <a:lvl3pPr marL="1463040" indent="-571500" algn="l" defTabSz="2438462" rtl="0" eaLnBrk="1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33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3pPr>
            <a:lvl4pPr marL="2103120" indent="-571500" algn="l" defTabSz="2438462" rtl="0" eaLnBrk="1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33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4pPr>
            <a:lvl5pPr marL="2651760" indent="-571500" algn="l" defTabSz="2438462" rtl="0" eaLnBrk="1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33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5pPr>
            <a:lvl6pPr marL="6705767" indent="-609615" algn="l" defTabSz="24384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998" indent="-609615" algn="l" defTabSz="24384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229" indent="-609615" algn="l" defTabSz="24384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460" indent="-609615" algn="l" defTabSz="24384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/>
              <a:t>The Graduate Student Writing Symposium is a series of workshops aimed at preparing graduate students for the writing process, presented by the Writing Center, the Counseling and Testing Center, and various professors across campus. </a:t>
            </a:r>
          </a:p>
          <a:p>
            <a:r>
              <a:rPr lang="en-US" sz="3500" b="1" dirty="0"/>
              <a:t>Workshops will cover the following topics: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Managing Stress During the Writing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Collaborating with your Committee and Co-authors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Long Term Planning – Avoiding Procrastination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Overcoming Writers Block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Basics of Graduate Writing 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75C3C02-A93B-7B2B-AB17-6F85ABA7B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594" y="3776276"/>
            <a:ext cx="5638800" cy="898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09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5194" y="1911387"/>
            <a:ext cx="23545800" cy="1218282"/>
          </a:xfrm>
        </p:spPr>
        <p:txBody>
          <a:bodyPr/>
          <a:lstStyle/>
          <a:p>
            <a:r>
              <a:rPr lang="en-US" sz="8800" dirty="0">
                <a:hlinkClick r:id="rId2"/>
              </a:rPr>
              <a:t>Professional development initiative</a:t>
            </a:r>
            <a:endParaRPr lang="en-US" sz="8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15194" y="3810794"/>
            <a:ext cx="12420600" cy="8995155"/>
          </a:xfrm>
        </p:spPr>
        <p:txBody>
          <a:bodyPr/>
          <a:lstStyle/>
          <a:p>
            <a:r>
              <a:rPr lang="en-US" sz="3000" dirty="0"/>
              <a:t>Professional Development Initiative (PDI) creates and coordinates events, workshops, and classes; and provides services that will help ensure the success of graduate students, postdocs and other early career trainees academically and in their careers.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dirty="0"/>
              <a:t>CV Workshop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dirty="0"/>
              <a:t>Demystifying Careers in Academia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dirty="0"/>
              <a:t>Networking Strategies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dirty="0"/>
              <a:t>Salary Negotiations Workshop</a:t>
            </a:r>
          </a:p>
          <a:p>
            <a:br>
              <a:rPr lang="en-US" sz="1600" dirty="0"/>
            </a:b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194" y="3660961"/>
            <a:ext cx="9396507" cy="63956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076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20070" y="1667642"/>
            <a:ext cx="21032788" cy="1218282"/>
          </a:xfrm>
        </p:spPr>
        <p:txBody>
          <a:bodyPr/>
          <a:lstStyle/>
          <a:p>
            <a:r>
              <a:rPr lang="en-US" b="0" u="sng" dirty="0">
                <a:solidFill>
                  <a:schemeClr val="accent3"/>
                </a:solidFill>
              </a:rPr>
              <a:t>Conference Preparation Series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20070" y="3735388"/>
            <a:ext cx="9426005" cy="7656263"/>
          </a:xfrm>
        </p:spPr>
        <p:txBody>
          <a:bodyPr/>
          <a:lstStyle/>
          <a:p>
            <a:r>
              <a:rPr lang="en-US" sz="3500" dirty="0"/>
              <a:t>This workshop series aims to prepare graduate students and postdocs for the academic, professional, and social components of participating in conferences.</a:t>
            </a:r>
          </a:p>
          <a:p>
            <a:r>
              <a:rPr lang="en-US" sz="3500" b="1" dirty="0"/>
              <a:t>Workshop topics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Designing a Research Poster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Designing a Research 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Delivering a Compelling 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Networking</a:t>
            </a:r>
          </a:p>
        </p:txBody>
      </p:sp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9876BFCB-D28A-99FF-18BE-0CCF18552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85" y="5029994"/>
            <a:ext cx="11202473" cy="582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18989" y="1742278"/>
            <a:ext cx="21032788" cy="1218282"/>
          </a:xfrm>
        </p:spPr>
        <p:txBody>
          <a:bodyPr/>
          <a:lstStyle/>
          <a:p>
            <a:r>
              <a:rPr lang="en-US" b="0" dirty="0">
                <a:hlinkClick r:id="rId2"/>
              </a:rPr>
              <a:t>Preparing future faculty (PFF)</a:t>
            </a:r>
            <a:endParaRPr lang="en-US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50263" y="3046892"/>
            <a:ext cx="10111805" cy="9309728"/>
          </a:xfrm>
        </p:spPr>
        <p:txBody>
          <a:bodyPr/>
          <a:lstStyle/>
          <a:p>
            <a:r>
              <a:rPr lang="en-US" sz="3200" dirty="0"/>
              <a:t>Prepares future faculty members from all disciplines for working with diverse learners.</a:t>
            </a:r>
          </a:p>
          <a:p>
            <a:r>
              <a:rPr lang="en-US" sz="3200" b="1" dirty="0"/>
              <a:t>This course consists of a series of modules, including topics like: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Creating Significant Learning Experiences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Inclusion by Design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Learning Outcomes, Assessments, and Transparency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Difficult Dialogues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High Impact Practices and Metacognition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Teaching as Research</a:t>
            </a:r>
          </a:p>
        </p:txBody>
      </p:sp>
      <p:pic>
        <p:nvPicPr>
          <p:cNvPr id="11" name="Picture 10" descr="Chart, sunburst chart&#10;&#10;Description automatically generated">
            <a:extLst>
              <a:ext uri="{FF2B5EF4-FFF2-40B4-BE49-F238E27FC236}">
                <a16:creationId xmlns:a16="http://schemas.microsoft.com/office/drawing/2014/main" id="{70F10169-C66A-BEE0-2ACE-71532F630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596">
            <a:off x="20517322" y="3833642"/>
            <a:ext cx="3239895" cy="3002303"/>
          </a:xfrm>
          <a:prstGeom prst="rect">
            <a:avLst/>
          </a:prstGeom>
        </p:spPr>
      </p:pic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9921DBB1-685A-EBA8-FA9D-9CDBF8146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194" y="4115594"/>
            <a:ext cx="7172325" cy="717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7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4606" y="1723657"/>
            <a:ext cx="21032788" cy="1218282"/>
          </a:xfrm>
        </p:spPr>
        <p:txBody>
          <a:bodyPr/>
          <a:lstStyle/>
          <a:p>
            <a:r>
              <a:rPr lang="en-US" sz="8500" b="0" u="sng" dirty="0">
                <a:solidFill>
                  <a:schemeClr val="accent4"/>
                </a:solidFill>
              </a:rPr>
              <a:t>Mental Health Webinar Series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849FCCD-08BD-EE9B-8C04-CA5599E0FA2D}"/>
              </a:ext>
            </a:extLst>
          </p:cNvPr>
          <p:cNvSpPr txBox="1">
            <a:spLocks/>
          </p:cNvSpPr>
          <p:nvPr/>
        </p:nvSpPr>
        <p:spPr>
          <a:xfrm>
            <a:off x="1296194" y="3810794"/>
            <a:ext cx="15087600" cy="8965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kern="1200" baseline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914400" indent="-571500" algn="l" defTabSz="2438462" rtl="0" eaLnBrk="1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33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2pPr>
            <a:lvl3pPr marL="1463040" indent="-571500" algn="l" defTabSz="2438462" rtl="0" eaLnBrk="1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33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3pPr>
            <a:lvl4pPr marL="2103120" indent="-571500" algn="l" defTabSz="2438462" rtl="0" eaLnBrk="1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33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4pPr>
            <a:lvl5pPr marL="2651760" indent="-571500" algn="l" defTabSz="2438462" rtl="0" eaLnBrk="1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>
                <a:schemeClr val="accent3"/>
              </a:buClr>
              <a:buSzPct val="120000"/>
              <a:buFont typeface="Wingdings" charset="2"/>
              <a:buChar char="§"/>
              <a:defRPr sz="33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5pPr>
            <a:lvl6pPr marL="6705767" indent="-609615" algn="l" defTabSz="24384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998" indent="-609615" algn="l" defTabSz="24384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229" indent="-609615" algn="l" defTabSz="24384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460" indent="-609615" algn="l" defTabSz="243846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/>
              <a:t>Led by Faculty from the Counseling and Testing Center (CTC), these monthly webinars center around topics of particular interest to graduate and professional students.</a:t>
            </a:r>
          </a:p>
          <a:p>
            <a:r>
              <a:rPr lang="en-US" sz="3500" b="1" dirty="0"/>
              <a:t>Workshops will cover the following topics: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Avoiding Burnout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Forming Good Habits and Setting Routines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Setting Expectations with your Advisor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Being Kind and Compassionate with Yourself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Imposter Syndrome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Academic Performance Anxiety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1DC09F45-EB3C-0A8D-CE50-A287F4E2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794" y="6096794"/>
            <a:ext cx="771525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25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2394" y="1613074"/>
            <a:ext cx="23545800" cy="1346522"/>
          </a:xfrm>
        </p:spPr>
        <p:txBody>
          <a:bodyPr/>
          <a:lstStyle/>
          <a:p>
            <a:r>
              <a:rPr lang="en-US" sz="8800" b="0" dirty="0">
                <a:hlinkClick r:id="rId2"/>
              </a:rPr>
              <a:t>Fellowship Support Program</a:t>
            </a:r>
            <a:endParaRPr lang="en-US" sz="88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84338" y="3695492"/>
            <a:ext cx="10061674" cy="5646930"/>
          </a:xfrm>
        </p:spPr>
        <p:txBody>
          <a:bodyPr/>
          <a:lstStyle/>
          <a:p>
            <a:r>
              <a:rPr lang="en-US" sz="4000" dirty="0"/>
              <a:t>Workshops offering a step-by-step approach for preparing and submitting grant and fellowship applications, including topics like:</a:t>
            </a:r>
            <a:endParaRPr lang="en-US" sz="3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Internal faculty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Designing your research statement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Writing your personal statement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Road Map for planning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/>
              <a:t>Ongoing COGS support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566" y="4572794"/>
            <a:ext cx="10876311" cy="61041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97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2394" y="1613074"/>
            <a:ext cx="23545800" cy="1346522"/>
          </a:xfrm>
        </p:spPr>
        <p:txBody>
          <a:bodyPr/>
          <a:lstStyle/>
          <a:p>
            <a:r>
              <a:rPr lang="en-US" sz="8800" b="0" u="sng" dirty="0">
                <a:solidFill>
                  <a:schemeClr val="accent4"/>
                </a:solidFill>
              </a:rPr>
              <a:t>Community Building Activities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84338" y="3695492"/>
            <a:ext cx="10061674" cy="5646930"/>
          </a:xfrm>
        </p:spPr>
        <p:txBody>
          <a:bodyPr/>
          <a:lstStyle/>
          <a:p>
            <a:r>
              <a:rPr lang="en-US" sz="4000" b="1" dirty="0"/>
              <a:t>XC – Skiing and snowshoeing</a:t>
            </a:r>
          </a:p>
          <a:p>
            <a:r>
              <a:rPr lang="en-US" sz="4000" b="1" dirty="0"/>
              <a:t>Alpine Skiing</a:t>
            </a:r>
          </a:p>
          <a:p>
            <a:r>
              <a:rPr lang="en-US" sz="4000" b="1" dirty="0"/>
              <a:t>Family picnic/BBQ</a:t>
            </a:r>
          </a:p>
          <a:p>
            <a:r>
              <a:rPr lang="en-US" sz="4000" b="1" dirty="0"/>
              <a:t>Bike Repair Workshop</a:t>
            </a:r>
          </a:p>
          <a:p>
            <a:r>
              <a:rPr lang="en-US" sz="4000" b="1" dirty="0"/>
              <a:t>Ski Repair Workshop</a:t>
            </a:r>
          </a:p>
          <a:p>
            <a:r>
              <a:rPr lang="en-US" sz="4000" b="1" dirty="0"/>
              <a:t>Knitting Workshop</a:t>
            </a:r>
          </a:p>
          <a:p>
            <a:r>
              <a:rPr lang="en-US" sz="4000" b="1" dirty="0"/>
              <a:t>Burnout-bonfire</a:t>
            </a:r>
          </a:p>
          <a:p>
            <a:endParaRPr lang="en-US" sz="3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/>
          </a:p>
        </p:txBody>
      </p:sp>
      <p:pic>
        <p:nvPicPr>
          <p:cNvPr id="2050" name="Picture 2" descr="Student Life | Graduate School">
            <a:extLst>
              <a:ext uri="{FF2B5EF4-FFF2-40B4-BE49-F238E27FC236}">
                <a16:creationId xmlns:a16="http://schemas.microsoft.com/office/drawing/2014/main" id="{8279FFC6-1D82-E8F9-5E6E-7A4B2D0C9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594" y="4572794"/>
            <a:ext cx="13716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04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78331" y="1638857"/>
            <a:ext cx="21032788" cy="1218282"/>
          </a:xfrm>
        </p:spPr>
        <p:txBody>
          <a:bodyPr/>
          <a:lstStyle/>
          <a:p>
            <a:r>
              <a:rPr lang="en-US" b="0" dirty="0"/>
              <a:t>Join us on facebook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994" y="5361070"/>
            <a:ext cx="12653362" cy="6750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28175" y="4151429"/>
            <a:ext cx="80010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UIdaho Graduate Community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8331" y="3582194"/>
            <a:ext cx="73914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Franklin Gothic Book" panose="020B0503020102020204" pitchFamily="34" charset="0"/>
              </a:rPr>
              <a:t>Stay connected with:</a:t>
            </a:r>
          </a:p>
          <a:p>
            <a:endParaRPr lang="en-US" sz="1000" b="1" dirty="0">
              <a:latin typeface="Franklin Gothic Book" panose="020B05030201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200" dirty="0">
                <a:latin typeface="Franklin Gothic Book" panose="020B0503020102020204" pitchFamily="34" charset="0"/>
              </a:rPr>
              <a:t>Questions/networking w/ grad students &amp; postdocs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200" dirty="0">
                <a:latin typeface="Franklin Gothic Book" panose="020B0503020102020204" pitchFamily="34" charset="0"/>
              </a:rPr>
              <a:t>Reminders/info about upcoming grad support programming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200" dirty="0">
                <a:latin typeface="Franklin Gothic Book" panose="020B0503020102020204" pitchFamily="34" charset="0"/>
              </a:rPr>
              <a:t>Opportunities for internships, fellowships, grants, jobs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200" dirty="0">
                <a:latin typeface="Franklin Gothic Book" panose="020B0503020102020204" pitchFamily="34" charset="0"/>
              </a:rPr>
              <a:t>Reminders &amp; notices about other U of I events</a:t>
            </a:r>
          </a:p>
        </p:txBody>
      </p:sp>
    </p:spTree>
    <p:extLst>
      <p:ext uri="{BB962C8B-B14F-4D97-AF65-F5344CB8AC3E}">
        <p14:creationId xmlns:p14="http://schemas.microsoft.com/office/powerpoint/2010/main" val="418131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D44C3-3818-4D88-8A77-1628A2CE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87594"/>
            <a:ext cx="24385588" cy="147732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5005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BB14991-CDE1-4657-B5EC-97FC53F28053}"/>
              </a:ext>
            </a:extLst>
          </p:cNvPr>
          <p:cNvSpPr txBox="1">
            <a:spLocks/>
          </p:cNvSpPr>
          <p:nvPr/>
        </p:nvSpPr>
        <p:spPr>
          <a:xfrm>
            <a:off x="2058194" y="2820194"/>
            <a:ext cx="18973800" cy="9288953"/>
          </a:xfrm>
        </p:spPr>
        <p:txBody>
          <a:bodyPr/>
          <a:lstStyle>
            <a:lvl1pPr marL="0" marR="0" indent="0" algn="l" defTabSz="2438096" rtl="0" eaLnBrk="1" fontAlgn="auto" latinLnBrk="0" hangingPunct="1">
              <a:lnSpc>
                <a:spcPts val="5298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kern="1200" baseline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Archivo Black" charset="0"/>
                <a:cs typeface="Archivo Black" charset="0"/>
              </a:defRPr>
            </a:lvl1pPr>
            <a:lvl2pPr marL="457131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4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5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5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24" indent="-228565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55" indent="-228565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85" indent="-228565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16" indent="-228565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pic>
        <p:nvPicPr>
          <p:cNvPr id="5" name="Online Media 4" title="Research That Matters 2022 | University of Idaho">
            <a:hlinkClick r:id="" action="ppaction://media"/>
            <a:extLst>
              <a:ext uri="{FF2B5EF4-FFF2-40B4-BE49-F238E27FC236}">
                <a16:creationId xmlns:a16="http://schemas.microsoft.com/office/drawing/2014/main" id="{4FBBC318-0C6D-F9E4-97FF-E4C11AF3DA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6194" y="960533"/>
            <a:ext cx="20878800" cy="1179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9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76933" y="1183812"/>
            <a:ext cx="21031723" cy="1477328"/>
          </a:xfrm>
        </p:spPr>
        <p:txBody>
          <a:bodyPr/>
          <a:lstStyle/>
          <a:p>
            <a:pPr marL="571415" lvl="3" defTabSz="420559">
              <a:defRPr sz="1472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9600" dirty="0">
                <a:latin typeface="+mj-lt"/>
              </a:rPr>
              <a:t>COGS Primary Functions</a:t>
            </a:r>
            <a:endParaRPr lang="en-US" sz="8998" b="1" dirty="0">
              <a:latin typeface="Franklin Gothic Book Regular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BB14991-CDE1-4657-B5EC-97FC53F28053}"/>
              </a:ext>
            </a:extLst>
          </p:cNvPr>
          <p:cNvSpPr txBox="1">
            <a:spLocks/>
          </p:cNvSpPr>
          <p:nvPr/>
        </p:nvSpPr>
        <p:spPr>
          <a:xfrm>
            <a:off x="2058194" y="2820194"/>
            <a:ext cx="18973800" cy="9288953"/>
          </a:xfrm>
        </p:spPr>
        <p:txBody>
          <a:bodyPr/>
          <a:lstStyle>
            <a:lvl1pPr marL="0" marR="0" indent="0" algn="l" defTabSz="2438096" rtl="0" eaLnBrk="1" fontAlgn="auto" latinLnBrk="0" hangingPunct="1">
              <a:lnSpc>
                <a:spcPts val="5298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kern="1200" baseline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Archivo Black" charset="0"/>
                <a:cs typeface="Archivo Black" charset="0"/>
              </a:defRPr>
            </a:lvl1pPr>
            <a:lvl2pPr marL="457131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4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5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5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24" indent="-228565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55" indent="-228565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85" indent="-228565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16" indent="-228565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E6868-B31E-FD48-4771-D49937CB59D0}"/>
              </a:ext>
            </a:extLst>
          </p:cNvPr>
          <p:cNvSpPr txBox="1"/>
          <p:nvPr/>
        </p:nvSpPr>
        <p:spPr>
          <a:xfrm>
            <a:off x="1029233" y="2820194"/>
            <a:ext cx="20002762" cy="9694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4800" b="1" dirty="0"/>
              <a:t>Primary point of contact for Graduate students/Post-docs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Manages and supports Graduate Applications and department review (Slate)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Processes all committee memberships and study plans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Advise on thesis and dissertations to meet format requirements.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Processes all non-thesis requirement forms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Publicizes all thesis and dissertation defenses - requirements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Processes all graduation applications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Create visibility for U of I and our programs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Specific focus on community and belonging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Bring students to campus for visit and connect to departments and faculty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Recruit nationally and internationally</a:t>
            </a:r>
          </a:p>
        </p:txBody>
      </p:sp>
      <p:pic>
        <p:nvPicPr>
          <p:cNvPr id="6146" name="Picture 2" descr="Considering Grad School? Important Things You Should Know Before, During,  and After Applying | The Grad Student Way">
            <a:extLst>
              <a:ext uri="{FF2B5EF4-FFF2-40B4-BE49-F238E27FC236}">
                <a16:creationId xmlns:a16="http://schemas.microsoft.com/office/drawing/2014/main" id="{3086A4FA-0727-D220-F032-BCB9D36ED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994" y="5690927"/>
            <a:ext cx="517194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62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76933" y="1183812"/>
            <a:ext cx="21031723" cy="1477328"/>
          </a:xfrm>
        </p:spPr>
        <p:txBody>
          <a:bodyPr/>
          <a:lstStyle/>
          <a:p>
            <a:pPr marL="571415" lvl="3" defTabSz="420559">
              <a:defRPr sz="1472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9600" dirty="0">
                <a:latin typeface="+mj-lt"/>
              </a:rPr>
              <a:t>COGS Primary Functions</a:t>
            </a:r>
            <a:endParaRPr lang="en-US" sz="8998" b="1" dirty="0">
              <a:latin typeface="Franklin Gothic Book Regular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BB14991-CDE1-4657-B5EC-97FC53F28053}"/>
              </a:ext>
            </a:extLst>
          </p:cNvPr>
          <p:cNvSpPr txBox="1">
            <a:spLocks/>
          </p:cNvSpPr>
          <p:nvPr/>
        </p:nvSpPr>
        <p:spPr>
          <a:xfrm>
            <a:off x="2058194" y="2820194"/>
            <a:ext cx="18973800" cy="9288953"/>
          </a:xfrm>
        </p:spPr>
        <p:txBody>
          <a:bodyPr/>
          <a:lstStyle>
            <a:lvl1pPr marL="0" marR="0" indent="0" algn="l" defTabSz="2438096" rtl="0" eaLnBrk="1" fontAlgn="auto" latinLnBrk="0" hangingPunct="1">
              <a:lnSpc>
                <a:spcPts val="5298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kern="1200" baseline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Archivo Black" charset="0"/>
                <a:cs typeface="Archivo Black" charset="0"/>
              </a:defRPr>
            </a:lvl1pPr>
            <a:lvl2pPr marL="457131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4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5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5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24" indent="-228565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55" indent="-228565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85" indent="-228565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16" indent="-228565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E6868-B31E-FD48-4771-D49937CB59D0}"/>
              </a:ext>
            </a:extLst>
          </p:cNvPr>
          <p:cNvSpPr txBox="1"/>
          <p:nvPr/>
        </p:nvSpPr>
        <p:spPr>
          <a:xfrm>
            <a:off x="1029233" y="2820194"/>
            <a:ext cx="20002762" cy="13388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4800" b="1" dirty="0"/>
              <a:t>Support teaching assistants, research assistants and support assistants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b="1" dirty="0"/>
          </a:p>
          <a:p>
            <a:pPr marL="685800" indent="-6858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800" b="1" dirty="0"/>
              <a:t>Provide financial support for teaching assistants across campus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b="1" dirty="0"/>
              <a:t>	Stipend – discipline based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4800" b="1" dirty="0"/>
              <a:t>	In-state tuition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b="1" dirty="0"/>
              <a:t>	Out-of-state tuition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4800" b="1" dirty="0"/>
              <a:t>	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b="1" dirty="0"/>
          </a:p>
          <a:p>
            <a:pPr marL="685800" indent="-6858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685800" indent="-6858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Approve all Graduate Assistant appointments</a:t>
            </a:r>
          </a:p>
          <a:p>
            <a:pPr marL="685800" indent="-6858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Provide training and orientations</a:t>
            </a:r>
          </a:p>
          <a:p>
            <a:pPr marL="685800" indent="-6858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Monitor positions and ensure compliance/expectations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b="1" dirty="0"/>
              <a:t>	*Not an hourly but exempt position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b="1" dirty="0"/>
              <a:t>	*Both a student and an employee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b="1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b="1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4800" b="1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4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1878D6-7ECE-4F6B-8750-7356FE29C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734" y="5979167"/>
            <a:ext cx="4838961" cy="56454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71B89B-C9F5-C226-4727-092DD7EEC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3" y="4915694"/>
            <a:ext cx="2590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76933" y="1183812"/>
            <a:ext cx="21031723" cy="1477328"/>
          </a:xfrm>
        </p:spPr>
        <p:txBody>
          <a:bodyPr/>
          <a:lstStyle/>
          <a:p>
            <a:pPr marL="571415" lvl="3" defTabSz="420559">
              <a:defRPr sz="1472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9600" dirty="0">
                <a:latin typeface="+mj-lt"/>
              </a:rPr>
              <a:t>COGS Primary Functions</a:t>
            </a:r>
            <a:endParaRPr lang="en-US" sz="8998" b="1" dirty="0">
              <a:latin typeface="Franklin Gothic Book Regular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BB14991-CDE1-4657-B5EC-97FC53F28053}"/>
              </a:ext>
            </a:extLst>
          </p:cNvPr>
          <p:cNvSpPr txBox="1">
            <a:spLocks/>
          </p:cNvSpPr>
          <p:nvPr/>
        </p:nvSpPr>
        <p:spPr>
          <a:xfrm>
            <a:off x="2058194" y="2820194"/>
            <a:ext cx="18973800" cy="9288953"/>
          </a:xfrm>
        </p:spPr>
        <p:txBody>
          <a:bodyPr/>
          <a:lstStyle>
            <a:lvl1pPr marL="0" marR="0" indent="0" algn="l" defTabSz="2438096" rtl="0" eaLnBrk="1" fontAlgn="auto" latinLnBrk="0" hangingPunct="1">
              <a:lnSpc>
                <a:spcPts val="5298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kern="1200" baseline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Archivo Black" charset="0"/>
                <a:cs typeface="Archivo Black" charset="0"/>
              </a:defRPr>
            </a:lvl1pPr>
            <a:lvl2pPr marL="457131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4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5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5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24" indent="-228565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55" indent="-228565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85" indent="-228565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16" indent="-228565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E6868-B31E-FD48-4771-D49937CB59D0}"/>
              </a:ext>
            </a:extLst>
          </p:cNvPr>
          <p:cNvSpPr txBox="1"/>
          <p:nvPr/>
        </p:nvSpPr>
        <p:spPr>
          <a:xfrm>
            <a:off x="1029233" y="2820194"/>
            <a:ext cx="20002762" cy="9694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4800" dirty="0"/>
              <a:t>Host event to support Graduate Students and Post-docs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Support the post-doctoral association and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for Graduate and Professional Student Association (GPSA)</a:t>
            </a:r>
          </a:p>
          <a:p>
            <a:endParaRPr lang="en-US" dirty="0"/>
          </a:p>
          <a:p>
            <a:r>
              <a:rPr lang="en-US" dirty="0"/>
              <a:t>Events and awards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3-Minute Thesis competition (on-campus and statewide)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	Winners go to regional and national competition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Outstanding Graduate Student award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Outstanding Graduate Mentor award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Outstanding Post-doc and post-doc mentor awards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Outstanding TA award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 Nominate UI theses and dissertation for regional and national awards</a:t>
            </a:r>
            <a:endParaRPr lang="en-US" sz="4800" dirty="0"/>
          </a:p>
        </p:txBody>
      </p:sp>
      <p:pic>
        <p:nvPicPr>
          <p:cNvPr id="8" name="Picture 2" descr="http://shouldigotocollege.com/wp-content/uploads/2011/04/go-to-grad-school-early-300x300.jpg">
            <a:extLst>
              <a:ext uri="{FF2B5EF4-FFF2-40B4-BE49-F238E27FC236}">
                <a16:creationId xmlns:a16="http://schemas.microsoft.com/office/drawing/2014/main" id="{38B4492E-C28B-9C3F-E2BE-292D8A989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1670" y="5944394"/>
            <a:ext cx="5444685" cy="544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34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76933" y="1183812"/>
            <a:ext cx="21031723" cy="1477328"/>
          </a:xfrm>
        </p:spPr>
        <p:txBody>
          <a:bodyPr/>
          <a:lstStyle/>
          <a:p>
            <a:pPr marL="571415" lvl="3" defTabSz="420559">
              <a:defRPr sz="1472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9600" dirty="0">
                <a:latin typeface="+mj-lt"/>
              </a:rPr>
              <a:t>Graduate Council	</a:t>
            </a:r>
            <a:endParaRPr lang="en-US" sz="8998" b="1" dirty="0">
              <a:latin typeface="Franklin Gothic Book Regular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BB14991-CDE1-4657-B5EC-97FC53F28053}"/>
              </a:ext>
            </a:extLst>
          </p:cNvPr>
          <p:cNvSpPr txBox="1">
            <a:spLocks/>
          </p:cNvSpPr>
          <p:nvPr/>
        </p:nvSpPr>
        <p:spPr>
          <a:xfrm>
            <a:off x="2058194" y="2820194"/>
            <a:ext cx="18973800" cy="9288953"/>
          </a:xfrm>
        </p:spPr>
        <p:txBody>
          <a:bodyPr/>
          <a:lstStyle>
            <a:lvl1pPr marL="0" marR="0" indent="0" algn="l" defTabSz="2438096" rtl="0" eaLnBrk="1" fontAlgn="auto" latinLnBrk="0" hangingPunct="1">
              <a:lnSpc>
                <a:spcPts val="5298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kern="1200" baseline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Archivo Black" charset="0"/>
                <a:cs typeface="Archivo Black" charset="0"/>
              </a:defRPr>
            </a:lvl1pPr>
            <a:lvl2pPr marL="457131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4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5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5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24" indent="-228565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55" indent="-228565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85" indent="-228565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16" indent="-228565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E6868-B31E-FD48-4771-D49937CB59D0}"/>
              </a:ext>
            </a:extLst>
          </p:cNvPr>
          <p:cNvSpPr txBox="1"/>
          <p:nvPr/>
        </p:nvSpPr>
        <p:spPr>
          <a:xfrm>
            <a:off x="1676933" y="2840038"/>
            <a:ext cx="12344401" cy="1043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Sets graduate policy and standards for the university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Provides guidance to COGS on practices and policies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Provides guidance and approval on new initiatives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Assists with assessment of programs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Approves programmatic changes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Supports interdisciplinary initiatives</a:t>
            </a:r>
          </a:p>
          <a:p>
            <a:endParaRPr lang="en-US" dirty="0"/>
          </a:p>
          <a:p>
            <a:r>
              <a:rPr lang="en-US" dirty="0"/>
              <a:t>One representative from each college with three at-large members and one representing UWP’s</a:t>
            </a:r>
          </a:p>
        </p:txBody>
      </p:sp>
      <p:pic>
        <p:nvPicPr>
          <p:cNvPr id="5122" name="Picture 2" descr="Successful chairing skills for Parish &amp; Town Councils - South East Employers">
            <a:extLst>
              <a:ext uri="{FF2B5EF4-FFF2-40B4-BE49-F238E27FC236}">
                <a16:creationId xmlns:a16="http://schemas.microsoft.com/office/drawing/2014/main" id="{A81A8AF9-375E-87B4-CCFB-9EE4B998A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128" y="2840038"/>
            <a:ext cx="9525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9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7332" y="931967"/>
            <a:ext cx="106402108" cy="2677656"/>
          </a:xfrm>
        </p:spPr>
        <p:txBody>
          <a:bodyPr/>
          <a:lstStyle/>
          <a:p>
            <a:pPr marL="571415" lvl="3" defTabSz="420559">
              <a:defRPr sz="1472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5400" b="1" dirty="0">
                <a:latin typeface="Franklin Gothic Book Regular"/>
                <a:ea typeface="Times New Roman"/>
                <a:cs typeface="Times New Roman"/>
                <a:sym typeface="Times New Roman"/>
              </a:rPr>
              <a:t>															</a:t>
            </a:r>
            <a:r>
              <a:rPr lang="en-US" sz="6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Heads up!</a:t>
            </a:r>
            <a:br>
              <a:rPr lang="en-US" sz="6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</a:br>
            <a:br>
              <a:rPr lang="en-US" sz="5400" b="1" dirty="0">
                <a:latin typeface="Franklin Gothic Book Regular"/>
                <a:ea typeface="Times New Roman"/>
                <a:cs typeface="Times New Roman"/>
                <a:sym typeface="Times New Roman"/>
              </a:rPr>
            </a:br>
            <a:r>
              <a:rPr lang="en-US" sz="5400" b="1" dirty="0">
                <a:latin typeface="Franklin Gothic Book Regular"/>
                <a:ea typeface="Times New Roman"/>
                <a:cs typeface="Times New Roman"/>
                <a:sym typeface="Times New Roman"/>
              </a:rPr>
              <a:t>Areas where we have regular issues - Faculty can really  help here: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B4BB7-49BC-4D89-8EAA-8273C068A832}"/>
              </a:ext>
            </a:extLst>
          </p:cNvPr>
          <p:cNvSpPr txBox="1"/>
          <p:nvPr/>
        </p:nvSpPr>
        <p:spPr>
          <a:xfrm>
            <a:off x="1600994" y="3616959"/>
            <a:ext cx="12725400" cy="51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endParaRPr lang="en-US" sz="2400" b="1" u="sng" dirty="0">
              <a:solidFill>
                <a:srgbClr val="62636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endParaRPr lang="en-US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endParaRPr lang="en-US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Deadlines – be aware of dates</a:t>
            </a: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endParaRPr lang="en-US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endParaRPr lang="en-US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 grades</a:t>
            </a: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endParaRPr lang="en-US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Incompletes</a:t>
            </a: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endParaRPr lang="en-US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credits- limits</a:t>
            </a: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endParaRPr lang="en-US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endParaRPr lang="en-US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Finishing Status – Continuous Registration</a:t>
            </a: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endParaRPr lang="en-US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endParaRPr lang="en-US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endParaRPr lang="en-US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evaluation</a:t>
            </a:r>
          </a:p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300"/>
              </a:spcAft>
            </a:pP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464 Head Slap Stock Photos, Pictures &amp; Royalty-Free Images - iStock">
            <a:extLst>
              <a:ext uri="{FF2B5EF4-FFF2-40B4-BE49-F238E27FC236}">
                <a16:creationId xmlns:a16="http://schemas.microsoft.com/office/drawing/2014/main" id="{AEB6B356-55BF-8B18-8416-CC82A0BF7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1594" y="4572794"/>
            <a:ext cx="9829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E2D863-524E-B0DA-FF4C-9ACDDCB3F4F5}"/>
              </a:ext>
            </a:extLst>
          </p:cNvPr>
          <p:cNvSpPr txBox="1"/>
          <p:nvPr/>
        </p:nvSpPr>
        <p:spPr>
          <a:xfrm>
            <a:off x="1448594" y="8916194"/>
            <a:ext cx="1272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Petition Process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COGS presents both academic and COGS petitions on behalf of the student or major professor</a:t>
            </a:r>
          </a:p>
        </p:txBody>
      </p:sp>
    </p:spTree>
    <p:extLst>
      <p:ext uri="{BB962C8B-B14F-4D97-AF65-F5344CB8AC3E}">
        <p14:creationId xmlns:p14="http://schemas.microsoft.com/office/powerpoint/2010/main" val="166498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5194" y="695595"/>
            <a:ext cx="106402108" cy="830997"/>
          </a:xfrm>
        </p:spPr>
        <p:txBody>
          <a:bodyPr/>
          <a:lstStyle/>
          <a:p>
            <a:pPr marL="571415" lvl="3" defTabSz="420559">
              <a:defRPr sz="1472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5400" b="1" dirty="0">
                <a:latin typeface="Franklin Gothic Book Regular"/>
                <a:ea typeface="Times New Roman"/>
                <a:cs typeface="Times New Roman"/>
                <a:sym typeface="Times New Roman"/>
              </a:rPr>
              <a:t>More about COGS . . . 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E2D863-524E-B0DA-FF4C-9ACDDCB3F4F5}"/>
              </a:ext>
            </a:extLst>
          </p:cNvPr>
          <p:cNvSpPr txBox="1"/>
          <p:nvPr/>
        </p:nvSpPr>
        <p:spPr>
          <a:xfrm>
            <a:off x="915194" y="1526592"/>
            <a:ext cx="17297400" cy="1098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Grants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Alliance for Graduate Education and the Professoriate (AGEP) </a:t>
            </a:r>
          </a:p>
          <a:p>
            <a:pPr marL="1904847" lvl="1" indent="-685800">
              <a:buFont typeface="Arial" panose="020B0604020202020204" pitchFamily="34" charset="0"/>
              <a:buChar char="•"/>
            </a:pPr>
            <a:r>
              <a:rPr lang="en-US" sz="4400" dirty="0"/>
              <a:t>Indigenous Mentoring Program</a:t>
            </a:r>
          </a:p>
          <a:p>
            <a:pPr marL="1904847" lvl="1" indent="-685800">
              <a:buFont typeface="Arial" panose="020B0604020202020204" pitchFamily="34" charset="0"/>
              <a:buChar char="•"/>
            </a:pPr>
            <a:r>
              <a:rPr lang="en-US" sz="4400" dirty="0"/>
              <a:t>Indigenous Knowledge Field Camp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LSAMP – Bridge to Doctorate (All-nations with SKC)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Tribal College University Partnership (TCUP)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/>
          </a:p>
          <a:p>
            <a:r>
              <a:rPr lang="en-US" sz="4400" b="1" dirty="0"/>
              <a:t>Alliances/Partnerships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Center for the Improvement of Mentored Experiences in Research (CIMER)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Highly Integrative Basic and Responsive Research Alliance (HIBAR)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Center for the Integration of Research, Teaching &amp; Learning (CIRTL)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Mental Health Opportunities for Professional Empowerment in </a:t>
            </a:r>
            <a:r>
              <a:rPr lang="en-US" sz="4400"/>
              <a:t>STEM  (M-HOPES)</a:t>
            </a:r>
            <a:endParaRPr lang="en-US" sz="4400" dirty="0"/>
          </a:p>
          <a:p>
            <a:endParaRPr lang="en-US" sz="4400" b="1" dirty="0"/>
          </a:p>
          <a:p>
            <a:endParaRPr lang="en-US" b="1" dirty="0"/>
          </a:p>
        </p:txBody>
      </p:sp>
      <p:pic>
        <p:nvPicPr>
          <p:cNvPr id="3" name="Picture 4" descr="Funding Proposal Template - [Free Template] | Proposable">
            <a:extLst>
              <a:ext uri="{FF2B5EF4-FFF2-40B4-BE49-F238E27FC236}">
                <a16:creationId xmlns:a16="http://schemas.microsoft.com/office/drawing/2014/main" id="{DC98C00D-A39D-38A5-4A0F-F4C15959B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594" y="2464006"/>
            <a:ext cx="531495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sh Sweepstakes to Enter and Win">
            <a:extLst>
              <a:ext uri="{FF2B5EF4-FFF2-40B4-BE49-F238E27FC236}">
                <a16:creationId xmlns:a16="http://schemas.microsoft.com/office/drawing/2014/main" id="{5CB28397-C43F-41C0-40E8-3865D5777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4594" y="7468394"/>
            <a:ext cx="420829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0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06D13-784C-8F45-8B57-749D812F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194" y="2934482"/>
            <a:ext cx="12801600" cy="9195146"/>
          </a:xfrm>
        </p:spPr>
        <p:txBody>
          <a:bodyPr/>
          <a:lstStyle/>
          <a:p>
            <a:pPr algn="ctr"/>
            <a:r>
              <a:rPr lang="en-US" dirty="0"/>
              <a:t>Graduate/postdoc support programming</a:t>
            </a:r>
            <a:br>
              <a:rPr lang="en-US" dirty="0"/>
            </a:br>
            <a:br>
              <a:rPr lang="en-US" dirty="0"/>
            </a:br>
            <a:r>
              <a:rPr lang="en-US" sz="6600" dirty="0">
                <a:solidFill>
                  <a:schemeClr val="tx1"/>
                </a:solidFill>
              </a:rPr>
              <a:t>Fall 2023</a:t>
            </a:r>
            <a:br>
              <a:rPr lang="en-US" sz="6600" dirty="0">
                <a:solidFill>
                  <a:schemeClr val="tx1"/>
                </a:solidFill>
              </a:rPr>
            </a:br>
            <a:r>
              <a:rPr lang="en-US" sz="6600" dirty="0">
                <a:solidFill>
                  <a:schemeClr val="tx1"/>
                </a:solidFill>
              </a:rPr>
              <a:t>Michael Decker</a:t>
            </a:r>
            <a:br>
              <a:rPr lang="en-US" sz="5000" b="0" i="1" dirty="0">
                <a:solidFill>
                  <a:schemeClr val="tx1"/>
                </a:solidFill>
              </a:rPr>
            </a:br>
            <a:r>
              <a:rPr lang="en-US" sz="3600" b="0" i="1" dirty="0">
                <a:solidFill>
                  <a:schemeClr val="tx1"/>
                </a:solidFill>
              </a:rPr>
              <a:t>Director Graduate student Support Programs</a:t>
            </a:r>
          </a:p>
        </p:txBody>
      </p:sp>
    </p:spTree>
    <p:extLst>
      <p:ext uri="{BB962C8B-B14F-4D97-AF65-F5344CB8AC3E}">
        <p14:creationId xmlns:p14="http://schemas.microsoft.com/office/powerpoint/2010/main" val="300511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3" id="{4C6A0813-BF3C-364A-8948-93BC6178D106}" vid="{E3AAF63D-3E9A-1048-BFE9-5503AB2CEEF9}"/>
    </a:ext>
  </a:extLst>
</a:theme>
</file>

<file path=ppt/theme/theme10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3" id="{4C6A0813-BF3C-364A-8948-93BC6178D106}" vid="{1D6BCE09-F2A8-444B-AC30-6C8D08273113}"/>
    </a:ext>
  </a:extLst>
</a:theme>
</file>

<file path=ppt/theme/theme3.xml><?xml version="1.0" encoding="utf-8"?>
<a:theme xmlns:a="http://schemas.openxmlformats.org/drawingml/2006/main" name="Section Intro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3" id="{4C6A0813-BF3C-364A-8948-93BC6178D106}" vid="{2222B6C8-598E-794D-BC04-6B85081E22AE}"/>
    </a:ext>
  </a:extLst>
</a:theme>
</file>

<file path=ppt/theme/theme4.xml><?xml version="1.0" encoding="utf-8"?>
<a:theme xmlns:a="http://schemas.openxmlformats.org/drawingml/2006/main" name="U of I Media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3" id="{4C6A0813-BF3C-364A-8948-93BC6178D106}" vid="{CBFDADFB-A1B1-6047-A012-E67915AF0BDB}"/>
    </a:ext>
  </a:extLst>
</a:theme>
</file>

<file path=ppt/theme/theme5.xml><?xml version="1.0" encoding="utf-8"?>
<a:theme xmlns:a="http://schemas.openxmlformats.org/drawingml/2006/main" name="Closing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3" id="{4C6A0813-BF3C-364A-8948-93BC6178D106}" vid="{B42DD8D5-2017-0D4A-84CD-E38D8857AEC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3" id="{4C6A0813-BF3C-364A-8948-93BC6178D106}" vid="{E3AAF63D-3E9A-1048-BFE9-5503AB2CEEF9}"/>
    </a:ext>
  </a:extLst>
</a:theme>
</file>

<file path=ppt/theme/theme8.xml><?xml version="1.0" encoding="utf-8"?>
<a:theme xmlns:a="http://schemas.openxmlformats.org/drawingml/2006/main" name="2_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3" id="{4C6A0813-BF3C-364A-8948-93BC6178D106}" vid="{E3AAF63D-3E9A-1048-BFE9-5503AB2CEEF9}"/>
    </a:ext>
  </a:extLst>
</a:theme>
</file>

<file path=ppt/theme/theme9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ui-cogs-template</Template>
  <TotalTime>35820</TotalTime>
  <Words>876</Words>
  <Application>Microsoft Office PowerPoint</Application>
  <PresentationFormat>Custom</PresentationFormat>
  <Paragraphs>168</Paragraphs>
  <Slides>18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Archivo</vt:lpstr>
      <vt:lpstr>Archivo Black</vt:lpstr>
      <vt:lpstr>Archivo Regular</vt:lpstr>
      <vt:lpstr>Arial</vt:lpstr>
      <vt:lpstr>Calibri</vt:lpstr>
      <vt:lpstr>Calibri Light</vt:lpstr>
      <vt:lpstr>Franklin Gothic Book</vt:lpstr>
      <vt:lpstr>Franklin Gothic Book Regular</vt:lpstr>
      <vt:lpstr>Franklin Gothic Demi</vt:lpstr>
      <vt:lpstr>Franklin Gothic Medium</vt:lpstr>
      <vt:lpstr>Helvetica</vt:lpstr>
      <vt:lpstr>Wingdings</vt:lpstr>
      <vt:lpstr>Title Slides</vt:lpstr>
      <vt:lpstr>Text Slides</vt:lpstr>
      <vt:lpstr>Section Intro Slides</vt:lpstr>
      <vt:lpstr>U of I Media Slides</vt:lpstr>
      <vt:lpstr>Closing Slides</vt:lpstr>
      <vt:lpstr>Office Theme</vt:lpstr>
      <vt:lpstr>1_Title Slides</vt:lpstr>
      <vt:lpstr>2_Title Slides</vt:lpstr>
      <vt:lpstr>New(er) Faculty Orientation   </vt:lpstr>
      <vt:lpstr>PowerPoint Presentation</vt:lpstr>
      <vt:lpstr>COGS Primary Functions</vt:lpstr>
      <vt:lpstr>COGS Primary Functions</vt:lpstr>
      <vt:lpstr>COGS Primary Functions</vt:lpstr>
      <vt:lpstr>Graduate Council </vt:lpstr>
      <vt:lpstr>               Heads up!  Areas where we have regular issues - Faculty can really  help here:</vt:lpstr>
      <vt:lpstr>More about COGS . . . . </vt:lpstr>
      <vt:lpstr>Graduate/postdoc support programming  Fall 2023 Michael Decker Director Graduate student Support Programs</vt:lpstr>
      <vt:lpstr>Graduate Student Writing Symposium</vt:lpstr>
      <vt:lpstr>Professional development initiative</vt:lpstr>
      <vt:lpstr>Conference Preparation Series</vt:lpstr>
      <vt:lpstr>Preparing future faculty (PFF)</vt:lpstr>
      <vt:lpstr>Mental Health Webinar Series</vt:lpstr>
      <vt:lpstr>Fellowship Support Program</vt:lpstr>
      <vt:lpstr>Community Building Activities</vt:lpstr>
      <vt:lpstr>Join us on facebook</vt:lpstr>
      <vt:lpstr>Thank you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Strum, Kate (kstrum@uidaho.edu)</dc:creator>
  <cp:lastModifiedBy>McMurtry, Jerry (mcmurtry@uidaho.edu)</cp:lastModifiedBy>
  <cp:revision>54</cp:revision>
  <dcterms:created xsi:type="dcterms:W3CDTF">2019-05-28T20:17:52Z</dcterms:created>
  <dcterms:modified xsi:type="dcterms:W3CDTF">2023-08-11T22:56:34Z</dcterms:modified>
</cp:coreProperties>
</file>