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16"/>
  </p:notesMasterIdLst>
  <p:handoutMasterIdLst>
    <p:handoutMasterId r:id="rId17"/>
  </p:handoutMasterIdLst>
  <p:sldIdLst>
    <p:sldId id="269" r:id="rId6"/>
    <p:sldId id="271" r:id="rId7"/>
    <p:sldId id="272" r:id="rId8"/>
    <p:sldId id="276" r:id="rId9"/>
    <p:sldId id="280" r:id="rId10"/>
    <p:sldId id="274" r:id="rId11"/>
    <p:sldId id="275" r:id="rId12"/>
    <p:sldId id="277" r:id="rId13"/>
    <p:sldId id="279" r:id="rId14"/>
    <p:sldId id="278" r:id="rId15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9"/>
            <p14:sldId id="271"/>
            <p14:sldId id="272"/>
            <p14:sldId id="276"/>
            <p14:sldId id="280"/>
            <p14:sldId id="274"/>
            <p14:sldId id="275"/>
            <p14:sldId id="277"/>
            <p14:sldId id="279"/>
            <p14:sldId id="278"/>
          </p14:sldIdLst>
        </p14:section>
        <p14:section name="EXTRAS" id="{931BC854-6397-194B-8BA4-F30C6897EFB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71A"/>
    <a:srgbClr val="E1E1E1"/>
    <a:srgbClr val="FFFFFF"/>
    <a:srgbClr val="649FFF"/>
    <a:srgbClr val="F2F2F2"/>
    <a:srgbClr val="FAFAFA"/>
    <a:srgbClr val="242529"/>
    <a:srgbClr val="D1D9E1"/>
    <a:srgbClr val="99CC00"/>
    <a:srgbClr val="EAC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86452" autoAdjust="0"/>
  </p:normalViewPr>
  <p:slideViewPr>
    <p:cSldViewPr>
      <p:cViewPr varScale="1">
        <p:scale>
          <a:sx n="64" d="100"/>
          <a:sy n="64" d="100"/>
        </p:scale>
        <p:origin x="51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14.08.2023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14.08.2023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422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Gold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870" y="4496594"/>
            <a:ext cx="3851324" cy="4239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20786" y="4592117"/>
            <a:ext cx="10369152" cy="2693045"/>
          </a:xfrm>
        </p:spPr>
        <p:txBody>
          <a:bodyPr anchor="b" anchorCtr="0"/>
          <a:lstStyle>
            <a:lvl1pPr>
              <a:defRPr b="1" i="0" cap="all" normalizeH="0" baseline="0"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120786" y="7573194"/>
            <a:ext cx="10369152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715794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5069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3762" y="4489815"/>
            <a:ext cx="3918523" cy="43131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594" y="4725194"/>
            <a:ext cx="3918523" cy="4313195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Tw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3533" y="2926599"/>
            <a:ext cx="3918523" cy="431319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4089" y="4639497"/>
            <a:ext cx="4032448" cy="4438594"/>
          </a:xfrm>
          <a:prstGeom prst="rect">
            <a:avLst/>
          </a:prstGeom>
        </p:spPr>
      </p:pic>
      <p:sp>
        <p:nvSpPr>
          <p:cNvPr id="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10680626" y="0"/>
            <a:ext cx="13704962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="0" i="0" cap="all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5334794"/>
            <a:ext cx="10513168" cy="1346522"/>
          </a:xfrm>
        </p:spPr>
        <p:txBody>
          <a:bodyPr anchor="b" anchorCtr="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6969348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4089" y="4639497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432599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0" r:id="rId3"/>
    <p:sldLayoutId id="2147484309" r:id="rId4"/>
    <p:sldLayoutId id="2147484348" r:id="rId5"/>
    <p:sldLayoutId id="2147484346" r:id="rId6"/>
    <p:sldLayoutId id="214748434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2521471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9000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659394" y="5004917"/>
            <a:ext cx="12115800" cy="2551019"/>
          </a:xfrm>
        </p:spPr>
        <p:txBody>
          <a:bodyPr/>
          <a:lstStyle/>
          <a:p>
            <a:r>
              <a:rPr lang="en-US" sz="6600" dirty="0"/>
              <a:t>UI Systems Supporting faculty work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811794" y="8535194"/>
            <a:ext cx="14173200" cy="2575533"/>
          </a:xfrm>
        </p:spPr>
        <p:txBody>
          <a:bodyPr/>
          <a:lstStyle/>
          <a:p>
            <a:r>
              <a:rPr lang="en-US" sz="4000" dirty="0"/>
              <a:t>Day 3</a:t>
            </a:r>
          </a:p>
          <a:p>
            <a:r>
              <a:rPr lang="en-US" sz="4000" dirty="0"/>
              <a:t>New Faculty Orientation</a:t>
            </a:r>
          </a:p>
          <a:p>
            <a:r>
              <a:rPr lang="en-US" sz="4000" dirty="0"/>
              <a:t>August 16, 2023</a:t>
            </a:r>
          </a:p>
        </p:txBody>
      </p:sp>
    </p:spTree>
    <p:extLst>
      <p:ext uri="{BB962C8B-B14F-4D97-AF65-F5344CB8AC3E}">
        <p14:creationId xmlns:p14="http://schemas.microsoft.com/office/powerpoint/2010/main" val="19732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867D4D-DDD7-4DD0-A723-7B584D32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1FB62-1FB6-AB7C-75FE-F28BB0F935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2454" y="4513757"/>
            <a:ext cx="6933406" cy="5967531"/>
          </a:xfrm>
        </p:spPr>
        <p:txBody>
          <a:bodyPr/>
          <a:lstStyle/>
          <a:p>
            <a:r>
              <a:rPr lang="en-US" dirty="0"/>
              <a:t>FERPA tutorial</a:t>
            </a:r>
          </a:p>
          <a:p>
            <a:r>
              <a:rPr lang="en-US" dirty="0"/>
              <a:t>Emergency contact info</a:t>
            </a:r>
          </a:p>
          <a:p>
            <a:r>
              <a:rPr lang="en-US" dirty="0"/>
              <a:t>Sign up for Vandal Alerts</a:t>
            </a:r>
          </a:p>
          <a:p>
            <a:r>
              <a:rPr lang="en-US" dirty="0"/>
              <a:t>Explore </a:t>
            </a:r>
            <a:r>
              <a:rPr lang="en-US" dirty="0" err="1"/>
              <a:t>VandalStar</a:t>
            </a:r>
            <a:r>
              <a:rPr lang="en-US" dirty="0"/>
              <a:t> and set up your preferences</a:t>
            </a:r>
          </a:p>
          <a:p>
            <a:r>
              <a:rPr lang="en-US" dirty="0"/>
              <a:t>Take a tour around payroll and review your benefits!</a:t>
            </a:r>
          </a:p>
        </p:txBody>
      </p:sp>
      <p:pic>
        <p:nvPicPr>
          <p:cNvPr id="4" name="Picture 3" descr="A moose walking in the snow&#10;&#10;Description automatically generated">
            <a:extLst>
              <a:ext uri="{FF2B5EF4-FFF2-40B4-BE49-F238E27FC236}">
                <a16:creationId xmlns:a16="http://schemas.microsoft.com/office/drawing/2014/main" id="{32033B24-27DA-D206-3C36-554ECB369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594" y="1555519"/>
            <a:ext cx="9448800" cy="108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6DBD3C-36C2-AEB7-EB77-25E5A131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Vandalweb</a:t>
            </a:r>
            <a:r>
              <a:rPr lang="en-US" dirty="0"/>
              <a:t>—Portal to all things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923D7-ECE0-C134-20F6-CB31CDA38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Vandalweb.uidaho.edu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C4DBD-D84C-94EF-ED9F-E828594753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8988" y="5334794"/>
            <a:ext cx="7902005" cy="4876800"/>
          </a:xfrm>
        </p:spPr>
        <p:txBody>
          <a:bodyPr/>
          <a:lstStyle/>
          <a:p>
            <a:r>
              <a:rPr lang="en-US" dirty="0"/>
              <a:t>Personal information</a:t>
            </a:r>
          </a:p>
          <a:p>
            <a:r>
              <a:rPr lang="en-US" dirty="0"/>
              <a:t>Access to payroll and benefits</a:t>
            </a:r>
          </a:p>
          <a:p>
            <a:r>
              <a:rPr lang="en-US" dirty="0"/>
              <a:t>Grades and advising</a:t>
            </a:r>
          </a:p>
          <a:p>
            <a:r>
              <a:rPr lang="en-US" dirty="0"/>
              <a:t>Other access as assigned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5FC65274-5823-6D94-8B06-FFFA2CF46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94" y="5334794"/>
            <a:ext cx="1483821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433D9B-FC0C-52B8-A930-6611913F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information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126FA-703F-DD98-A804-8DAC284FD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0020" y="4286686"/>
            <a:ext cx="9424973" cy="8006551"/>
          </a:xfrm>
        </p:spPr>
        <p:txBody>
          <a:bodyPr/>
          <a:lstStyle/>
          <a:p>
            <a:r>
              <a:rPr lang="en-US" dirty="0"/>
              <a:t>Personal information—emergency contact information</a:t>
            </a:r>
          </a:p>
          <a:p>
            <a:r>
              <a:rPr lang="en-US" dirty="0"/>
              <a:t>Vandal alerts (Moose! Snow! Campus closures! And More)</a:t>
            </a:r>
          </a:p>
          <a:p>
            <a:r>
              <a:rPr lang="en-US" dirty="0"/>
              <a:t>FERPA Tutorial--The Family Educational Rights and Privacy Act of 1974, as amended, also known as the Buckley Amendment, is a federal law that governs the confidentiality of student records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www.uidaho.edu</a:t>
            </a:r>
            <a:r>
              <a:rPr lang="en-US" dirty="0"/>
              <a:t>/registrar/faculty/</a:t>
            </a:r>
            <a:r>
              <a:rPr lang="en-US" dirty="0" err="1"/>
              <a:t>ferpa</a:t>
            </a:r>
            <a:endParaRPr lang="en-US" dirty="0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CF193B0-B519-77C7-D47B-A34617A37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717" y="4419463"/>
            <a:ext cx="13216681" cy="68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D006E-4B31-DDC9-BD31-9C33712D6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menu items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832F8-E438-EECD-20DB-5E04410FF7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1782" y="4039394"/>
            <a:ext cx="8366411" cy="6326604"/>
          </a:xfrm>
        </p:spPr>
        <p:txBody>
          <a:bodyPr/>
          <a:lstStyle/>
          <a:p>
            <a:r>
              <a:rPr lang="en-US" dirty="0"/>
              <a:t>Enter sick leave under Payroll&gt;Web Time Entry/Supervisor Approvals</a:t>
            </a:r>
          </a:p>
          <a:p>
            <a:r>
              <a:rPr lang="en-US" dirty="0"/>
              <a:t>If you’re on a fiscal year appointment, enter annual leave under Payroll &gt;Web Time Entry/Supervisor Approvals</a:t>
            </a:r>
          </a:p>
          <a:p>
            <a:r>
              <a:rPr lang="en-US" dirty="0"/>
              <a:t>Tax withholdings and more</a:t>
            </a:r>
          </a:p>
          <a:p>
            <a:r>
              <a:rPr lang="en-US" dirty="0"/>
              <a:t>Benefits and medical coverage (renew every year)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C25563F-41E5-8B29-CC92-9AD3090D4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194" y="3726917"/>
            <a:ext cx="1225044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5153D3-1D23-E698-861C-7ADA8D1C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Orientation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ED297-5CBC-30DE-2044-914A65913E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8989" y="3906466"/>
            <a:ext cx="12550205" cy="3134191"/>
          </a:xfrm>
        </p:spPr>
        <p:txBody>
          <a:bodyPr/>
          <a:lstStyle/>
          <a:p>
            <a:r>
              <a:rPr lang="en-US" dirty="0"/>
              <a:t>Monday, August 28, 1:30-2:30 PM PDT</a:t>
            </a:r>
          </a:p>
          <a:p>
            <a:endParaRPr lang="en-US" dirty="0"/>
          </a:p>
          <a:p>
            <a:r>
              <a:rPr lang="en-US" dirty="0"/>
              <a:t>Zoom!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CAE1A-52D3-5C2E-4879-B80768ACD10E}"/>
              </a:ext>
            </a:extLst>
          </p:cNvPr>
          <p:cNvSpPr txBox="1"/>
          <p:nvPr/>
        </p:nvSpPr>
        <p:spPr>
          <a:xfrm>
            <a:off x="1676400" y="11196117"/>
            <a:ext cx="2103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https://</a:t>
            </a:r>
            <a:r>
              <a:rPr lang="en-US" sz="3600" dirty="0" err="1"/>
              <a:t>www.uidaho.edu</a:t>
            </a:r>
            <a:r>
              <a:rPr lang="en-US" sz="3600" dirty="0"/>
              <a:t>/human-resources/benefits/new-employee-benefit-resources/orientation-events</a:t>
            </a:r>
          </a:p>
        </p:txBody>
      </p:sp>
      <p:pic>
        <p:nvPicPr>
          <p:cNvPr id="8" name="Picture 7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DD50C650-69C0-93B3-174B-5B224E1AD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86" y="3467894"/>
            <a:ext cx="888900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A8A91E-9B68-6553-D93D-85F9EB3D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54" y="2521471"/>
            <a:ext cx="21032788" cy="2436564"/>
          </a:xfrm>
        </p:spPr>
        <p:txBody>
          <a:bodyPr/>
          <a:lstStyle/>
          <a:p>
            <a:r>
              <a:rPr lang="en-US" dirty="0"/>
              <a:t>Grades and Advising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04E11-999A-9850-0301-B8A7FACE12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2454" y="4350240"/>
            <a:ext cx="9452540" cy="4287584"/>
          </a:xfrm>
        </p:spPr>
        <p:txBody>
          <a:bodyPr/>
          <a:lstStyle/>
          <a:p>
            <a:r>
              <a:rPr lang="en-US" dirty="0"/>
              <a:t>Early warning grades, Tuesday, Sept 19 at noon PDT (Links to </a:t>
            </a:r>
            <a:r>
              <a:rPr lang="en-US" dirty="0" err="1"/>
              <a:t>VandalStar</a:t>
            </a:r>
            <a:r>
              <a:rPr lang="en-US" dirty="0"/>
              <a:t>)</a:t>
            </a:r>
          </a:p>
          <a:p>
            <a:r>
              <a:rPr lang="en-US" dirty="0"/>
              <a:t>Midterm grades—Monday, Oct 16 at noon PDT</a:t>
            </a:r>
          </a:p>
          <a:p>
            <a:r>
              <a:rPr lang="en-US" dirty="0"/>
              <a:t>Final grades—Tuesday, December 19 by noon PST</a:t>
            </a:r>
          </a:p>
          <a:p>
            <a:r>
              <a:rPr lang="en-US" dirty="0"/>
              <a:t>https://</a:t>
            </a:r>
            <a:r>
              <a:rPr lang="en-US" dirty="0" err="1"/>
              <a:t>www.uidaho.edu</a:t>
            </a:r>
            <a:r>
              <a:rPr lang="en-US" dirty="0"/>
              <a:t>/registrar/faculty/grades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8388127-C56E-B56B-5D09-4BCE731E2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94" y="4426744"/>
            <a:ext cx="13243837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3514EA-12B4-7069-A5F1-A75C79CF9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3341" y="4904176"/>
            <a:ext cx="9537854" cy="2350833"/>
          </a:xfrm>
        </p:spPr>
        <p:txBody>
          <a:bodyPr numCol="1"/>
          <a:lstStyle/>
          <a:p>
            <a:r>
              <a:rPr lang="en-US" dirty="0" err="1"/>
              <a:t>VandalStar</a:t>
            </a:r>
            <a:r>
              <a:rPr lang="en-US" dirty="0"/>
              <a:t> is an initiative focused on student success and increasing graduation completion rates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A481B-8135-2474-2F38-505CE961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VandalStar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1C6AD-F056-6DE9-FDC3-D5F2CA1A3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8989" y="3906466"/>
            <a:ext cx="19560605" cy="830997"/>
          </a:xfrm>
        </p:spPr>
        <p:txBody>
          <a:bodyPr/>
          <a:lstStyle/>
          <a:p>
            <a:r>
              <a:rPr lang="en-US" dirty="0" err="1"/>
              <a:t>vandalstar.uidaho.edu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BFD12C-A383-AF77-D558-87230072A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8989" y="6325394"/>
            <a:ext cx="9913526" cy="5660223"/>
          </a:xfrm>
        </p:spPr>
        <p:txBody>
          <a:bodyPr/>
          <a:lstStyle/>
          <a:p>
            <a:r>
              <a:rPr lang="en-US" dirty="0"/>
              <a:t>Students can communicate with faculty through the platform.</a:t>
            </a:r>
          </a:p>
          <a:p>
            <a:r>
              <a:rPr lang="en-US" dirty="0"/>
              <a:t>Early warning grades entered here.</a:t>
            </a:r>
          </a:p>
          <a:p>
            <a:r>
              <a:rPr lang="en-US" dirty="0"/>
              <a:t>Allows communication between offices—sends kudos to students or notifies offices of concerns.</a:t>
            </a:r>
          </a:p>
          <a:p>
            <a:r>
              <a:rPr lang="en-US" dirty="0"/>
              <a:t>Helps academic support offices reach out to students who are struggling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201A813-4350-6C4D-56B2-C573FB66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16" y="2757404"/>
            <a:ext cx="11092726" cy="8063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5FA05-3C33-E7A6-297A-4BF8F58907B2}"/>
              </a:ext>
            </a:extLst>
          </p:cNvPr>
          <p:cNvSpPr txBox="1"/>
          <p:nvPr/>
        </p:nvSpPr>
        <p:spPr>
          <a:xfrm>
            <a:off x="11266439" y="12239815"/>
            <a:ext cx="109535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www.uidaho.edu</a:t>
            </a:r>
            <a:r>
              <a:rPr lang="en-US" sz="3200" dirty="0"/>
              <a:t>/</a:t>
            </a:r>
            <a:r>
              <a:rPr lang="en-US" sz="3200" dirty="0" err="1"/>
              <a:t>sem</a:t>
            </a:r>
            <a:r>
              <a:rPr lang="en-US" sz="3200" dirty="0"/>
              <a:t>/</a:t>
            </a:r>
            <a:r>
              <a:rPr lang="en-US" sz="3200" dirty="0" err="1"/>
              <a:t>vandalstar</a:t>
            </a:r>
            <a:r>
              <a:rPr lang="en-US" sz="3200" dirty="0"/>
              <a:t>/resources/faculty-staff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FCCFA4-78DB-0BB9-1BCB-EC3A3B81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ui</a:t>
            </a:r>
            <a:r>
              <a:rPr lang="en-US" dirty="0"/>
              <a:t>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014EB-0BBC-1B82-BD0F-AA7D1ECF4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8989" y="3906466"/>
            <a:ext cx="10035605" cy="6533728"/>
          </a:xfrm>
        </p:spPr>
        <p:txBody>
          <a:bodyPr/>
          <a:lstStyle/>
          <a:p>
            <a:r>
              <a:rPr lang="en-US" dirty="0"/>
              <a:t>Vandals electronic Research Administration System (VERAS)</a:t>
            </a:r>
          </a:p>
          <a:p>
            <a:endParaRPr lang="en-US" dirty="0"/>
          </a:p>
          <a:p>
            <a:r>
              <a:rPr lang="en-US" dirty="0"/>
              <a:t>Extramural funding</a:t>
            </a:r>
          </a:p>
          <a:p>
            <a:endParaRPr lang="en-US" dirty="0"/>
          </a:p>
          <a:p>
            <a:r>
              <a:rPr lang="en-US" dirty="0"/>
              <a:t>IRB Protocols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5DF02-DC95-E3DC-B607-70437487EB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63748" y="12268994"/>
            <a:ext cx="15064806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www.uidaho.edu</a:t>
            </a:r>
            <a:r>
              <a:rPr lang="en-US" dirty="0"/>
              <a:t>/research/faculty/submit-proposal/internal-proposal-routing</a:t>
            </a:r>
          </a:p>
        </p:txBody>
      </p:sp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53A1EA5A-AF15-2FE7-5ECA-FD3BE0E3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794" y="2327932"/>
            <a:ext cx="11330614" cy="90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1D49B4-EFAD-7A33-C301-5A1A8F7B5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394" y="1066707"/>
            <a:ext cx="21032788" cy="1218282"/>
          </a:xfrm>
        </p:spPr>
        <p:txBody>
          <a:bodyPr/>
          <a:lstStyle/>
          <a:p>
            <a:r>
              <a:rPr lang="en-US" dirty="0"/>
              <a:t>New(er) faculty Seminar 2023-24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18301-2450-7E68-8924-FF3666F060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83394" y="5106194"/>
            <a:ext cx="7696200" cy="1447800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www.webpages.uidaho.edu</a:t>
            </a:r>
            <a:r>
              <a:rPr lang="en-US" dirty="0"/>
              <a:t>/</a:t>
            </a:r>
            <a:r>
              <a:rPr lang="en-US" dirty="0" err="1"/>
              <a:t>cetl</a:t>
            </a:r>
            <a:r>
              <a:rPr lang="en-US" dirty="0"/>
              <a:t>/</a:t>
            </a:r>
            <a:r>
              <a:rPr lang="en-US" dirty="0" err="1"/>
              <a:t>new-faculty.asp#seminar</a:t>
            </a:r>
            <a:endParaRPr lang="en-US" dirty="0"/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E5091D58-A6FA-3430-FE06-BD67F9677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93" y="2820194"/>
            <a:ext cx="9220201" cy="100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32CA1603-E516-174A-9509-1E83DBDD4799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57483C72-4C33-9443-8977-8CEBCB2C9714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82B94B33-03D8-BC48-823C-868F08B6DAF8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E0B0EB35-83AB-4D44-913B-273BC395BCC6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6CAD7C4B-E846-4C4A-8F8F-9B9F2277FE71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1415</TotalTime>
  <Words>395</Words>
  <Application>Microsoft Macintosh PowerPoint</Application>
  <PresentationFormat>Custom</PresentationFormat>
  <Paragraphs>55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UI Systems Supporting faculty work</vt:lpstr>
      <vt:lpstr>Vandalweb—Portal to all things</vt:lpstr>
      <vt:lpstr>Personal information</vt:lpstr>
      <vt:lpstr>Employee menu items</vt:lpstr>
      <vt:lpstr>Benefits Orientation</vt:lpstr>
      <vt:lpstr>Grades and Advising </vt:lpstr>
      <vt:lpstr>VandalStar</vt:lpstr>
      <vt:lpstr>Other ui systems</vt:lpstr>
      <vt:lpstr>New(er) faculty Seminar 2023-24</vt:lpstr>
      <vt:lpstr>To 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Faculty Orientation</dc:title>
  <dc:creator>Kelly-Riley, Diane (dkr@uidaho.edu)</dc:creator>
  <cp:lastModifiedBy>Kelly-Riley, Diane (dkr@uidaho.edu)</cp:lastModifiedBy>
  <cp:revision>9</cp:revision>
  <dcterms:created xsi:type="dcterms:W3CDTF">2022-08-15T00:08:55Z</dcterms:created>
  <dcterms:modified xsi:type="dcterms:W3CDTF">2023-08-14T23:22:02Z</dcterms:modified>
</cp:coreProperties>
</file>