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96" r:id="rId3"/>
    <p:sldId id="267" r:id="rId4"/>
    <p:sldId id="271" r:id="rId5"/>
    <p:sldId id="257" r:id="rId6"/>
    <p:sldId id="285" r:id="rId7"/>
    <p:sldId id="284" r:id="rId8"/>
    <p:sldId id="286" r:id="rId9"/>
    <p:sldId id="277" r:id="rId10"/>
    <p:sldId id="258" r:id="rId11"/>
    <p:sldId id="298" r:id="rId12"/>
    <p:sldId id="261" r:id="rId13"/>
    <p:sldId id="276" r:id="rId14"/>
    <p:sldId id="291" r:id="rId15"/>
    <p:sldId id="274" r:id="rId16"/>
    <p:sldId id="275" r:id="rId17"/>
    <p:sldId id="282" r:id="rId18"/>
    <p:sldId id="280"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D5C6FD-8B04-4573-B007-B5112B4EF787}" v="27" dt="2023-10-25T17:55:17.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0" autoAdjust="0"/>
    <p:restoredTop sz="94660"/>
  </p:normalViewPr>
  <p:slideViewPr>
    <p:cSldViewPr snapToGrid="0">
      <p:cViewPr varScale="1">
        <p:scale>
          <a:sx n="125" d="100"/>
          <a:sy n="125" d="100"/>
        </p:scale>
        <p:origin x="174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F4DC-8651-4423-887A-5559BD4AB8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053BE5-6D49-4034-B1C6-49C480BBFF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2CFF5-02D3-4BA6-86E2-1FC1CB22788C}"/>
              </a:ext>
            </a:extLst>
          </p:cNvPr>
          <p:cNvSpPr>
            <a:spLocks noGrp="1"/>
          </p:cNvSpPr>
          <p:nvPr>
            <p:ph type="dt" sz="half" idx="10"/>
          </p:nvPr>
        </p:nvSpPr>
        <p:spPr/>
        <p:txBody>
          <a:bodyPr/>
          <a:lstStyle/>
          <a:p>
            <a:fld id="{91102648-71C8-4786-9DE9-A18869A998B6}" type="datetime1">
              <a:rPr lang="en-US" smtClean="0"/>
              <a:t>10/20/2023</a:t>
            </a:fld>
            <a:endParaRPr lang="en-US"/>
          </a:p>
        </p:txBody>
      </p:sp>
      <p:sp>
        <p:nvSpPr>
          <p:cNvPr id="5" name="Footer Placeholder 4">
            <a:extLst>
              <a:ext uri="{FF2B5EF4-FFF2-40B4-BE49-F238E27FC236}">
                <a16:creationId xmlns:a16="http://schemas.microsoft.com/office/drawing/2014/main" id="{C14CA67C-01AA-47AF-9BF0-1B8D893E0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15B57-6900-4C5B-BF1D-2AB592FBBC35}"/>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69111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81F3-618F-49E7-AEC4-75A855360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44F652-C2C2-49EF-B1EE-755B2840E2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C936E-8CF6-4BBA-83CB-80CAA6A0446D}"/>
              </a:ext>
            </a:extLst>
          </p:cNvPr>
          <p:cNvSpPr>
            <a:spLocks noGrp="1"/>
          </p:cNvSpPr>
          <p:nvPr>
            <p:ph type="dt" sz="half" idx="10"/>
          </p:nvPr>
        </p:nvSpPr>
        <p:spPr/>
        <p:txBody>
          <a:bodyPr/>
          <a:lstStyle/>
          <a:p>
            <a:fld id="{776FE790-7C3F-46BF-8CC1-458AEE65EB28}" type="datetime1">
              <a:rPr lang="en-US" smtClean="0"/>
              <a:t>10/20/2023</a:t>
            </a:fld>
            <a:endParaRPr lang="en-US"/>
          </a:p>
        </p:txBody>
      </p:sp>
      <p:sp>
        <p:nvSpPr>
          <p:cNvPr id="5" name="Footer Placeholder 4">
            <a:extLst>
              <a:ext uri="{FF2B5EF4-FFF2-40B4-BE49-F238E27FC236}">
                <a16:creationId xmlns:a16="http://schemas.microsoft.com/office/drawing/2014/main" id="{50BD7326-DC6C-442C-BDCE-D8E0897F5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396C8-81B4-450F-A629-0155BFE5A443}"/>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411464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3F31C-3DBB-4F7D-9CB7-0437DD0A56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8B45A0-4D9E-4FDA-B516-DB0D27404E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A94BF-1CD3-4DE7-A209-3982C569D911}"/>
              </a:ext>
            </a:extLst>
          </p:cNvPr>
          <p:cNvSpPr>
            <a:spLocks noGrp="1"/>
          </p:cNvSpPr>
          <p:nvPr>
            <p:ph type="dt" sz="half" idx="10"/>
          </p:nvPr>
        </p:nvSpPr>
        <p:spPr/>
        <p:txBody>
          <a:bodyPr/>
          <a:lstStyle/>
          <a:p>
            <a:fld id="{92EB8734-3C00-4DD4-865D-8EF36FB682A5}" type="datetime1">
              <a:rPr lang="en-US" smtClean="0"/>
              <a:t>10/20/2023</a:t>
            </a:fld>
            <a:endParaRPr lang="en-US"/>
          </a:p>
        </p:txBody>
      </p:sp>
      <p:sp>
        <p:nvSpPr>
          <p:cNvPr id="5" name="Footer Placeholder 4">
            <a:extLst>
              <a:ext uri="{FF2B5EF4-FFF2-40B4-BE49-F238E27FC236}">
                <a16:creationId xmlns:a16="http://schemas.microsoft.com/office/drawing/2014/main" id="{22F9EC0B-3310-4189-8889-6C7A619FE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5816-BCD8-4875-A712-EEE5A3B38018}"/>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421750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19A5-D8C9-4F4F-860E-26611F213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414972-5027-4864-808B-267FDF0FC0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F9600-64E2-4C3F-915F-89C251B4D1F4}"/>
              </a:ext>
            </a:extLst>
          </p:cNvPr>
          <p:cNvSpPr>
            <a:spLocks noGrp="1"/>
          </p:cNvSpPr>
          <p:nvPr>
            <p:ph type="dt" sz="half" idx="10"/>
          </p:nvPr>
        </p:nvSpPr>
        <p:spPr/>
        <p:txBody>
          <a:bodyPr/>
          <a:lstStyle/>
          <a:p>
            <a:fld id="{74ACF0AB-B298-4370-A58A-D78DEF5939C1}" type="datetime1">
              <a:rPr lang="en-US" smtClean="0"/>
              <a:t>10/20/2023</a:t>
            </a:fld>
            <a:endParaRPr lang="en-US"/>
          </a:p>
        </p:txBody>
      </p:sp>
      <p:sp>
        <p:nvSpPr>
          <p:cNvPr id="5" name="Footer Placeholder 4">
            <a:extLst>
              <a:ext uri="{FF2B5EF4-FFF2-40B4-BE49-F238E27FC236}">
                <a16:creationId xmlns:a16="http://schemas.microsoft.com/office/drawing/2014/main" id="{B9AA1AD4-181F-4A6F-B88D-2FF6F51A9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95B96-D394-49A9-9BD2-E1E63594EC52}"/>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427436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A11E-444F-4513-81D7-EC70079009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05C236-19E6-4B6C-9F88-ABEE2AD08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9158CE-1D3A-4DF3-BCC2-FA5989E9900E}"/>
              </a:ext>
            </a:extLst>
          </p:cNvPr>
          <p:cNvSpPr>
            <a:spLocks noGrp="1"/>
          </p:cNvSpPr>
          <p:nvPr>
            <p:ph type="dt" sz="half" idx="10"/>
          </p:nvPr>
        </p:nvSpPr>
        <p:spPr/>
        <p:txBody>
          <a:bodyPr/>
          <a:lstStyle/>
          <a:p>
            <a:fld id="{A216AED7-3457-4CE8-A1E8-73C7E1DF6310}" type="datetime1">
              <a:rPr lang="en-US" smtClean="0"/>
              <a:t>10/20/2023</a:t>
            </a:fld>
            <a:endParaRPr lang="en-US"/>
          </a:p>
        </p:txBody>
      </p:sp>
      <p:sp>
        <p:nvSpPr>
          <p:cNvPr id="5" name="Footer Placeholder 4">
            <a:extLst>
              <a:ext uri="{FF2B5EF4-FFF2-40B4-BE49-F238E27FC236}">
                <a16:creationId xmlns:a16="http://schemas.microsoft.com/office/drawing/2014/main" id="{42FC151F-C7E4-4502-B0EC-0FA434BE7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B2D17-5ED6-450E-91FD-95AAB089311F}"/>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352101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461B-C2A9-4BB0-B93B-E83DAA1FB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EF202-367E-419B-8315-E98E42E318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4A9B2-A3B2-4952-BB31-11B2DEC1A6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9A38C-7546-4901-8896-CB3A6C2AD50B}"/>
              </a:ext>
            </a:extLst>
          </p:cNvPr>
          <p:cNvSpPr>
            <a:spLocks noGrp="1"/>
          </p:cNvSpPr>
          <p:nvPr>
            <p:ph type="dt" sz="half" idx="10"/>
          </p:nvPr>
        </p:nvSpPr>
        <p:spPr/>
        <p:txBody>
          <a:bodyPr/>
          <a:lstStyle/>
          <a:p>
            <a:fld id="{B69B781E-3E4A-4A9A-B11B-61EE9C5F5812}" type="datetime1">
              <a:rPr lang="en-US" smtClean="0"/>
              <a:t>10/20/2023</a:t>
            </a:fld>
            <a:endParaRPr lang="en-US"/>
          </a:p>
        </p:txBody>
      </p:sp>
      <p:sp>
        <p:nvSpPr>
          <p:cNvPr id="6" name="Footer Placeholder 5">
            <a:extLst>
              <a:ext uri="{FF2B5EF4-FFF2-40B4-BE49-F238E27FC236}">
                <a16:creationId xmlns:a16="http://schemas.microsoft.com/office/drawing/2014/main" id="{31394C27-E741-4636-A3CB-3793ED96E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23FD3-8169-4A83-8CEE-DC76C72B2984}"/>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245553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A9CB-7C0B-4770-A368-E3A825FB8E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DDA2F2-5F64-425C-BB51-C111335C1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5A77D-F994-42FD-9E57-90E7AA8B54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435DB4-7968-4110-9F29-59B192E927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E27CDF-1D3F-46DA-924B-01534AC14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66A8F8-079D-47DB-B318-0993F2F72ADD}"/>
              </a:ext>
            </a:extLst>
          </p:cNvPr>
          <p:cNvSpPr>
            <a:spLocks noGrp="1"/>
          </p:cNvSpPr>
          <p:nvPr>
            <p:ph type="dt" sz="half" idx="10"/>
          </p:nvPr>
        </p:nvSpPr>
        <p:spPr/>
        <p:txBody>
          <a:bodyPr/>
          <a:lstStyle/>
          <a:p>
            <a:fld id="{392B0FC5-DE36-4DDA-BF02-B3C9022365A7}" type="datetime1">
              <a:rPr lang="en-US" smtClean="0"/>
              <a:t>10/20/2023</a:t>
            </a:fld>
            <a:endParaRPr lang="en-US"/>
          </a:p>
        </p:txBody>
      </p:sp>
      <p:sp>
        <p:nvSpPr>
          <p:cNvPr id="8" name="Footer Placeholder 7">
            <a:extLst>
              <a:ext uri="{FF2B5EF4-FFF2-40B4-BE49-F238E27FC236}">
                <a16:creationId xmlns:a16="http://schemas.microsoft.com/office/drawing/2014/main" id="{67FB5152-41AB-4689-89C5-4E9835E48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010809-2B59-4469-9699-8C870076F354}"/>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37254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97DC-337C-4329-AC7F-695740EB1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64F33B-D17D-4927-9656-432995A84F99}"/>
              </a:ext>
            </a:extLst>
          </p:cNvPr>
          <p:cNvSpPr>
            <a:spLocks noGrp="1"/>
          </p:cNvSpPr>
          <p:nvPr>
            <p:ph type="dt" sz="half" idx="10"/>
          </p:nvPr>
        </p:nvSpPr>
        <p:spPr/>
        <p:txBody>
          <a:bodyPr/>
          <a:lstStyle/>
          <a:p>
            <a:fld id="{71F694F4-AB13-4009-8DA2-F912ACA455A7}" type="datetime1">
              <a:rPr lang="en-US" smtClean="0"/>
              <a:t>10/20/2023</a:t>
            </a:fld>
            <a:endParaRPr lang="en-US"/>
          </a:p>
        </p:txBody>
      </p:sp>
      <p:sp>
        <p:nvSpPr>
          <p:cNvPr id="4" name="Footer Placeholder 3">
            <a:extLst>
              <a:ext uri="{FF2B5EF4-FFF2-40B4-BE49-F238E27FC236}">
                <a16:creationId xmlns:a16="http://schemas.microsoft.com/office/drawing/2014/main" id="{2859BB3D-9926-4727-BDC9-9E14783B3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12544A-A764-4282-88D9-1293765F494B}"/>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90508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5300E-239F-4BAE-9FD3-A542899E7B00}"/>
              </a:ext>
            </a:extLst>
          </p:cNvPr>
          <p:cNvSpPr>
            <a:spLocks noGrp="1"/>
          </p:cNvSpPr>
          <p:nvPr>
            <p:ph type="dt" sz="half" idx="10"/>
          </p:nvPr>
        </p:nvSpPr>
        <p:spPr/>
        <p:txBody>
          <a:bodyPr/>
          <a:lstStyle/>
          <a:p>
            <a:fld id="{2B24349D-B6F1-4271-80AA-9105AB61F68B}" type="datetime1">
              <a:rPr lang="en-US" smtClean="0"/>
              <a:t>10/20/2023</a:t>
            </a:fld>
            <a:endParaRPr lang="en-US"/>
          </a:p>
        </p:txBody>
      </p:sp>
      <p:sp>
        <p:nvSpPr>
          <p:cNvPr id="3" name="Footer Placeholder 2">
            <a:extLst>
              <a:ext uri="{FF2B5EF4-FFF2-40B4-BE49-F238E27FC236}">
                <a16:creationId xmlns:a16="http://schemas.microsoft.com/office/drawing/2014/main" id="{22B8EBCE-AB72-4AFE-AFDE-1764AFAAB5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A9F60-181A-4FA0-B5F9-AEBB8877BE60}"/>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52723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1763-7B3B-4C81-88F6-AF7EECD08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0C1F9-5788-4016-A05D-739280D85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786815-C7D0-4813-8BFE-46C1D69A2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6EE23-8B9E-48BE-AEC5-CD73251F7C79}"/>
              </a:ext>
            </a:extLst>
          </p:cNvPr>
          <p:cNvSpPr>
            <a:spLocks noGrp="1"/>
          </p:cNvSpPr>
          <p:nvPr>
            <p:ph type="dt" sz="half" idx="10"/>
          </p:nvPr>
        </p:nvSpPr>
        <p:spPr/>
        <p:txBody>
          <a:bodyPr/>
          <a:lstStyle/>
          <a:p>
            <a:fld id="{C583EC03-8267-45CB-8800-2C806CB8EAD8}" type="datetime1">
              <a:rPr lang="en-US" smtClean="0"/>
              <a:t>10/20/2023</a:t>
            </a:fld>
            <a:endParaRPr lang="en-US"/>
          </a:p>
        </p:txBody>
      </p:sp>
      <p:sp>
        <p:nvSpPr>
          <p:cNvPr id="6" name="Footer Placeholder 5">
            <a:extLst>
              <a:ext uri="{FF2B5EF4-FFF2-40B4-BE49-F238E27FC236}">
                <a16:creationId xmlns:a16="http://schemas.microsoft.com/office/drawing/2014/main" id="{0D5399A3-F431-40E9-A519-4E7B770FA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A0B633-A2AB-42FF-A08D-FB719CA2EB3A}"/>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34810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E910-0B05-42A0-AFCE-72FB7D981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3F3AD8-06E1-4BFF-BDFE-A2E1A7A04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024DD2-FD05-4EB1-B42A-AC9D9D042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31922-F078-479F-BEB7-6656915AF391}"/>
              </a:ext>
            </a:extLst>
          </p:cNvPr>
          <p:cNvSpPr>
            <a:spLocks noGrp="1"/>
          </p:cNvSpPr>
          <p:nvPr>
            <p:ph type="dt" sz="half" idx="10"/>
          </p:nvPr>
        </p:nvSpPr>
        <p:spPr/>
        <p:txBody>
          <a:bodyPr/>
          <a:lstStyle/>
          <a:p>
            <a:fld id="{719C68ED-7B2E-499D-AD91-08A5455862D1}" type="datetime1">
              <a:rPr lang="en-US" smtClean="0"/>
              <a:t>10/20/2023</a:t>
            </a:fld>
            <a:endParaRPr lang="en-US"/>
          </a:p>
        </p:txBody>
      </p:sp>
      <p:sp>
        <p:nvSpPr>
          <p:cNvPr id="6" name="Footer Placeholder 5">
            <a:extLst>
              <a:ext uri="{FF2B5EF4-FFF2-40B4-BE49-F238E27FC236}">
                <a16:creationId xmlns:a16="http://schemas.microsoft.com/office/drawing/2014/main" id="{384ACA35-9AAA-447E-8469-90C6FC872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C4BBA-CDAB-49CB-9EB7-1EFA563969C3}"/>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730288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74730A-135F-4BE6-8713-E46B139870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17337-0EA7-443B-8884-7698E98D5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25C22-AEEB-47C9-BD9A-649E345F3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CCFF9-BDAD-4ACD-9014-B0A65146FC98}" type="datetime1">
              <a:rPr lang="en-US" smtClean="0"/>
              <a:t>10/20/2023</a:t>
            </a:fld>
            <a:endParaRPr lang="en-US"/>
          </a:p>
        </p:txBody>
      </p:sp>
      <p:sp>
        <p:nvSpPr>
          <p:cNvPr id="5" name="Footer Placeholder 4">
            <a:extLst>
              <a:ext uri="{FF2B5EF4-FFF2-40B4-BE49-F238E27FC236}">
                <a16:creationId xmlns:a16="http://schemas.microsoft.com/office/drawing/2014/main" id="{311AC068-7858-486F-93B8-3FFDCC53E2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D1CE1C-6530-4F9E-A7C0-2FE78D587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844C5-507C-43BE-9D0B-4A04770A2509}" type="slidenum">
              <a:rPr lang="en-US" smtClean="0"/>
              <a:t>‹#›</a:t>
            </a:fld>
            <a:endParaRPr lang="en-US"/>
          </a:p>
        </p:txBody>
      </p:sp>
    </p:spTree>
    <p:extLst>
      <p:ext uri="{BB962C8B-B14F-4D97-AF65-F5344CB8AC3E}">
        <p14:creationId xmlns:p14="http://schemas.microsoft.com/office/powerpoint/2010/main" val="2029037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tl.yale.edu/ClassClimates" TargetMode="External"/><Relationship Id="rId7" Type="http://schemas.openxmlformats.org/officeDocument/2006/relationships/hyperlink" Target="https://projects.iq.harvard.edu/files/eijc/files/inclusive_teaching_strategies_reflecting_on_your_practice.pdf?m=1525282190"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s://implicit.harvard.edu/implicit/selectatest.html" TargetMode="External"/><Relationship Id="rId5" Type="http://schemas.openxmlformats.org/officeDocument/2006/relationships/hyperlink" Target="https://poorvucenter.yale.edu/ImplicitBiasAwareness" TargetMode="External"/><Relationship Id="rId4" Type="http://schemas.openxmlformats.org/officeDocument/2006/relationships/hyperlink" Target="https://poorvucenter.yale.edu/InclusiveTeachingStrategi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www.webpages.uidaho.edu/cetl/docs/Inclusion-by-Design-Survey-Your-Syllabus-Brantmeier-Broscheid-Moore-1.pdf" TargetMode="External"/><Relationship Id="rId13" Type="http://schemas.openxmlformats.org/officeDocument/2006/relationships/image" Target="../media/image20.png"/><Relationship Id="rId3" Type="http://schemas.openxmlformats.org/officeDocument/2006/relationships/hyperlink" Target="https://www.webpages.uidaho.edu/cetl/docs/Inclusive-Pedagogy-Lindsay-Bernhagen.pdf" TargetMode="External"/><Relationship Id="rId7" Type="http://schemas.openxmlformats.org/officeDocument/2006/relationships/hyperlink" Target="https://www.webpages.uidaho.edu/cetl/docs/Microaggressions_in_the_Classroom.pdf" TargetMode="External"/><Relationship Id="rId12" Type="http://schemas.openxmlformats.org/officeDocument/2006/relationships/hyperlink" Target="http://udloncampus.cast.org/page/udl_about" TargetMode="External"/><Relationship Id="rId2" Type="http://schemas.openxmlformats.org/officeDocument/2006/relationships/hyperlink" Target="https://www.webpages.uidaho.edu/cetl/docs/The-Value-of-Diversity.pdf" TargetMode="External"/><Relationship Id="rId1" Type="http://schemas.openxmlformats.org/officeDocument/2006/relationships/slideLayout" Target="../slideLayouts/slideLayout2.xml"/><Relationship Id="rId6" Type="http://schemas.openxmlformats.org/officeDocument/2006/relationships/hyperlink" Target="https://www.webpages.uidaho.edu/cetl/docs/A-Quick-Guide-to%20Using-Inclusive-Language-Lindsay-Bernhagen.pdf" TargetMode="External"/><Relationship Id="rId11" Type="http://schemas.openxmlformats.org/officeDocument/2006/relationships/hyperlink" Target="https://www.learningdesigned.org/resources" TargetMode="External"/><Relationship Id="rId5" Type="http://schemas.openxmlformats.org/officeDocument/2006/relationships/hyperlink" Target="https://www.webpages.uidaho.edu/cetl/docs/Universal-Inclusive-Design-Checklist-Lindsay-Bernhagen.pdf" TargetMode="External"/><Relationship Id="rId10" Type="http://schemas.openxmlformats.org/officeDocument/2006/relationships/hyperlink" Target="https://podnetwork.org/resources/diversity-equity-and-inclusion" TargetMode="External"/><Relationship Id="rId4" Type="http://schemas.openxmlformats.org/officeDocument/2006/relationships/hyperlink" Target="https://www.webpages.uidaho.edu/cetl/docs/Inclusive-Diversity-Inclusion-UDL-Online.pdf" TargetMode="External"/><Relationship Id="rId9" Type="http://schemas.openxmlformats.org/officeDocument/2006/relationships/hyperlink" Target="https://www.webpages.uidaho.edu/cetl/repository.asp#inclusion"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rlt.umich.edu/multicultural-teaching/inclusive-teaching-strategies" TargetMode="External"/><Relationship Id="rId3" Type="http://schemas.openxmlformats.org/officeDocument/2006/relationships/hyperlink" Target="https://www.cue-tools.usc.edu/" TargetMode="External"/><Relationship Id="rId7" Type="http://schemas.openxmlformats.org/officeDocument/2006/relationships/hyperlink" Target="https://operations.du.edu/inclusive-teaching/modules" TargetMode="External"/><Relationship Id="rId2" Type="http://schemas.openxmlformats.org/officeDocument/2006/relationships/hyperlink" Target="https://wheatoncollege.edu/academics/special-projects-initiatives/center-for-collaborative-teaching-and-learning/anti-racist-educator/" TargetMode="External"/><Relationship Id="rId1" Type="http://schemas.openxmlformats.org/officeDocument/2006/relationships/slideLayout" Target="../slideLayouts/slideLayout2.xml"/><Relationship Id="rId6" Type="http://schemas.openxmlformats.org/officeDocument/2006/relationships/hyperlink" Target="https://inclusivepedagogy.uchicago.edu/" TargetMode="External"/><Relationship Id="rId11" Type="http://schemas.openxmlformats.org/officeDocument/2006/relationships/image" Target="../media/image21.png"/><Relationship Id="rId5" Type="http://schemas.openxmlformats.org/officeDocument/2006/relationships/hyperlink" Target="https://www.nyu.edu/life/global-inclusion-and-diversity/learning-and-development/toolkits/faculty-digital-inclusion.html" TargetMode="External"/><Relationship Id="rId10" Type="http://schemas.openxmlformats.org/officeDocument/2006/relationships/hyperlink" Target="https://teaching.cornell.edu/teaching-resources/designing-your-course/incorporating-diversity" TargetMode="External"/><Relationship Id="rId4" Type="http://schemas.openxmlformats.org/officeDocument/2006/relationships/hyperlink" Target="https://msw.usc.edu/mswusc-blog/diversity-workshop-guide-to-discussing-identity-power-and-privilege/" TargetMode="External"/><Relationship Id="rId9" Type="http://schemas.openxmlformats.org/officeDocument/2006/relationships/hyperlink" Target="https://cft.vanderbilt.edu/guides-sub-pages/teaching-rac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irtl.net/about/core_ideas/learning_through_diversity"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www.cirtl.net/about/core_ideas/learning_communities" TargetMode="External"/><Relationship Id="rId4" Type="http://schemas.openxmlformats.org/officeDocument/2006/relationships/hyperlink" Target="https://www.cirtl.net/about/core_ideas/teaching_as_researc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irtl.net/about/core_ideas/learning_through_diversity"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5" descr="A group of multi coloured wooden stick figures">
            <a:extLst>
              <a:ext uri="{FF2B5EF4-FFF2-40B4-BE49-F238E27FC236}">
                <a16:creationId xmlns:a16="http://schemas.microsoft.com/office/drawing/2014/main" id="{4FADF4AF-EB2E-94AD-CED0-67FB122B0E32}"/>
              </a:ext>
            </a:extLst>
          </p:cNvPr>
          <p:cNvPicPr>
            <a:picLocks noChangeAspect="1"/>
          </p:cNvPicPr>
          <p:nvPr/>
        </p:nvPicPr>
        <p:blipFill rotWithShape="1">
          <a:blip r:embed="rId2">
            <a:alphaModFix amt="35000"/>
          </a:blip>
          <a:srcRect t="9386" b="9386"/>
          <a:stretch/>
        </p:blipFill>
        <p:spPr>
          <a:xfrm>
            <a:off x="20" y="10"/>
            <a:ext cx="12191980" cy="6857990"/>
          </a:xfrm>
          <a:prstGeom prst="rect">
            <a:avLst/>
          </a:prstGeom>
        </p:spPr>
      </p:pic>
      <p:sp>
        <p:nvSpPr>
          <p:cNvPr id="2" name="Title 1">
            <a:extLst>
              <a:ext uri="{FF2B5EF4-FFF2-40B4-BE49-F238E27FC236}">
                <a16:creationId xmlns:a16="http://schemas.microsoft.com/office/drawing/2014/main" id="{E6A4991F-C7F4-8BCA-D89C-7F6C888E4910}"/>
              </a:ext>
            </a:extLst>
          </p:cNvPr>
          <p:cNvSpPr>
            <a:spLocks noGrp="1"/>
          </p:cNvSpPr>
          <p:nvPr>
            <p:ph type="title"/>
          </p:nvPr>
        </p:nvSpPr>
        <p:spPr>
          <a:xfrm>
            <a:off x="838200" y="1181099"/>
            <a:ext cx="10515600" cy="1325563"/>
          </a:xfrm>
        </p:spPr>
        <p:txBody>
          <a:bodyPr>
            <a:normAutofit/>
          </a:bodyPr>
          <a:lstStyle/>
          <a:p>
            <a:pPr algn="ctr"/>
            <a:r>
              <a:rPr lang="en-US" sz="6000" b="1" dirty="0">
                <a:solidFill>
                  <a:srgbClr val="FFFFFF"/>
                </a:solidFill>
              </a:rPr>
              <a:t>Learning-Through-Diversity</a:t>
            </a:r>
          </a:p>
        </p:txBody>
      </p:sp>
      <p:sp>
        <p:nvSpPr>
          <p:cNvPr id="3" name="Content Placeholder 2">
            <a:extLst>
              <a:ext uri="{FF2B5EF4-FFF2-40B4-BE49-F238E27FC236}">
                <a16:creationId xmlns:a16="http://schemas.microsoft.com/office/drawing/2014/main" id="{171EF777-D4DC-6A27-19E4-31BA271B9BBC}"/>
              </a:ext>
            </a:extLst>
          </p:cNvPr>
          <p:cNvSpPr>
            <a:spLocks noGrp="1"/>
          </p:cNvSpPr>
          <p:nvPr>
            <p:ph idx="1"/>
          </p:nvPr>
        </p:nvSpPr>
        <p:spPr>
          <a:xfrm>
            <a:off x="838200" y="2983865"/>
            <a:ext cx="10515600" cy="4351338"/>
          </a:xfrm>
        </p:spPr>
        <p:txBody>
          <a:bodyPr>
            <a:normAutofit/>
          </a:bodyPr>
          <a:lstStyle/>
          <a:p>
            <a:pPr marL="0" indent="0" algn="ctr">
              <a:buNone/>
            </a:pPr>
            <a:r>
              <a:rPr lang="en-US" sz="4000" dirty="0">
                <a:solidFill>
                  <a:srgbClr val="FFFFFF"/>
                </a:solidFill>
              </a:rPr>
              <a:t>New Faculty Seminar</a:t>
            </a:r>
          </a:p>
          <a:p>
            <a:pPr marL="0" indent="0" algn="ctr">
              <a:buNone/>
            </a:pPr>
            <a:r>
              <a:rPr lang="en-US" dirty="0">
                <a:solidFill>
                  <a:srgbClr val="FFFFFF"/>
                </a:solidFill>
              </a:rPr>
              <a:t>October 25, 2023</a:t>
            </a:r>
          </a:p>
          <a:p>
            <a:pPr marL="0" indent="0" algn="ctr">
              <a:buNone/>
            </a:pPr>
            <a:endParaRPr lang="en-US" sz="1200" dirty="0">
              <a:solidFill>
                <a:srgbClr val="FFFFFF"/>
              </a:solidFill>
            </a:endParaRPr>
          </a:p>
          <a:p>
            <a:pPr marL="0" indent="0" algn="ctr">
              <a:buNone/>
            </a:pPr>
            <a:r>
              <a:rPr lang="en-US" sz="2400" dirty="0">
                <a:solidFill>
                  <a:srgbClr val="FFFFFF"/>
                </a:solidFill>
              </a:rPr>
              <a:t>Facilitators: </a:t>
            </a:r>
          </a:p>
          <a:p>
            <a:pPr marL="0" indent="0" algn="ctr">
              <a:buNone/>
            </a:pPr>
            <a:r>
              <a:rPr lang="en-US" sz="2400" dirty="0">
                <a:solidFill>
                  <a:srgbClr val="FFFFFF"/>
                </a:solidFill>
              </a:rPr>
              <a:t>Brian Smentkowski, Director of CETL </a:t>
            </a:r>
          </a:p>
          <a:p>
            <a:pPr marL="0" indent="0" algn="ctr">
              <a:buNone/>
            </a:pPr>
            <a:r>
              <a:rPr lang="en-US" sz="2400" dirty="0">
                <a:solidFill>
                  <a:srgbClr val="FFFFFF"/>
                </a:solidFill>
              </a:rPr>
              <a:t>Erin Chapman, Faculty Associate for Diversity &amp; Inclusion in Teaching &amp; Learning</a:t>
            </a:r>
          </a:p>
          <a:p>
            <a:endParaRPr lang="en-US" dirty="0">
              <a:solidFill>
                <a:srgbClr val="FFFFFF"/>
              </a:solidFill>
            </a:endParaRPr>
          </a:p>
        </p:txBody>
      </p:sp>
      <p:sp>
        <p:nvSpPr>
          <p:cNvPr id="4" name="Slide Number Placeholder 3">
            <a:extLst>
              <a:ext uri="{FF2B5EF4-FFF2-40B4-BE49-F238E27FC236}">
                <a16:creationId xmlns:a16="http://schemas.microsoft.com/office/drawing/2014/main" id="{546326D7-A6BE-75CA-0969-2E1D7B476927}"/>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476844C5-507C-43BE-9D0B-4A04770A2509}" type="slidenum">
              <a:rPr kumimoji="0" lang="en-US"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a:t>
            </a:fld>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09555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E90D8-CCF7-4AB6-B4AC-8D9BB88E2196}"/>
              </a:ext>
            </a:extLst>
          </p:cNvPr>
          <p:cNvSpPr>
            <a:spLocks noGrp="1"/>
          </p:cNvSpPr>
          <p:nvPr>
            <p:ph type="title"/>
          </p:nvPr>
        </p:nvSpPr>
        <p:spPr>
          <a:xfrm>
            <a:off x="463296" y="2285863"/>
            <a:ext cx="3720459" cy="3815107"/>
          </a:xfrm>
        </p:spPr>
        <p:txBody>
          <a:bodyPr vert="horz" lIns="91440" tIns="45720" rIns="91440" bIns="45720" rtlCol="0" anchor="b">
            <a:normAutofit/>
          </a:bodyPr>
          <a:lstStyle/>
          <a:p>
            <a:r>
              <a:rPr lang="en-US" dirty="0">
                <a:solidFill>
                  <a:schemeClr val="bg1"/>
                </a:solidFill>
              </a:rPr>
              <a:t>Let’s consider some key</a:t>
            </a:r>
            <a:r>
              <a:rPr lang="en-US" kern="1200" dirty="0">
                <a:solidFill>
                  <a:schemeClr val="bg1"/>
                </a:solidFill>
                <a:latin typeface="+mj-lt"/>
                <a:ea typeface="+mj-ea"/>
                <a:cs typeface="+mj-cs"/>
              </a:rPr>
              <a:t> </a:t>
            </a:r>
            <a:r>
              <a:rPr lang="en-US" dirty="0">
                <a:solidFill>
                  <a:schemeClr val="bg1"/>
                </a:solidFill>
              </a:rPr>
              <a:t>c</a:t>
            </a:r>
            <a:r>
              <a:rPr lang="en-US" kern="1200" dirty="0">
                <a:solidFill>
                  <a:schemeClr val="bg1"/>
                </a:solidFill>
                <a:latin typeface="+mj-lt"/>
                <a:ea typeface="+mj-ea"/>
                <a:cs typeface="+mj-cs"/>
              </a:rPr>
              <a:t>oncepts and think about a mindset</a:t>
            </a:r>
            <a:br>
              <a:rPr lang="en-US" kern="1200" dirty="0">
                <a:solidFill>
                  <a:schemeClr val="bg1"/>
                </a:solidFill>
                <a:latin typeface="+mj-lt"/>
                <a:ea typeface="+mj-ea"/>
                <a:cs typeface="+mj-cs"/>
              </a:rPr>
            </a:br>
            <a:endParaRPr lang="en-US" kern="1200" dirty="0">
              <a:solidFill>
                <a:schemeClr val="bg1"/>
              </a:solidFill>
              <a:latin typeface="+mj-lt"/>
              <a:ea typeface="+mj-ea"/>
              <a:cs typeface="+mj-cs"/>
            </a:endParaRPr>
          </a:p>
        </p:txBody>
      </p:sp>
      <p:grpSp>
        <p:nvGrpSpPr>
          <p:cNvPr id="15" name="Group 14">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6"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Content Placeholder 5">
            <a:extLst>
              <a:ext uri="{FF2B5EF4-FFF2-40B4-BE49-F238E27FC236}">
                <a16:creationId xmlns:a16="http://schemas.microsoft.com/office/drawing/2014/main" id="{2433E882-32B4-443C-832C-2493C1899BB9}"/>
              </a:ext>
            </a:extLst>
          </p:cNvPr>
          <p:cNvPicPr>
            <a:picLocks noGrp="1" noChangeAspect="1"/>
          </p:cNvPicPr>
          <p:nvPr>
            <p:ph idx="1"/>
          </p:nvPr>
        </p:nvPicPr>
        <p:blipFill>
          <a:blip r:embed="rId2"/>
          <a:stretch>
            <a:fillRect/>
          </a:stretch>
        </p:blipFill>
        <p:spPr>
          <a:xfrm>
            <a:off x="5208104" y="974576"/>
            <a:ext cx="6472362" cy="4322994"/>
          </a:xfrm>
          <a:prstGeom prst="rect">
            <a:avLst/>
          </a:prstGeom>
        </p:spPr>
      </p:pic>
      <p:sp>
        <p:nvSpPr>
          <p:cNvPr id="7" name="TextBox 6">
            <a:extLst>
              <a:ext uri="{FF2B5EF4-FFF2-40B4-BE49-F238E27FC236}">
                <a16:creationId xmlns:a16="http://schemas.microsoft.com/office/drawing/2014/main" id="{6415E822-2A61-493E-81F9-BCCD750360F2}"/>
              </a:ext>
            </a:extLst>
          </p:cNvPr>
          <p:cNvSpPr txBox="1"/>
          <p:nvPr/>
        </p:nvSpPr>
        <p:spPr>
          <a:xfrm>
            <a:off x="4828543" y="5820241"/>
            <a:ext cx="73200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What do these words mean to you, and how do they apply to your teaching?</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2B9CDB2-4F6C-B227-712E-643CD51FBF3C}"/>
              </a:ext>
            </a:extLst>
          </p:cNvPr>
          <p:cNvSpPr>
            <a:spLocks noGrp="1"/>
          </p:cNvSpPr>
          <p:nvPr>
            <p:ph type="sldNum" sz="quarter" idx="12"/>
          </p:nvPr>
        </p:nvSpPr>
        <p:spPr>
          <a:xfrm>
            <a:off x="9649968" y="6356350"/>
            <a:ext cx="17038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66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A755A4-90EA-4F28-5CD3-F7BF451C7657}"/>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sz="3700" dirty="0">
                <a:solidFill>
                  <a:srgbClr val="FFFFFF"/>
                </a:solidFill>
              </a:rPr>
              <a:t>A Slightly Deeper Dive: </a:t>
            </a:r>
            <a:br>
              <a:rPr lang="en-US" sz="3700" dirty="0">
                <a:solidFill>
                  <a:srgbClr val="FFFFFF"/>
                </a:solidFill>
              </a:rPr>
            </a:br>
            <a:r>
              <a:rPr lang="en-US" sz="3700" dirty="0">
                <a:solidFill>
                  <a:srgbClr val="FFFFFF"/>
                </a:solidFill>
              </a:rPr>
              <a:t>Visible and Invisible Barriers</a:t>
            </a:r>
          </a:p>
        </p:txBody>
      </p:sp>
      <p:sp>
        <p:nvSpPr>
          <p:cNvPr id="33" name="Rectangle 3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904FDF00-C9B0-525E-0FB1-13AB4A5534E3}"/>
              </a:ext>
            </a:extLst>
          </p:cNvPr>
          <p:cNvPicPr>
            <a:picLocks noGrp="1" noChangeAspect="1"/>
          </p:cNvPicPr>
          <p:nvPr>
            <p:ph idx="1"/>
          </p:nvPr>
        </p:nvPicPr>
        <p:blipFill rotWithShape="1">
          <a:blip r:embed="rId2"/>
          <a:srcRect t="9188" r="-2" b="10043"/>
          <a:stretch/>
        </p:blipFill>
        <p:spPr>
          <a:xfrm>
            <a:off x="891185" y="2288402"/>
            <a:ext cx="5046889" cy="3383280"/>
          </a:xfrm>
          <a:prstGeom prst="rect">
            <a:avLst/>
          </a:prstGeom>
        </p:spPr>
      </p:pic>
      <p:pic>
        <p:nvPicPr>
          <p:cNvPr id="6" name="Picture 5">
            <a:extLst>
              <a:ext uri="{FF2B5EF4-FFF2-40B4-BE49-F238E27FC236}">
                <a16:creationId xmlns:a16="http://schemas.microsoft.com/office/drawing/2014/main" id="{40D2578C-32DF-F436-069B-A08271F9BA9E}"/>
              </a:ext>
            </a:extLst>
          </p:cNvPr>
          <p:cNvPicPr>
            <a:picLocks noChangeAspect="1"/>
          </p:cNvPicPr>
          <p:nvPr/>
        </p:nvPicPr>
        <p:blipFill rotWithShape="1">
          <a:blip r:embed="rId3"/>
          <a:srcRect r="-2" b="8167"/>
          <a:stretch/>
        </p:blipFill>
        <p:spPr>
          <a:xfrm>
            <a:off x="6416608" y="2288402"/>
            <a:ext cx="5046907" cy="3383280"/>
          </a:xfrm>
          <a:prstGeom prst="rect">
            <a:avLst/>
          </a:prstGeom>
        </p:spPr>
      </p:pic>
      <p:sp>
        <p:nvSpPr>
          <p:cNvPr id="4" name="Slide Number Placeholder 3">
            <a:extLst>
              <a:ext uri="{FF2B5EF4-FFF2-40B4-BE49-F238E27FC236}">
                <a16:creationId xmlns:a16="http://schemas.microsoft.com/office/drawing/2014/main" id="{3668C4A9-C4AB-B326-B049-8ED1C1F5980C}"/>
              </a:ext>
            </a:extLst>
          </p:cNvPr>
          <p:cNvSpPr>
            <a:spLocks noGrp="1"/>
          </p:cNvSpPr>
          <p:nvPr>
            <p:ph type="sldNum" sz="quarter" idx="12"/>
          </p:nvPr>
        </p:nvSpPr>
        <p:spPr>
          <a:xfrm>
            <a:off x="11704320" y="6454671"/>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09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6CC838-5749-4F7E-A930-28FCE0382382}"/>
              </a:ext>
            </a:extLst>
          </p:cNvPr>
          <p:cNvSpPr>
            <a:spLocks noGrp="1"/>
          </p:cNvSpPr>
          <p:nvPr>
            <p:ph type="title"/>
          </p:nvPr>
        </p:nvSpPr>
        <p:spPr>
          <a:xfrm>
            <a:off x="5229509" y="552160"/>
            <a:ext cx="5847781" cy="1046671"/>
          </a:xfrm>
        </p:spPr>
        <p:txBody>
          <a:bodyPr>
            <a:normAutofit/>
          </a:bodyPr>
          <a:lstStyle/>
          <a:p>
            <a:r>
              <a:rPr lang="en-US" sz="2800" dirty="0"/>
              <a:t>Inclusive Practices and Pedagogies: </a:t>
            </a:r>
            <a:br>
              <a:rPr lang="en-US" sz="2800" dirty="0"/>
            </a:br>
            <a:r>
              <a:rPr lang="en-US" sz="2800" dirty="0"/>
              <a:t>A Primer</a:t>
            </a:r>
          </a:p>
        </p:txBody>
      </p:sp>
      <p:pic>
        <p:nvPicPr>
          <p:cNvPr id="16" name="Picture 15" descr="Desks in empty classroom">
            <a:extLst>
              <a:ext uri="{FF2B5EF4-FFF2-40B4-BE49-F238E27FC236}">
                <a16:creationId xmlns:a16="http://schemas.microsoft.com/office/drawing/2014/main" id="{831EC196-16CC-18B1-9DB1-3A72E2334C6E}"/>
              </a:ext>
            </a:extLst>
          </p:cNvPr>
          <p:cNvPicPr>
            <a:picLocks noChangeAspect="1"/>
          </p:cNvPicPr>
          <p:nvPr/>
        </p:nvPicPr>
        <p:blipFill rotWithShape="1">
          <a:blip r:embed="rId2"/>
          <a:srcRect l="28438" r="25062"/>
          <a:stretch/>
        </p:blipFill>
        <p:spPr>
          <a:xfrm>
            <a:off x="-12651" y="10"/>
            <a:ext cx="4251960" cy="6857991"/>
          </a:xfrm>
          <a:prstGeom prst="rect">
            <a:avLst/>
          </a:prstGeom>
        </p:spPr>
      </p:pic>
      <p:sp>
        <p:nvSpPr>
          <p:cNvPr id="22" name="Rectangle 2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71AB58-D276-4DDC-8768-5667D39B7E24}"/>
              </a:ext>
            </a:extLst>
          </p:cNvPr>
          <p:cNvSpPr>
            <a:spLocks noGrp="1"/>
          </p:cNvSpPr>
          <p:nvPr>
            <p:ph idx="1"/>
          </p:nvPr>
        </p:nvSpPr>
        <p:spPr>
          <a:xfrm>
            <a:off x="4876800" y="2220720"/>
            <a:ext cx="6845808" cy="4463169"/>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1200" b="1" i="0" u="none" strike="noStrike" cap="none" normalizeH="0" baseline="0" dirty="0">
                <a:ln>
                  <a:noFill/>
                </a:ln>
                <a:effectLst/>
              </a:rPr>
              <a:t>Inclusive teaching strategies can be </a:t>
            </a:r>
            <a:r>
              <a:rPr lang="en-US" altLang="en-US" sz="1200" b="1" dirty="0"/>
              <a:t>separated</a:t>
            </a:r>
            <a:r>
              <a:rPr kumimoji="0" lang="en-US" altLang="en-US" sz="1200" b="1" i="0" u="none" strike="noStrike" cap="none" normalizeH="0" baseline="0" dirty="0">
                <a:ln>
                  <a:noFill/>
                </a:ln>
                <a:effectLst/>
              </a:rPr>
              <a:t> into three categories</a:t>
            </a:r>
            <a:r>
              <a:rPr kumimoji="0" lang="en-US" altLang="en-US" sz="1200" b="0" i="0" u="none" strike="noStrike" cap="none" normalizeH="0" baseline="0" dirty="0">
                <a:ln>
                  <a:noFill/>
                </a:ln>
                <a:effectLst/>
              </a:rPr>
              <a:t>:</a:t>
            </a:r>
          </a:p>
          <a:p>
            <a:pPr marL="0" marR="0" lvl="0" indent="0" defTabSz="914400" rtl="0" eaLnBrk="0" fontAlgn="base" latinLnBrk="0" hangingPunct="0">
              <a:spcBef>
                <a:spcPct val="0"/>
              </a:spcBef>
              <a:spcAft>
                <a:spcPct val="0"/>
              </a:spcAft>
              <a:buClrTx/>
              <a:buSzTx/>
              <a:buFontTx/>
              <a:buNone/>
              <a:tabLst/>
            </a:pPr>
            <a:endParaRPr kumimoji="0" lang="en-US" altLang="en-US" sz="1200" b="0" i="0" u="none" strike="noStrike" cap="none" normalizeH="0" baseline="0" dirty="0">
              <a:ln>
                <a:noFill/>
              </a:ln>
              <a:effectLst/>
            </a:endParaRPr>
          </a:p>
          <a:p>
            <a:pPr marL="514350" marR="0" lvl="0" indent="-514350" defTabSz="914400" rtl="0" eaLnBrk="0" fontAlgn="base" latinLnBrk="0" hangingPunct="0">
              <a:spcBef>
                <a:spcPct val="0"/>
              </a:spcBef>
              <a:spcAft>
                <a:spcPct val="0"/>
              </a:spcAft>
              <a:buClrTx/>
              <a:buSzTx/>
              <a:buFont typeface="+mj-lt"/>
              <a:buAutoNum type="arabicPeriod"/>
              <a:tabLst/>
            </a:pPr>
            <a:r>
              <a:rPr kumimoji="0" lang="en-US" altLang="en-US" sz="1200" b="0" i="1" u="none" strike="noStrike" cap="none" normalizeH="0" baseline="0" dirty="0">
                <a:ln>
                  <a:noFill/>
                </a:ln>
                <a:effectLst/>
              </a:rPr>
              <a:t>Incorporating diverse perspectives</a:t>
            </a:r>
            <a:r>
              <a:rPr kumimoji="0" lang="en-US" altLang="en-US" sz="1200" b="0" i="0" u="none" strike="noStrike" cap="none" normalizeH="0" baseline="0" dirty="0">
                <a:ln>
                  <a:noFill/>
                </a:ln>
                <a:effectLst/>
              </a:rPr>
              <a:t> into course content by expanding reading lists beyond dominant/narrow narratives and their sources; offering various ethnic, racial, and other perspectives in case studies; ensuring PowerPoints and lecture examples offer a variety of human examples; and avoiding tokenizing particular individuals, students, or representations.</a:t>
            </a:r>
          </a:p>
          <a:p>
            <a:pPr marL="514350" marR="0" lvl="0" indent="-514350" defTabSz="914400" rtl="0" eaLnBrk="0" fontAlgn="base" latinLnBrk="0" hangingPunct="0">
              <a:spcBef>
                <a:spcPct val="0"/>
              </a:spcBef>
              <a:spcAft>
                <a:spcPct val="0"/>
              </a:spcAft>
              <a:buClrTx/>
              <a:buSzTx/>
              <a:buFont typeface="+mj-lt"/>
              <a:buAutoNum type="arabicPeriod"/>
              <a:tabLst/>
            </a:pPr>
            <a:endParaRPr kumimoji="0" lang="en-US" altLang="en-US" sz="1200" b="0" i="0" u="none" strike="noStrike" cap="none" normalizeH="0" baseline="0" dirty="0">
              <a:ln>
                <a:noFill/>
              </a:ln>
              <a:effectLst/>
            </a:endParaRPr>
          </a:p>
          <a:p>
            <a:pPr marL="514350" marR="0" lvl="0" indent="-514350" defTabSz="914400" rtl="0" eaLnBrk="0" fontAlgn="base" latinLnBrk="0" hangingPunct="0">
              <a:spcBef>
                <a:spcPct val="0"/>
              </a:spcBef>
              <a:spcAft>
                <a:spcPct val="0"/>
              </a:spcAft>
              <a:buClrTx/>
              <a:buSzTx/>
              <a:buFont typeface="+mj-lt"/>
              <a:buAutoNum type="arabicPeriod"/>
              <a:tabLst/>
            </a:pPr>
            <a:r>
              <a:rPr kumimoji="0" lang="en-US" altLang="en-US" sz="1200" b="0" i="1" u="none" strike="noStrike" cap="none" normalizeH="0" baseline="0" dirty="0">
                <a:ln>
                  <a:noFill/>
                </a:ln>
                <a:effectLst/>
              </a:rPr>
              <a:t>Creating an </a:t>
            </a:r>
            <a:r>
              <a:rPr kumimoji="0" lang="en-US" altLang="en-US" sz="1200" b="0" i="1" u="none" strike="noStrike" cap="none" normalizeH="0" baseline="0" dirty="0">
                <a:ln>
                  <a:noFill/>
                </a:ln>
                <a:effectLst/>
                <a:hlinkClick r:id="rId3"/>
              </a:rPr>
              <a:t>inclusive classroom climate</a:t>
            </a:r>
            <a:r>
              <a:rPr kumimoji="0" lang="en-US" altLang="en-US" sz="1200" b="0" i="0" u="none" strike="noStrike" cap="none" normalizeH="0" baseline="0" dirty="0">
                <a:ln>
                  <a:noFill/>
                </a:ln>
                <a:effectLst/>
              </a:rPr>
              <a:t> where all students are encouraged to participate, by learning about students’ backgrounds and tailoring approaches accordingly, establishing ground rules for discussing controversial issues, and developing (and helping students develop) deeper awareness of difference. </a:t>
            </a:r>
          </a:p>
          <a:p>
            <a:pPr marL="514350" marR="0" lvl="0" indent="-514350" defTabSz="914400" rtl="0" eaLnBrk="0" fontAlgn="base" latinLnBrk="0" hangingPunct="0">
              <a:spcBef>
                <a:spcPct val="0"/>
              </a:spcBef>
              <a:spcAft>
                <a:spcPct val="0"/>
              </a:spcAft>
              <a:buClrTx/>
              <a:buSzTx/>
              <a:buFont typeface="+mj-lt"/>
              <a:buAutoNum type="arabicPeriod"/>
              <a:tabLst/>
            </a:pPr>
            <a:endParaRPr kumimoji="0" lang="en-US" altLang="en-US" sz="1200" b="0" i="0" u="none" strike="noStrike" cap="none" normalizeH="0" baseline="0" dirty="0">
              <a:ln>
                <a:noFill/>
              </a:ln>
              <a:effectLst/>
            </a:endParaRPr>
          </a:p>
          <a:p>
            <a:pPr marL="514350" marR="0" lvl="0" indent="-514350" defTabSz="914400" rtl="0" eaLnBrk="0" fontAlgn="base" latinLnBrk="0" hangingPunct="0">
              <a:spcBef>
                <a:spcPct val="0"/>
              </a:spcBef>
              <a:spcAft>
                <a:spcPct val="0"/>
              </a:spcAft>
              <a:buClrTx/>
              <a:buSzTx/>
              <a:buFont typeface="+mj-lt"/>
              <a:buAutoNum type="arabicPeriod"/>
              <a:tabLst/>
            </a:pPr>
            <a:r>
              <a:rPr lang="en-US" sz="1200" i="1" dirty="0"/>
              <a:t>Incorporating Universal Design for Learning principles in class</a:t>
            </a:r>
            <a:r>
              <a:rPr lang="en-US" sz="1200" dirty="0"/>
              <a:t>, by providing/facilitating multiple means of engagement, representation, and expression.</a:t>
            </a:r>
          </a:p>
          <a:p>
            <a:pPr marL="0" marR="0" lvl="0" indent="0" defTabSz="914400" rtl="0" eaLnBrk="0" fontAlgn="base" latinLnBrk="0" hangingPunct="0">
              <a:spcBef>
                <a:spcPct val="0"/>
              </a:spcBef>
              <a:spcAft>
                <a:spcPct val="0"/>
              </a:spcAft>
              <a:buClrTx/>
              <a:buSzTx/>
              <a:buNone/>
              <a:tabLst/>
            </a:pPr>
            <a:r>
              <a:rPr lang="en-US" sz="1200" dirty="0"/>
              <a:t>				--</a:t>
            </a:r>
            <a:r>
              <a:rPr lang="en-US" sz="1200" dirty="0">
                <a:hlinkClick r:id="rId4"/>
              </a:rPr>
              <a:t>Yale </a:t>
            </a:r>
            <a:r>
              <a:rPr lang="en-US" sz="1200" dirty="0" err="1">
                <a:hlinkClick r:id="rId4"/>
              </a:rPr>
              <a:t>Poorvu</a:t>
            </a:r>
            <a:r>
              <a:rPr lang="en-US" sz="1200" dirty="0">
                <a:hlinkClick r:id="rId4"/>
              </a:rPr>
              <a:t> Center for Teaching and Learning</a:t>
            </a:r>
            <a:endParaRPr lang="en-US" sz="1200" dirty="0"/>
          </a:p>
          <a:p>
            <a:pPr marL="0" marR="0" lvl="0" indent="0" defTabSz="914400" rtl="0" eaLnBrk="0" fontAlgn="base" latinLnBrk="0" hangingPunct="0">
              <a:spcBef>
                <a:spcPct val="0"/>
              </a:spcBef>
              <a:spcAft>
                <a:spcPct val="0"/>
              </a:spcAft>
              <a:buClrTx/>
              <a:buSzTx/>
              <a:buNone/>
              <a:tabLst/>
            </a:pPr>
            <a:endParaRPr lang="en-US" sz="1200" dirty="0"/>
          </a:p>
          <a:p>
            <a:pPr marL="0" indent="0">
              <a:buNone/>
            </a:pPr>
            <a:r>
              <a:rPr lang="en-US" sz="1200" dirty="0"/>
              <a:t>Implicit Bias and critical self-reflection tools: </a:t>
            </a:r>
          </a:p>
          <a:p>
            <a:r>
              <a:rPr lang="en-US" sz="1200" dirty="0">
                <a:hlinkClick r:id="rId5"/>
              </a:rPr>
              <a:t>https://poorvucenter.yale.edu/ImplicitBiasAwareness</a:t>
            </a:r>
            <a:r>
              <a:rPr lang="en-US" sz="1200" dirty="0"/>
              <a:t> and </a:t>
            </a:r>
            <a:r>
              <a:rPr lang="en-US" sz="1200" dirty="0">
                <a:hlinkClick r:id="rId6"/>
              </a:rPr>
              <a:t>https://implicit.harvard.edu/implicit/selectatest.html</a:t>
            </a:r>
            <a:endParaRPr lang="en-US" sz="1200" dirty="0"/>
          </a:p>
          <a:p>
            <a:r>
              <a:rPr lang="en-US" sz="1200" dirty="0">
                <a:hlinkClick r:id="rId7"/>
              </a:rPr>
              <a:t>https://projects.iq.harvard.edu/files/eijc/files/inclusive_teaching_strategies_reflecting_on_your_practice.pdf?m=1525282190</a:t>
            </a:r>
            <a:endParaRPr lang="en-US" sz="1200" dirty="0">
              <a:sym typeface="Wingdings" panose="05000000000000000000" pitchFamily="2" charset="2"/>
            </a:endParaRPr>
          </a:p>
          <a:p>
            <a:pPr marL="0" indent="0">
              <a:buNone/>
            </a:pPr>
            <a:r>
              <a:rPr lang="en-US" sz="1200" dirty="0">
                <a:highlight>
                  <a:srgbClr val="FFFF00"/>
                </a:highlight>
                <a:sym typeface="Wingdings" panose="05000000000000000000" pitchFamily="2" charset="2"/>
              </a:rPr>
              <a:t>See pp. 24-26, below, to learn more about course, curriculum, instructional, and faculty development in DEIA and LTD.</a:t>
            </a:r>
            <a:endParaRPr lang="en-US" sz="800" dirty="0"/>
          </a:p>
        </p:txBody>
      </p:sp>
      <p:sp>
        <p:nvSpPr>
          <p:cNvPr id="24" name="Rectangle 23">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2DF8068-0644-DF19-5AF7-A6B84048E9FA}"/>
              </a:ext>
            </a:extLst>
          </p:cNvPr>
          <p:cNvSpPr>
            <a:spLocks noGrp="1"/>
          </p:cNvSpPr>
          <p:nvPr>
            <p:ph type="sldNum" sz="quarter" idx="12"/>
          </p:nvPr>
        </p:nvSpPr>
        <p:spPr>
          <a:xfrm>
            <a:off x="9972260" y="6356350"/>
            <a:ext cx="138153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437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63A1603-BA13-4C7E-9E3D-EE1260BD4760}"/>
              </a:ext>
            </a:extLst>
          </p:cNvPr>
          <p:cNvPicPr>
            <a:picLocks noChangeAspect="1"/>
          </p:cNvPicPr>
          <p:nvPr/>
        </p:nvPicPr>
        <p:blipFill>
          <a:blip r:embed="rId2"/>
          <a:stretch>
            <a:fillRect/>
          </a:stretch>
        </p:blipFill>
        <p:spPr>
          <a:xfrm>
            <a:off x="643467" y="783911"/>
            <a:ext cx="7047923" cy="5285942"/>
          </a:xfrm>
          <a:prstGeom prst="rect">
            <a:avLst/>
          </a:prstGeom>
        </p:spPr>
      </p:pic>
      <p:grpSp>
        <p:nvGrpSpPr>
          <p:cNvPr id="23" name="Group 2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Slide Number Placeholder 2">
            <a:extLst>
              <a:ext uri="{FF2B5EF4-FFF2-40B4-BE49-F238E27FC236}">
                <a16:creationId xmlns:a16="http://schemas.microsoft.com/office/drawing/2014/main" id="{95DA65E3-2875-B645-877E-BB37A518E702}"/>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30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2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E166658-CEDC-DFF0-E27A-E31603CE41F5}"/>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20BCD17-3494-412F-7CD5-3229F1A6BAD7}"/>
              </a:ext>
            </a:extLst>
          </p:cNvPr>
          <p:cNvPicPr>
            <a:picLocks noChangeAspect="1"/>
          </p:cNvPicPr>
          <p:nvPr/>
        </p:nvPicPr>
        <p:blipFill>
          <a:blip r:embed="rId2"/>
          <a:stretch>
            <a:fillRect/>
          </a:stretch>
        </p:blipFill>
        <p:spPr>
          <a:xfrm>
            <a:off x="933326" y="646853"/>
            <a:ext cx="4008307" cy="5571065"/>
          </a:xfrm>
          <a:prstGeom prst="rect">
            <a:avLst/>
          </a:prstGeom>
        </p:spPr>
      </p:pic>
      <p:pic>
        <p:nvPicPr>
          <p:cNvPr id="7" name="Picture 6">
            <a:extLst>
              <a:ext uri="{FF2B5EF4-FFF2-40B4-BE49-F238E27FC236}">
                <a16:creationId xmlns:a16="http://schemas.microsoft.com/office/drawing/2014/main" id="{795FFAE3-5E11-5E64-4CEE-EA9FA28EA333}"/>
              </a:ext>
            </a:extLst>
          </p:cNvPr>
          <p:cNvPicPr>
            <a:picLocks noChangeAspect="1"/>
          </p:cNvPicPr>
          <p:nvPr/>
        </p:nvPicPr>
        <p:blipFill>
          <a:blip r:embed="rId3"/>
          <a:stretch>
            <a:fillRect/>
          </a:stretch>
        </p:blipFill>
        <p:spPr>
          <a:xfrm>
            <a:off x="5516612" y="640078"/>
            <a:ext cx="5742062" cy="5577840"/>
          </a:xfrm>
          <a:prstGeom prst="rect">
            <a:avLst/>
          </a:prstGeom>
        </p:spPr>
      </p:pic>
    </p:spTree>
    <p:extLst>
      <p:ext uri="{BB962C8B-B14F-4D97-AF65-F5344CB8AC3E}">
        <p14:creationId xmlns:p14="http://schemas.microsoft.com/office/powerpoint/2010/main" val="220278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1CBAA7B-A6A7-416B-A9F5-798497246E7D}"/>
              </a:ext>
            </a:extLst>
          </p:cNvPr>
          <p:cNvPicPr>
            <a:picLocks noChangeAspect="1"/>
          </p:cNvPicPr>
          <p:nvPr/>
        </p:nvPicPr>
        <p:blipFill>
          <a:blip r:embed="rId2"/>
          <a:stretch>
            <a:fillRect/>
          </a:stretch>
        </p:blipFill>
        <p:spPr>
          <a:xfrm>
            <a:off x="2038936" y="457200"/>
            <a:ext cx="8114128" cy="5943600"/>
          </a:xfrm>
          <a:prstGeom prst="rect">
            <a:avLst/>
          </a:prstGeom>
        </p:spPr>
      </p:pic>
      <p:sp>
        <p:nvSpPr>
          <p:cNvPr id="3" name="Slide Number Placeholder 2">
            <a:extLst>
              <a:ext uri="{FF2B5EF4-FFF2-40B4-BE49-F238E27FC236}">
                <a16:creationId xmlns:a16="http://schemas.microsoft.com/office/drawing/2014/main" id="{A048CDAD-8C07-CDE0-A2FF-70E48ED9B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598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7DDA095-0AEE-49A2-B0AD-59200ED6D7B6}"/>
              </a:ext>
            </a:extLst>
          </p:cNvPr>
          <p:cNvPicPr>
            <a:picLocks noChangeAspect="1"/>
          </p:cNvPicPr>
          <p:nvPr/>
        </p:nvPicPr>
        <p:blipFill rotWithShape="1">
          <a:blip r:embed="rId2"/>
          <a:srcRect t="156" b="1212"/>
          <a:stretch/>
        </p:blipFill>
        <p:spPr>
          <a:xfrm>
            <a:off x="2078643" y="457200"/>
            <a:ext cx="8034714" cy="5943600"/>
          </a:xfrm>
          <a:prstGeom prst="rect">
            <a:avLst/>
          </a:prstGeom>
        </p:spPr>
      </p:pic>
      <p:sp>
        <p:nvSpPr>
          <p:cNvPr id="3" name="Slide Number Placeholder 2">
            <a:extLst>
              <a:ext uri="{FF2B5EF4-FFF2-40B4-BE49-F238E27FC236}">
                <a16:creationId xmlns:a16="http://schemas.microsoft.com/office/drawing/2014/main" id="{94ED9315-FB3A-A5E7-31EB-ED9B6EC899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927C4EB8-214D-E60A-2659-110633CF38EC}"/>
              </a:ext>
            </a:extLst>
          </p:cNvPr>
          <p:cNvSpPr/>
          <p:nvPr/>
        </p:nvSpPr>
        <p:spPr>
          <a:xfrm>
            <a:off x="3438144" y="1725168"/>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CEABB613-5650-CF20-3713-DF872B0E71F3}"/>
              </a:ext>
            </a:extLst>
          </p:cNvPr>
          <p:cNvSpPr/>
          <p:nvPr/>
        </p:nvSpPr>
        <p:spPr>
          <a:xfrm>
            <a:off x="2862072" y="2243115"/>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C6A411E-F2F1-1084-4D69-C821AA8F3ECF}"/>
              </a:ext>
            </a:extLst>
          </p:cNvPr>
          <p:cNvSpPr/>
          <p:nvPr/>
        </p:nvSpPr>
        <p:spPr>
          <a:xfrm>
            <a:off x="2492155" y="2781873"/>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EE04336-2B70-C65F-7CAA-27BA4CDB7420}"/>
              </a:ext>
            </a:extLst>
          </p:cNvPr>
          <p:cNvSpPr/>
          <p:nvPr/>
        </p:nvSpPr>
        <p:spPr>
          <a:xfrm>
            <a:off x="2310384" y="3298751"/>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A597AF0-D5BC-C0A5-6F59-2565077F44F8}"/>
              </a:ext>
            </a:extLst>
          </p:cNvPr>
          <p:cNvSpPr/>
          <p:nvPr/>
        </p:nvSpPr>
        <p:spPr>
          <a:xfrm>
            <a:off x="2466568" y="3770852"/>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95983AD-B377-BA74-C926-F1EBB70CC55A}"/>
              </a:ext>
            </a:extLst>
          </p:cNvPr>
          <p:cNvSpPr/>
          <p:nvPr/>
        </p:nvSpPr>
        <p:spPr>
          <a:xfrm>
            <a:off x="3513235" y="5277302"/>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5A6F776-0674-DD58-A063-97038FB9F4FB}"/>
              </a:ext>
            </a:extLst>
          </p:cNvPr>
          <p:cNvSpPr/>
          <p:nvPr/>
        </p:nvSpPr>
        <p:spPr>
          <a:xfrm>
            <a:off x="7415502" y="2781873"/>
            <a:ext cx="2112545"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2B2A844-B104-7F88-5361-98E401796EB3}"/>
              </a:ext>
            </a:extLst>
          </p:cNvPr>
          <p:cNvSpPr/>
          <p:nvPr/>
        </p:nvSpPr>
        <p:spPr>
          <a:xfrm>
            <a:off x="7633763" y="3770852"/>
            <a:ext cx="2117946"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480388D-F860-8CC1-1930-A4E92E444AA3}"/>
              </a:ext>
            </a:extLst>
          </p:cNvPr>
          <p:cNvSpPr/>
          <p:nvPr/>
        </p:nvSpPr>
        <p:spPr>
          <a:xfrm>
            <a:off x="7685165" y="4271296"/>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C334F47-2255-8197-AD54-38F885434F9A}"/>
              </a:ext>
            </a:extLst>
          </p:cNvPr>
          <p:cNvSpPr/>
          <p:nvPr/>
        </p:nvSpPr>
        <p:spPr>
          <a:xfrm>
            <a:off x="7461504" y="4809744"/>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25CE53-06AA-4DAC-ACD0-09BFDC64CB5D}"/>
              </a:ext>
            </a:extLst>
          </p:cNvPr>
          <p:cNvSpPr>
            <a:spLocks noGrp="1"/>
          </p:cNvSpPr>
          <p:nvPr>
            <p:ph type="title"/>
          </p:nvPr>
        </p:nvSpPr>
        <p:spPr>
          <a:xfrm>
            <a:off x="2399234" y="2073715"/>
            <a:ext cx="6935759" cy="2993042"/>
          </a:xfrm>
        </p:spPr>
        <p:txBody>
          <a:bodyPr vert="horz" lIns="91440" tIns="45720" rIns="91440" bIns="45720" rtlCol="0" anchor="ctr">
            <a:normAutofit/>
          </a:bodyPr>
          <a:lstStyle/>
          <a:p>
            <a:pPr algn="ctr"/>
            <a:r>
              <a:rPr lang="en-US" sz="6800" kern="1200">
                <a:solidFill>
                  <a:schemeClr val="bg1"/>
                </a:solidFill>
                <a:latin typeface="+mj-lt"/>
                <a:ea typeface="+mj-ea"/>
                <a:cs typeface="+mj-cs"/>
              </a:rPr>
              <a:t>Guides and Resources for Inclusive Teaching</a:t>
            </a:r>
          </a:p>
        </p:txBody>
      </p:sp>
      <p:sp>
        <p:nvSpPr>
          <p:cNvPr id="23" name="Rectangle 22">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28645F7-786F-24EC-E4DB-5A7497B850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14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46E6B8-C4AA-4D3B-8C98-3435E207BE55}"/>
              </a:ext>
            </a:extLst>
          </p:cNvPr>
          <p:cNvSpPr>
            <a:spLocks noGrp="1"/>
          </p:cNvSpPr>
          <p:nvPr>
            <p:ph type="title"/>
          </p:nvPr>
        </p:nvSpPr>
        <p:spPr>
          <a:xfrm>
            <a:off x="1136397" y="502020"/>
            <a:ext cx="5323715" cy="1642970"/>
          </a:xfrm>
        </p:spPr>
        <p:txBody>
          <a:bodyPr vert="horz" lIns="91440" tIns="45720" rIns="91440" bIns="45720" rtlCol="0" anchor="b">
            <a:normAutofit fontScale="90000"/>
          </a:bodyPr>
          <a:lstStyle/>
          <a:p>
            <a:r>
              <a:rPr lang="en-US" sz="4000" b="1" kern="1200" dirty="0">
                <a:solidFill>
                  <a:schemeClr val="tx1"/>
                </a:solidFill>
                <a:latin typeface="+mj-lt"/>
                <a:ea typeface="+mj-ea"/>
                <a:cs typeface="+mj-cs"/>
              </a:rPr>
              <a:t>Select CETL Inclusive Teaching and Learning Resources</a:t>
            </a:r>
          </a:p>
        </p:txBody>
      </p:sp>
      <p:sp>
        <p:nvSpPr>
          <p:cNvPr id="8" name="TextBox 7">
            <a:extLst>
              <a:ext uri="{FF2B5EF4-FFF2-40B4-BE49-F238E27FC236}">
                <a16:creationId xmlns:a16="http://schemas.microsoft.com/office/drawing/2014/main" id="{CF296F28-87D9-4EEB-9CB8-A36C029F49D3}"/>
              </a:ext>
            </a:extLst>
          </p:cNvPr>
          <p:cNvSpPr txBox="1"/>
          <p:nvPr/>
        </p:nvSpPr>
        <p:spPr>
          <a:xfrm>
            <a:off x="1144923" y="2405894"/>
            <a:ext cx="5315189" cy="3535083"/>
          </a:xfrm>
          <a:prstGeom prst="rect">
            <a:avLst/>
          </a:prstGeom>
        </p:spPr>
        <p:txBody>
          <a:bodyPr vert="horz" lIns="91440" tIns="45720" rIns="91440" bIns="45720" rtlCol="0" anchor="t">
            <a:normAutofit fontScale="92500" lnSpcReduction="20000"/>
          </a:bodyPr>
          <a:lstStyle/>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The Value of Diversity</a:t>
            </a: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rPr>
              <a:t> (pdf) </a:t>
            </a:r>
            <a:endPar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Inclusive Pedagogy Slides</a:t>
            </a: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rPr>
              <a:t> (pdf)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Keeping My Class Inclusive: Diversity, Inclusion, and Universal Design Online</a:t>
            </a: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rPr>
              <a:t> (pdf)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Universal Inclusive Design Checklist</a:t>
            </a: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rPr>
              <a:t> (pdf)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A Quick Guide to Using Inclusive Language</a:t>
            </a: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rPr>
              <a:t> (pdf)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Microaggressions in the Classroom</a:t>
            </a:r>
            <a:r>
              <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rPr>
              <a:t> (pdf)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8D9F"/>
                </a:solidFill>
                <a:effectLst/>
                <a:uLnTx/>
                <a:uFillTx/>
                <a:latin typeface="inherit"/>
                <a:ea typeface="+mn-ea"/>
                <a:cs typeface="+mn-cs"/>
                <a:hlinkClick r:id="rId8"/>
              </a:rPr>
              <a:t>Inclusion By Design Syllabus Survey</a:t>
            </a:r>
            <a:endParaRPr kumimoji="0" lang="en-US" sz="2000" b="0" i="0" u="none" strike="noStrike" kern="1200" cap="none" spc="0" normalizeH="0" baseline="0" noProof="0" dirty="0">
              <a:ln>
                <a:noFill/>
              </a:ln>
              <a:solidFill>
                <a:srgbClr val="1A8D9F"/>
              </a:solidFill>
              <a:effectLst/>
              <a:uLnTx/>
              <a:uFillTx/>
              <a:latin typeface="inherit"/>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8D9F"/>
                </a:solidFill>
                <a:effectLst/>
                <a:uLnTx/>
                <a:uFillTx/>
                <a:latin typeface="inherit"/>
                <a:ea typeface="+mn-ea"/>
                <a:cs typeface="+mn-cs"/>
                <a:hlinkClick r:id="rId9"/>
              </a:rPr>
              <a:t>CETL Repository for DEIA's Inclusion by Design</a:t>
            </a:r>
            <a:endParaRPr kumimoji="0" lang="en-US" sz="2000" b="0" i="0" u="none" strike="noStrike" kern="1200" cap="none" spc="0" normalizeH="0" baseline="0" noProof="0" dirty="0">
              <a:ln>
                <a:noFill/>
              </a:ln>
              <a:solidFill>
                <a:srgbClr val="373737"/>
              </a:solidFill>
              <a:effectLst/>
              <a:uLnTx/>
              <a:uFillTx/>
              <a:latin typeface="inherit"/>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8D9F"/>
                </a:solidFill>
                <a:effectLst/>
                <a:uLnTx/>
                <a:uFillTx/>
                <a:latin typeface="inherit"/>
                <a:ea typeface="+mn-ea"/>
                <a:cs typeface="+mn-cs"/>
                <a:hlinkClick r:id="rId10"/>
              </a:rPr>
              <a:t>POD Network’s Key Resources</a:t>
            </a:r>
            <a:endParaRPr kumimoji="0" lang="en-US" sz="2000" b="0" i="0" u="none" strike="noStrike" kern="1200" cap="none" spc="0" normalizeH="0" baseline="0" noProof="0" dirty="0">
              <a:ln>
                <a:noFill/>
              </a:ln>
              <a:solidFill>
                <a:srgbClr val="373737"/>
              </a:solidFill>
              <a:effectLst/>
              <a:uLnTx/>
              <a:uFillTx/>
              <a:latin typeface="inherit"/>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8D9F"/>
                </a:solidFill>
                <a:effectLst/>
                <a:uLnTx/>
                <a:uFillTx/>
                <a:latin typeface="inherit"/>
                <a:ea typeface="+mn-ea"/>
                <a:cs typeface="+mn-cs"/>
                <a:hlinkClick r:id="rId11"/>
              </a:rPr>
              <a:t>Tips on Designing Inclusive Learning Experiences</a:t>
            </a:r>
            <a:endParaRPr kumimoji="0" lang="en-US" sz="2000" b="0" i="0" u="none" strike="noStrike" kern="1200" cap="none" spc="0" normalizeH="0" baseline="0" noProof="0" dirty="0">
              <a:ln>
                <a:noFill/>
              </a:ln>
              <a:solidFill>
                <a:srgbClr val="373737"/>
              </a:solidFill>
              <a:effectLst/>
              <a:uLnTx/>
              <a:uFillTx/>
              <a:latin typeface="inherit"/>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8D9F"/>
                </a:solidFill>
                <a:effectLst/>
                <a:uLnTx/>
                <a:uFillTx/>
                <a:latin typeface="inherit"/>
                <a:ea typeface="+mn-ea"/>
                <a:cs typeface="+mn-cs"/>
                <a:hlinkClick r:id="rId12"/>
              </a:rPr>
              <a:t>Universal Design for Learning (UDL) Resources</a:t>
            </a:r>
            <a:endParaRPr kumimoji="0" lang="en-US" sz="2000" b="0" i="0" u="none" strike="noStrike" kern="1200" cap="none" spc="0" normalizeH="0" baseline="0" noProof="0" dirty="0">
              <a:ln>
                <a:noFill/>
              </a:ln>
              <a:solidFill>
                <a:srgbClr val="373737"/>
              </a:solidFill>
              <a:effectLst/>
              <a:uLnTx/>
              <a:uFillTx/>
              <a:latin typeface="inherit"/>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B9504BC-2375-4561-BDCA-CE397E706226}"/>
              </a:ext>
            </a:extLst>
          </p:cNvPr>
          <p:cNvPicPr>
            <a:picLocks noGrp="1" noChangeAspect="1"/>
          </p:cNvPicPr>
          <p:nvPr>
            <p:ph idx="1"/>
          </p:nvPr>
        </p:nvPicPr>
        <p:blipFill>
          <a:blip r:embed="rId13"/>
          <a:stretch>
            <a:fillRect/>
          </a:stretch>
        </p:blipFill>
        <p:spPr>
          <a:xfrm>
            <a:off x="7075967" y="1473080"/>
            <a:ext cx="4170530" cy="3943732"/>
          </a:xfrm>
          <a:prstGeom prst="rect">
            <a:avLst/>
          </a:prstGeom>
        </p:spPr>
      </p:pic>
      <p:sp>
        <p:nvSpPr>
          <p:cNvPr id="9" name="TextBox 8">
            <a:extLst>
              <a:ext uri="{FF2B5EF4-FFF2-40B4-BE49-F238E27FC236}">
                <a16:creationId xmlns:a16="http://schemas.microsoft.com/office/drawing/2014/main" id="{80EBFB4E-5AE2-4DD1-ADEB-60149CCB323E}"/>
              </a:ext>
            </a:extLst>
          </p:cNvPr>
          <p:cNvSpPr txBox="1"/>
          <p:nvPr/>
        </p:nvSpPr>
        <p:spPr>
          <a:xfrm>
            <a:off x="457200" y="6047992"/>
            <a:ext cx="72797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Inclusive Learning Experiences don’t just happen; they are made…carefully and with intentionality</a:t>
            </a:r>
          </a:p>
        </p:txBody>
      </p:sp>
      <p:sp>
        <p:nvSpPr>
          <p:cNvPr id="3" name="Slide Number Placeholder 2">
            <a:extLst>
              <a:ext uri="{FF2B5EF4-FFF2-40B4-BE49-F238E27FC236}">
                <a16:creationId xmlns:a16="http://schemas.microsoft.com/office/drawing/2014/main" id="{9421DEB9-3028-8A81-F1FD-D90D2BDE3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099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A8A09B-CE4C-4BE5-AD70-5162B898F511}"/>
              </a:ext>
            </a:extLst>
          </p:cNvPr>
          <p:cNvSpPr>
            <a:spLocks noGrp="1"/>
          </p:cNvSpPr>
          <p:nvPr>
            <p:ph type="title"/>
          </p:nvPr>
        </p:nvSpPr>
        <p:spPr>
          <a:xfrm>
            <a:off x="1136397" y="502020"/>
            <a:ext cx="5323715" cy="1642970"/>
          </a:xfrm>
        </p:spPr>
        <p:txBody>
          <a:bodyPr anchor="b">
            <a:normAutofit/>
          </a:bodyPr>
          <a:lstStyle/>
          <a:p>
            <a:r>
              <a:rPr lang="en-US" sz="3700" b="1">
                <a:effectLst/>
              </a:rPr>
              <a:t>Guides for Growth and Development</a:t>
            </a:r>
            <a:br>
              <a:rPr lang="en-US" sz="3700" b="1">
                <a:effectLst/>
              </a:rPr>
            </a:br>
            <a:endParaRPr lang="en-US" sz="3700"/>
          </a:p>
        </p:txBody>
      </p:sp>
      <p:sp>
        <p:nvSpPr>
          <p:cNvPr id="3" name="Content Placeholder 2">
            <a:extLst>
              <a:ext uri="{FF2B5EF4-FFF2-40B4-BE49-F238E27FC236}">
                <a16:creationId xmlns:a16="http://schemas.microsoft.com/office/drawing/2014/main" id="{198EAB89-2CB0-4D62-9322-3EEEEB4C832B}"/>
              </a:ext>
            </a:extLst>
          </p:cNvPr>
          <p:cNvSpPr>
            <a:spLocks noGrp="1"/>
          </p:cNvSpPr>
          <p:nvPr>
            <p:ph idx="1"/>
          </p:nvPr>
        </p:nvSpPr>
        <p:spPr>
          <a:xfrm>
            <a:off x="945503" y="2405894"/>
            <a:ext cx="5952838" cy="3535083"/>
          </a:xfrm>
        </p:spPr>
        <p:txBody>
          <a:bodyPr anchor="t">
            <a:normAutofit/>
          </a:bodyPr>
          <a:lstStyle/>
          <a:p>
            <a:pPr>
              <a:buFont typeface="Arial" panose="020B0604020202020204" pitchFamily="34" charset="0"/>
              <a:buChar char="•"/>
            </a:pPr>
            <a:r>
              <a:rPr lang="en-US" sz="1300" dirty="0">
                <a:hlinkClick r:id="rId2"/>
              </a:rPr>
              <a:t>Becoming an anti-racist educator</a:t>
            </a:r>
            <a:r>
              <a:rPr lang="en-US" sz="1300" dirty="0"/>
              <a:t>, Wheaton College</a:t>
            </a:r>
          </a:p>
          <a:p>
            <a:pPr>
              <a:buFont typeface="Arial" panose="020B0604020202020204" pitchFamily="34" charset="0"/>
              <a:buChar char="•"/>
            </a:pPr>
            <a:r>
              <a:rPr lang="en-US" sz="1300" dirty="0">
                <a:hlinkClick r:id="rId3"/>
              </a:rPr>
              <a:t>Center for Urban Education (CUE) Racial Equity Tools</a:t>
            </a:r>
            <a:r>
              <a:rPr lang="en-US" sz="1300" dirty="0"/>
              <a:t>, University of Southern California</a:t>
            </a:r>
          </a:p>
          <a:p>
            <a:pPr>
              <a:buFont typeface="Arial" panose="020B0604020202020204" pitchFamily="34" charset="0"/>
              <a:buChar char="•"/>
            </a:pPr>
            <a:r>
              <a:rPr lang="en-US" sz="1300" dirty="0">
                <a:hlinkClick r:id="rId4"/>
              </a:rPr>
              <a:t>Diversity Toolkit: A Guide to Discussing Identity, Power and Privilege</a:t>
            </a:r>
            <a:r>
              <a:rPr lang="en-US" sz="1300" dirty="0"/>
              <a:t>, Master of Social Work Program, University of Southern California</a:t>
            </a:r>
          </a:p>
          <a:p>
            <a:pPr>
              <a:buFont typeface="Arial" panose="020B0604020202020204" pitchFamily="34" charset="0"/>
              <a:buChar char="•"/>
            </a:pPr>
            <a:r>
              <a:rPr lang="en-US" sz="1300" dirty="0">
                <a:hlinkClick r:id="rId5"/>
              </a:rPr>
              <a:t>Faculty Toolkit on Digital Inclusion</a:t>
            </a:r>
            <a:r>
              <a:rPr lang="en-US" sz="1300" dirty="0"/>
              <a:t>, Office of Global Inclusion, New York University</a:t>
            </a:r>
          </a:p>
          <a:p>
            <a:pPr>
              <a:buFont typeface="Arial" panose="020B0604020202020204" pitchFamily="34" charset="0"/>
              <a:buChar char="•"/>
            </a:pPr>
            <a:r>
              <a:rPr lang="en-US" sz="1300" dirty="0">
                <a:hlinkClick r:id="rId6"/>
              </a:rPr>
              <a:t>Inclusive Pedagogy</a:t>
            </a:r>
            <a:r>
              <a:rPr lang="en-US" sz="1300" dirty="0"/>
              <a:t>, University of Chicago</a:t>
            </a:r>
          </a:p>
          <a:p>
            <a:pPr>
              <a:buFont typeface="Arial" panose="020B0604020202020204" pitchFamily="34" charset="0"/>
              <a:buChar char="•"/>
            </a:pPr>
            <a:r>
              <a:rPr lang="en-US" sz="1300" dirty="0">
                <a:hlinkClick r:id="rId7"/>
              </a:rPr>
              <a:t>Inclusive Teaching Practices</a:t>
            </a:r>
            <a:r>
              <a:rPr lang="en-US" sz="1300" dirty="0"/>
              <a:t>, Office of Teaching &amp; Learning, University of Denver</a:t>
            </a:r>
          </a:p>
          <a:p>
            <a:pPr>
              <a:buFont typeface="Arial" panose="020B0604020202020204" pitchFamily="34" charset="0"/>
              <a:buChar char="•"/>
            </a:pPr>
            <a:r>
              <a:rPr lang="en-US" sz="1300" dirty="0">
                <a:hlinkClick r:id="rId8"/>
              </a:rPr>
              <a:t>Inclusive Teaching Resources and Strategies</a:t>
            </a:r>
            <a:r>
              <a:rPr lang="en-US" sz="1300" dirty="0"/>
              <a:t>, CRLT, University of Michigan</a:t>
            </a:r>
          </a:p>
          <a:p>
            <a:pPr>
              <a:buFont typeface="Arial" panose="020B0604020202020204" pitchFamily="34" charset="0"/>
              <a:buChar char="•"/>
            </a:pPr>
            <a:r>
              <a:rPr lang="en-US" sz="1300" dirty="0">
                <a:hlinkClick r:id="rId9"/>
              </a:rPr>
              <a:t>Teaching Race: Pedagogy and Practice</a:t>
            </a:r>
            <a:r>
              <a:rPr lang="en-US" sz="1300" dirty="0"/>
              <a:t>, Center for Teaching, Vanderbilt University</a:t>
            </a:r>
          </a:p>
          <a:p>
            <a:pPr>
              <a:buFont typeface="Arial" panose="020B0604020202020204" pitchFamily="34" charset="0"/>
              <a:buChar char="•"/>
            </a:pPr>
            <a:r>
              <a:rPr lang="en-US" sz="1300" dirty="0">
                <a:hlinkClick r:id="rId10"/>
              </a:rPr>
              <a:t>Incorporating Diversity</a:t>
            </a:r>
            <a:r>
              <a:rPr lang="en-US" sz="1300" dirty="0"/>
              <a:t>, Center for Teaching Innovation, Cornell University </a:t>
            </a:r>
          </a:p>
          <a:p>
            <a:endParaRPr lang="en-US" sz="13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EA4A58-9A34-45BE-A0B8-086804E9D653}"/>
              </a:ext>
            </a:extLst>
          </p:cNvPr>
          <p:cNvPicPr>
            <a:picLocks noChangeAspect="1"/>
          </p:cNvPicPr>
          <p:nvPr/>
        </p:nvPicPr>
        <p:blipFill>
          <a:blip r:embed="rId11"/>
          <a:stretch>
            <a:fillRect/>
          </a:stretch>
        </p:blipFill>
        <p:spPr>
          <a:xfrm>
            <a:off x="7075967" y="2382391"/>
            <a:ext cx="4170530" cy="2125110"/>
          </a:xfrm>
          <a:prstGeom prst="rect">
            <a:avLst/>
          </a:prstGeom>
        </p:spPr>
      </p:pic>
      <p:sp>
        <p:nvSpPr>
          <p:cNvPr id="5" name="Slide Number Placeholder 4">
            <a:extLst>
              <a:ext uri="{FF2B5EF4-FFF2-40B4-BE49-F238E27FC236}">
                <a16:creationId xmlns:a16="http://schemas.microsoft.com/office/drawing/2014/main" id="{498000BD-DA6C-365F-AE5E-7DFCD6B20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258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eb of wires connecting pins">
            <a:extLst>
              <a:ext uri="{FF2B5EF4-FFF2-40B4-BE49-F238E27FC236}">
                <a16:creationId xmlns:a16="http://schemas.microsoft.com/office/drawing/2014/main" id="{F055657F-C967-0089-7F9B-5B1A13EBE9A6}"/>
              </a:ext>
            </a:extLst>
          </p:cNvPr>
          <p:cNvPicPr>
            <a:picLocks noChangeAspect="1"/>
          </p:cNvPicPr>
          <p:nvPr/>
        </p:nvPicPr>
        <p:blipFill rotWithShape="1">
          <a:blip r:embed="rId2"/>
          <a:srcRect l="3284" t="23391" r="5807"/>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8B5D16-9554-8331-DDDC-997A472FCB13}"/>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A Framework &amp; Practices </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39BACC6-28C6-8D3D-EC15-F2FF11C8314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bg1"/>
                </a:solidFill>
              </a:rPr>
              <a:t>Mindset, Methods, and Relevance to CIRTL Foundations</a:t>
            </a:r>
          </a:p>
        </p:txBody>
      </p:sp>
      <p:sp>
        <p:nvSpPr>
          <p:cNvPr id="4" name="Slide Number Placeholder 3">
            <a:extLst>
              <a:ext uri="{FF2B5EF4-FFF2-40B4-BE49-F238E27FC236}">
                <a16:creationId xmlns:a16="http://schemas.microsoft.com/office/drawing/2014/main" id="{0B10D1EE-31DF-F780-FD95-171C8C2158A3}"/>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080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1AEC48-A827-4420-AB04-6C0B8CC747F5}"/>
              </a:ext>
            </a:extLst>
          </p:cNvPr>
          <p:cNvSpPr>
            <a:spLocks noGrp="1"/>
          </p:cNvSpPr>
          <p:nvPr>
            <p:ph type="title"/>
          </p:nvPr>
        </p:nvSpPr>
        <p:spPr>
          <a:xfrm>
            <a:off x="818984" y="4230093"/>
            <a:ext cx="4150581" cy="1800165"/>
          </a:xfrm>
        </p:spPr>
        <p:txBody>
          <a:bodyPr anchor="t">
            <a:normAutofit/>
          </a:bodyPr>
          <a:lstStyle/>
          <a:p>
            <a:pPr algn="r"/>
            <a:br>
              <a:rPr lang="en-US" sz="4000"/>
            </a:br>
            <a:r>
              <a:rPr lang="en-US" sz="4000"/>
              <a:t>CIRTL is…</a:t>
            </a:r>
          </a:p>
        </p:txBody>
      </p:sp>
      <p:pic>
        <p:nvPicPr>
          <p:cNvPr id="4" name="Picture 3">
            <a:extLst>
              <a:ext uri="{FF2B5EF4-FFF2-40B4-BE49-F238E27FC236}">
                <a16:creationId xmlns:a16="http://schemas.microsoft.com/office/drawing/2014/main" id="{FB21E842-EC84-461D-BB98-ED216C421751}"/>
              </a:ext>
            </a:extLst>
          </p:cNvPr>
          <p:cNvPicPr>
            <a:picLocks noChangeAspect="1"/>
          </p:cNvPicPr>
          <p:nvPr/>
        </p:nvPicPr>
        <p:blipFill rotWithShape="1">
          <a:blip r:embed="rId2"/>
          <a:srcRect t="7421" b="6240"/>
          <a:stretch/>
        </p:blipFill>
        <p:spPr>
          <a:xfrm>
            <a:off x="556592" y="489695"/>
            <a:ext cx="11139778" cy="3390334"/>
          </a:xfrm>
          <a:prstGeom prst="rect">
            <a:avLst/>
          </a:prstGeom>
        </p:spPr>
      </p:pic>
      <p:sp>
        <p:nvSpPr>
          <p:cNvPr id="3" name="Content Placeholder 2">
            <a:extLst>
              <a:ext uri="{FF2B5EF4-FFF2-40B4-BE49-F238E27FC236}">
                <a16:creationId xmlns:a16="http://schemas.microsoft.com/office/drawing/2014/main" id="{4DDBE214-9890-4CDA-B6C5-BEEAC916B1FD}"/>
              </a:ext>
            </a:extLst>
          </p:cNvPr>
          <p:cNvSpPr>
            <a:spLocks noGrp="1"/>
          </p:cNvSpPr>
          <p:nvPr>
            <p:ph idx="1"/>
          </p:nvPr>
        </p:nvSpPr>
        <p:spPr>
          <a:xfrm>
            <a:off x="5246415" y="3880029"/>
            <a:ext cx="6235268" cy="2641795"/>
          </a:xfrm>
        </p:spPr>
        <p:txBody>
          <a:bodyPr anchor="t">
            <a:normAutofit/>
          </a:bodyPr>
          <a:lstStyle/>
          <a:p>
            <a:pPr marL="0" indent="0">
              <a:buNone/>
            </a:pPr>
            <a:r>
              <a:rPr lang="en-US" sz="1200" b="1" i="1">
                <a:latin typeface="+mj-lt"/>
              </a:rPr>
              <a:t>The Center for the Integration of Research, Teaching, and Learning.</a:t>
            </a:r>
          </a:p>
          <a:p>
            <a:pPr marL="0" indent="0">
              <a:buNone/>
            </a:pPr>
            <a:r>
              <a:rPr lang="en-US" sz="1200">
                <a:latin typeface="+mj-lt"/>
              </a:rPr>
              <a:t>CIRTL seeks to enhance excellence in STEM undergraduate education through development of </a:t>
            </a:r>
            <a:r>
              <a:rPr lang="en-US" sz="1200" b="1">
                <a:latin typeface="+mj-lt"/>
              </a:rPr>
              <a:t>a national faculty committed to implementing and advancing evidence-based teaching practices for diverse learners</a:t>
            </a:r>
            <a:r>
              <a:rPr lang="en-US" sz="1200">
                <a:latin typeface="+mj-lt"/>
              </a:rPr>
              <a:t>. </a:t>
            </a:r>
          </a:p>
          <a:p>
            <a:pPr marL="0" indent="0">
              <a:buNone/>
            </a:pPr>
            <a:r>
              <a:rPr lang="en-US" sz="1200">
                <a:latin typeface="+mj-lt"/>
              </a:rPr>
              <a:t>CIRTL was founded in 2003 as a National Science Foundation Center for Learning and Teaching in higher education. </a:t>
            </a:r>
          </a:p>
          <a:p>
            <a:pPr marL="0" indent="0">
              <a:buNone/>
            </a:pPr>
            <a:r>
              <a:rPr lang="en-US" sz="1200">
                <a:latin typeface="+mj-lt"/>
              </a:rPr>
              <a:t>CIRTL uses graduate education as the leverage point to develop a national STEM faculty committed to implementing and advancing effective teaching practices for diverse student audiences as part of successful professional careers. </a:t>
            </a:r>
          </a:p>
          <a:p>
            <a:pPr marL="0" indent="0">
              <a:buNone/>
            </a:pPr>
            <a:r>
              <a:rPr lang="en-US" sz="1200">
                <a:latin typeface="+mj-lt"/>
              </a:rPr>
              <a:t>The goal of CIRTL is to improve the STEM learning of all students at every college and university, and thereby to increase the diversity in STEM fields and the STEM literacy of the nation.</a:t>
            </a:r>
          </a:p>
          <a:p>
            <a:endParaRPr lang="en-US" sz="1000" dirty="0"/>
          </a:p>
        </p:txBody>
      </p:sp>
      <p:sp>
        <p:nvSpPr>
          <p:cNvPr id="11" name="Rectangle 10">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6ED068F-7BCD-A7A9-D0AD-FF5A663E6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90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CA27520-11B8-4A83-91BE-2C7A22312F4B}"/>
              </a:ext>
            </a:extLst>
          </p:cNvPr>
          <p:cNvSpPr>
            <a:spLocks noGrp="1"/>
          </p:cNvSpPr>
          <p:nvPr>
            <p:ph type="title"/>
          </p:nvPr>
        </p:nvSpPr>
        <p:spPr>
          <a:xfrm>
            <a:off x="481013" y="3752849"/>
            <a:ext cx="3290887" cy="2452687"/>
          </a:xfrm>
        </p:spPr>
        <p:txBody>
          <a:bodyPr anchor="ctr">
            <a:normAutofit/>
          </a:bodyPr>
          <a:lstStyle/>
          <a:p>
            <a:r>
              <a:rPr lang="en-US" sz="3600" dirty="0"/>
              <a:t>Core Ideas</a:t>
            </a:r>
          </a:p>
        </p:txBody>
      </p:sp>
      <p:pic>
        <p:nvPicPr>
          <p:cNvPr id="14" name="Picture 13">
            <a:extLst>
              <a:ext uri="{FF2B5EF4-FFF2-40B4-BE49-F238E27FC236}">
                <a16:creationId xmlns:a16="http://schemas.microsoft.com/office/drawing/2014/main" id="{A8E82A30-558F-40B0-886D-810B249F95B8}"/>
              </a:ext>
            </a:extLst>
          </p:cNvPr>
          <p:cNvPicPr>
            <a:picLocks noChangeAspect="1"/>
          </p:cNvPicPr>
          <p:nvPr/>
        </p:nvPicPr>
        <p:blipFill rotWithShape="1">
          <a:blip r:embed="rId2"/>
          <a:srcRect t="3025" b="124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Content Placeholder 12">
            <a:extLst>
              <a:ext uri="{FF2B5EF4-FFF2-40B4-BE49-F238E27FC236}">
                <a16:creationId xmlns:a16="http://schemas.microsoft.com/office/drawing/2014/main" id="{B633CE73-C2D0-4D47-A1F7-169CB1BC14EC}"/>
              </a:ext>
            </a:extLst>
          </p:cNvPr>
          <p:cNvSpPr>
            <a:spLocks noGrp="1"/>
          </p:cNvSpPr>
          <p:nvPr>
            <p:ph idx="1"/>
          </p:nvPr>
        </p:nvSpPr>
        <p:spPr>
          <a:xfrm>
            <a:off x="4225574" y="3642360"/>
            <a:ext cx="7485413" cy="3124199"/>
          </a:xfrm>
        </p:spPr>
        <p:txBody>
          <a:bodyPr anchor="ctr">
            <a:noAutofit/>
          </a:bodyPr>
          <a:lstStyle/>
          <a:p>
            <a:pPr marL="0" indent="0">
              <a:buNone/>
            </a:pPr>
            <a:r>
              <a:rPr lang="en-US" sz="1400" b="1" dirty="0">
                <a:latin typeface="+mj-lt"/>
                <a:hlinkClick r:id="rId3"/>
              </a:rPr>
              <a:t>*Learning-through-Diversity*</a:t>
            </a:r>
          </a:p>
          <a:p>
            <a:r>
              <a:rPr lang="en-US" sz="1400" dirty="0">
                <a:highlight>
                  <a:srgbClr val="FFFF00"/>
                </a:highlight>
                <a:latin typeface="+mj-lt"/>
              </a:rPr>
              <a:t>Learning-through-diversity capitalizes on the rich array of experiences, backgrounds, and skills among </a:t>
            </a:r>
            <a:r>
              <a:rPr lang="en-US" sz="1400" dirty="0">
                <a:latin typeface="+mj-lt"/>
              </a:rPr>
              <a:t>STEM </a:t>
            </a:r>
            <a:r>
              <a:rPr lang="en-US" sz="1400" dirty="0">
                <a:highlight>
                  <a:srgbClr val="FFFF00"/>
                </a:highlight>
                <a:latin typeface="+mj-lt"/>
              </a:rPr>
              <a:t>undergraduates and graduates-through-faculty to enhance the learning of all</a:t>
            </a:r>
            <a:r>
              <a:rPr lang="en-US" sz="1400" dirty="0">
                <a:latin typeface="+mj-lt"/>
              </a:rPr>
              <a:t>. It recognizes that excellence and diversity are necessarily intertwined</a:t>
            </a:r>
          </a:p>
          <a:p>
            <a:pPr marL="0" indent="0">
              <a:buNone/>
            </a:pPr>
            <a:r>
              <a:rPr lang="en-US" sz="1400" b="1" dirty="0">
                <a:latin typeface="+mj-lt"/>
                <a:hlinkClick r:id="rId4"/>
              </a:rPr>
              <a:t>*Teaching-as-Research*</a:t>
            </a:r>
          </a:p>
          <a:p>
            <a:r>
              <a:rPr lang="en-US" sz="1400" dirty="0">
                <a:highlight>
                  <a:srgbClr val="FFFF00"/>
                </a:highlight>
                <a:latin typeface="+mj-lt"/>
              </a:rPr>
              <a:t>Teaching-as-research is the deliberate, systematic, and reflective use of research methods by </a:t>
            </a:r>
            <a:r>
              <a:rPr lang="en-US" sz="1400" dirty="0">
                <a:latin typeface="+mj-lt"/>
              </a:rPr>
              <a:t>science, technology, engineering, and mathematics (STEM) </a:t>
            </a:r>
            <a:r>
              <a:rPr lang="en-US" sz="1400" dirty="0">
                <a:highlight>
                  <a:srgbClr val="FFFF00"/>
                </a:highlight>
                <a:latin typeface="+mj-lt"/>
              </a:rPr>
              <a:t>instructors to develop and implement teaching practices that advance the learning experiences and outcomes of both students and teachers</a:t>
            </a:r>
          </a:p>
          <a:p>
            <a:pPr marL="0" indent="0">
              <a:buNone/>
            </a:pPr>
            <a:r>
              <a:rPr lang="en-US" sz="1400" b="1" dirty="0">
                <a:latin typeface="+mj-lt"/>
                <a:hlinkClick r:id="rId5"/>
              </a:rPr>
              <a:t>Learning Communities</a:t>
            </a:r>
          </a:p>
          <a:p>
            <a:r>
              <a:rPr lang="en-US" sz="1400" dirty="0">
                <a:latin typeface="+mj-lt"/>
              </a:rPr>
              <a:t>Learning communities bring together groups of people for shared learning, discovery, and generation of knowledge. To achieve common learning goals, a learning community nurtures functional relationship among its members.</a:t>
            </a:r>
          </a:p>
        </p:txBody>
      </p:sp>
      <p:sp>
        <p:nvSpPr>
          <p:cNvPr id="4" name="Slide Number Placeholder 3">
            <a:extLst>
              <a:ext uri="{FF2B5EF4-FFF2-40B4-BE49-F238E27FC236}">
                <a16:creationId xmlns:a16="http://schemas.microsoft.com/office/drawing/2014/main" id="{F46D2E76-912F-5E9E-2CA0-97A6B1E5A0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319F5821-459D-79AF-A034-8F927B7F3B5D}"/>
              </a:ext>
            </a:extLst>
          </p:cNvPr>
          <p:cNvSpPr/>
          <p:nvPr/>
        </p:nvSpPr>
        <p:spPr>
          <a:xfrm>
            <a:off x="4225574" y="3642360"/>
            <a:ext cx="7021546" cy="9826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AF63D7A8-CBB0-FD99-64E7-8AC2D76461B6}"/>
              </a:ext>
            </a:extLst>
          </p:cNvPr>
          <p:cNvSpPr/>
          <p:nvPr/>
        </p:nvSpPr>
        <p:spPr>
          <a:xfrm>
            <a:off x="4225574" y="4625013"/>
            <a:ext cx="7344634" cy="11905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13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ECDDC79-C364-AF13-1768-C8A4FBA6D4FB}"/>
              </a:ext>
            </a:extLst>
          </p:cNvPr>
          <p:cNvPicPr>
            <a:picLocks noChangeAspect="1"/>
          </p:cNvPicPr>
          <p:nvPr/>
        </p:nvPicPr>
        <p:blipFill rotWithShape="1">
          <a:blip r:embed="rId2"/>
          <a:srcRect l="31573" r="24052"/>
          <a:stretch/>
        </p:blipFill>
        <p:spPr>
          <a:xfrm>
            <a:off x="-1" y="-2"/>
            <a:ext cx="5410198" cy="6858002"/>
          </a:xfrm>
          <a:prstGeom prst="rect">
            <a:avLst/>
          </a:prstGeom>
        </p:spPr>
      </p:pic>
      <p:sp useBgFill="1">
        <p:nvSpPr>
          <p:cNvPr id="50" name="Rectangle 4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40E321-ACBA-4162-B489-FAE896B0BEC7}"/>
              </a:ext>
            </a:extLst>
          </p:cNvPr>
          <p:cNvSpPr>
            <a:spLocks noGrp="1"/>
          </p:cNvSpPr>
          <p:nvPr>
            <p:ph type="title"/>
          </p:nvPr>
        </p:nvSpPr>
        <p:spPr>
          <a:xfrm>
            <a:off x="6115317" y="405685"/>
            <a:ext cx="5464968" cy="1559301"/>
          </a:xfrm>
        </p:spPr>
        <p:txBody>
          <a:bodyPr>
            <a:normAutofit/>
          </a:bodyPr>
          <a:lstStyle/>
          <a:p>
            <a:r>
              <a:rPr lang="en-US" sz="4000" dirty="0"/>
              <a:t>Our </a:t>
            </a:r>
            <a:r>
              <a:rPr lang="en-US" sz="4000" b="1" dirty="0"/>
              <a:t>Broad</a:t>
            </a:r>
            <a:r>
              <a:rPr lang="en-US" sz="4000" dirty="0"/>
              <a:t> Goal</a:t>
            </a:r>
          </a:p>
        </p:txBody>
      </p:sp>
      <p:sp>
        <p:nvSpPr>
          <p:cNvPr id="3" name="Content Placeholder 2">
            <a:extLst>
              <a:ext uri="{FF2B5EF4-FFF2-40B4-BE49-F238E27FC236}">
                <a16:creationId xmlns:a16="http://schemas.microsoft.com/office/drawing/2014/main" id="{9085556D-8FD6-4DB7-A97C-F7CB894F9C41}"/>
              </a:ext>
            </a:extLst>
          </p:cNvPr>
          <p:cNvSpPr>
            <a:spLocks noGrp="1"/>
          </p:cNvSpPr>
          <p:nvPr>
            <p:ph idx="1"/>
          </p:nvPr>
        </p:nvSpPr>
        <p:spPr>
          <a:xfrm>
            <a:off x="6115317" y="2743200"/>
            <a:ext cx="5247340" cy="3496878"/>
          </a:xfrm>
        </p:spPr>
        <p:txBody>
          <a:bodyPr anchor="ctr">
            <a:normAutofit/>
          </a:bodyPr>
          <a:lstStyle/>
          <a:p>
            <a:pPr>
              <a:buFont typeface="Arial" panose="020B0604020202020204" pitchFamily="34" charset="0"/>
              <a:buChar char="•"/>
            </a:pPr>
            <a:r>
              <a:rPr lang="en-US" sz="1700" dirty="0"/>
              <a:t>To become mindful and inclusive faculty who improve learning through teaching. {Note the causality, here}</a:t>
            </a:r>
          </a:p>
          <a:p>
            <a:pPr lvl="1"/>
            <a:r>
              <a:rPr lang="en-US" sz="1700" dirty="0"/>
              <a:t>This requires us to:</a:t>
            </a:r>
          </a:p>
          <a:p>
            <a:pPr lvl="2">
              <a:buFont typeface="Wingdings" panose="05000000000000000000" pitchFamily="2" charset="2"/>
              <a:buChar char="ü"/>
            </a:pPr>
            <a:r>
              <a:rPr lang="en-US" sz="1700" b="1" dirty="0"/>
              <a:t>Appreciate </a:t>
            </a:r>
            <a:r>
              <a:rPr lang="en-US" sz="1700" dirty="0"/>
              <a:t>the diverse backgrounds of students and their implications for learning.</a:t>
            </a:r>
          </a:p>
          <a:p>
            <a:pPr lvl="2">
              <a:buFont typeface="Wingdings" panose="05000000000000000000" pitchFamily="2" charset="2"/>
              <a:buChar char="ü"/>
            </a:pPr>
            <a:r>
              <a:rPr lang="en-US" sz="1700" b="1" dirty="0"/>
              <a:t>Identify </a:t>
            </a:r>
            <a:r>
              <a:rPr lang="en-US" sz="1700" dirty="0"/>
              <a:t>curricular, teaching, and assessment practices that promote inclusive learning.</a:t>
            </a:r>
          </a:p>
          <a:p>
            <a:pPr lvl="2">
              <a:buFont typeface="Wingdings" panose="05000000000000000000" pitchFamily="2" charset="2"/>
              <a:buChar char="ü"/>
            </a:pPr>
            <a:r>
              <a:rPr lang="en-US" sz="1700" b="1" dirty="0"/>
              <a:t>Draw upon </a:t>
            </a:r>
            <a:r>
              <a:rPr lang="en-US" sz="1700" dirty="0"/>
              <a:t>the diversity of students to enhance and enrich engaged and inclusive learning.</a:t>
            </a:r>
          </a:p>
          <a:p>
            <a:pPr lvl="2">
              <a:buFont typeface="Wingdings" panose="05000000000000000000" pitchFamily="2" charset="2"/>
              <a:buChar char="ü"/>
            </a:pPr>
            <a:r>
              <a:rPr lang="en-US" sz="1700" b="1" dirty="0"/>
              <a:t>Recognize</a:t>
            </a:r>
            <a:r>
              <a:rPr lang="en-US" sz="1700" dirty="0"/>
              <a:t> existing inequities, and promote an equitable, inclusive and respectful climate for learning.</a:t>
            </a:r>
          </a:p>
          <a:p>
            <a:endParaRPr lang="en-US" sz="1700" dirty="0"/>
          </a:p>
        </p:txBody>
      </p:sp>
      <p:sp>
        <p:nvSpPr>
          <p:cNvPr id="4" name="Slide Number Placeholder 3">
            <a:extLst>
              <a:ext uri="{FF2B5EF4-FFF2-40B4-BE49-F238E27FC236}">
                <a16:creationId xmlns:a16="http://schemas.microsoft.com/office/drawing/2014/main" id="{EC914B44-960E-81D0-C42B-8CEF7714B8F0}"/>
              </a:ext>
            </a:extLst>
          </p:cNvPr>
          <p:cNvSpPr>
            <a:spLocks noGrp="1"/>
          </p:cNvSpPr>
          <p:nvPr>
            <p:ph type="sldNum" sz="quarter" idx="12"/>
          </p:nvPr>
        </p:nvSpPr>
        <p:spPr>
          <a:xfrm>
            <a:off x="8732520" y="6356350"/>
            <a:ext cx="32004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117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D24C0B4-6C72-9CF1-DA7F-87B803D77BBB}"/>
              </a:ext>
            </a:extLst>
          </p:cNvPr>
          <p:cNvPicPr>
            <a:picLocks noChangeAspect="1"/>
          </p:cNvPicPr>
          <p:nvPr/>
        </p:nvPicPr>
        <p:blipFill rotWithShape="1">
          <a:blip r:embed="rId2"/>
          <a:srcRect l="16619" r="43937"/>
          <a:stretch/>
        </p:blipFill>
        <p:spPr>
          <a:xfrm>
            <a:off x="-1" y="-2"/>
            <a:ext cx="5410198" cy="6858002"/>
          </a:xfrm>
          <a:prstGeom prst="rect">
            <a:avLst/>
          </a:prstGeom>
        </p:spPr>
      </p:pic>
      <p:sp useBgFill="1">
        <p:nvSpPr>
          <p:cNvPr id="33" name="Rectangle 3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40E321-ACBA-4162-B489-FAE896B0BEC7}"/>
              </a:ext>
            </a:extLst>
          </p:cNvPr>
          <p:cNvSpPr>
            <a:spLocks noGrp="1"/>
          </p:cNvSpPr>
          <p:nvPr>
            <p:ph type="title"/>
          </p:nvPr>
        </p:nvSpPr>
        <p:spPr>
          <a:xfrm>
            <a:off x="6115317" y="405685"/>
            <a:ext cx="5464968" cy="1559301"/>
          </a:xfrm>
        </p:spPr>
        <p:txBody>
          <a:bodyPr>
            <a:normAutofit/>
          </a:bodyPr>
          <a:lstStyle/>
          <a:p>
            <a:r>
              <a:rPr lang="en-US" sz="4000" dirty="0"/>
              <a:t>Our </a:t>
            </a:r>
            <a:r>
              <a:rPr lang="en-US" sz="4000" b="1" dirty="0"/>
              <a:t>Targeted</a:t>
            </a:r>
            <a:r>
              <a:rPr lang="en-US" sz="4000" dirty="0"/>
              <a:t> Goal</a:t>
            </a:r>
          </a:p>
        </p:txBody>
      </p:sp>
      <p:sp>
        <p:nvSpPr>
          <p:cNvPr id="3" name="Content Placeholder 2">
            <a:extLst>
              <a:ext uri="{FF2B5EF4-FFF2-40B4-BE49-F238E27FC236}">
                <a16:creationId xmlns:a16="http://schemas.microsoft.com/office/drawing/2014/main" id="{9085556D-8FD6-4DB7-A97C-F7CB894F9C41}"/>
              </a:ext>
            </a:extLst>
          </p:cNvPr>
          <p:cNvSpPr>
            <a:spLocks noGrp="1"/>
          </p:cNvSpPr>
          <p:nvPr>
            <p:ph idx="1"/>
          </p:nvPr>
        </p:nvSpPr>
        <p:spPr>
          <a:xfrm>
            <a:off x="6115317" y="2363110"/>
            <a:ext cx="5247340" cy="3496878"/>
          </a:xfrm>
        </p:spPr>
        <p:txBody>
          <a:bodyPr anchor="ctr">
            <a:normAutofit/>
          </a:bodyPr>
          <a:lstStyle/>
          <a:p>
            <a:pPr marL="914400" lvl="1" indent="-457200">
              <a:buFont typeface="+mj-lt"/>
              <a:buAutoNum type="arabicPeriod"/>
            </a:pPr>
            <a:r>
              <a:rPr lang="en-US" sz="1900" dirty="0"/>
              <a:t>To </a:t>
            </a:r>
            <a:r>
              <a:rPr lang="en-US" sz="1900" b="1" dirty="0"/>
              <a:t>adopt </a:t>
            </a:r>
            <a:r>
              <a:rPr lang="en-US" sz="1900" dirty="0"/>
              <a:t>Learning-through-Diversity as a pedagogical prism for designing, developing, and delivering inclusive, equitable, and accessible learning experiences;</a:t>
            </a:r>
          </a:p>
          <a:p>
            <a:pPr marL="914400" lvl="1" indent="-457200">
              <a:buFont typeface="+mj-lt"/>
              <a:buAutoNum type="arabicPeriod"/>
            </a:pPr>
            <a:r>
              <a:rPr lang="en-US" sz="1900" dirty="0"/>
              <a:t>To </a:t>
            </a:r>
            <a:r>
              <a:rPr lang="en-US" sz="1900" b="1" dirty="0"/>
              <a:t>apply </a:t>
            </a:r>
            <a:r>
              <a:rPr lang="en-US" sz="1900" dirty="0"/>
              <a:t>strategies to develop, integrate, and assess inclusive, equitable, and accessible teaching practices;</a:t>
            </a:r>
          </a:p>
          <a:p>
            <a:pPr marL="914400" lvl="1" indent="-457200">
              <a:buFont typeface="+mj-lt"/>
              <a:buAutoNum type="arabicPeriod"/>
            </a:pPr>
            <a:r>
              <a:rPr lang="en-US" sz="1900" dirty="0"/>
              <a:t>To </a:t>
            </a:r>
            <a:r>
              <a:rPr lang="en-US" sz="1900" b="1" dirty="0"/>
              <a:t>develop </a:t>
            </a:r>
            <a:r>
              <a:rPr lang="en-US" sz="1900" dirty="0"/>
              <a:t>a solid foundation for engaging in meaningful DEIA-informed teaching.</a:t>
            </a:r>
          </a:p>
        </p:txBody>
      </p:sp>
      <p:sp>
        <p:nvSpPr>
          <p:cNvPr id="4" name="Slide Number Placeholder 3">
            <a:extLst>
              <a:ext uri="{FF2B5EF4-FFF2-40B4-BE49-F238E27FC236}">
                <a16:creationId xmlns:a16="http://schemas.microsoft.com/office/drawing/2014/main" id="{5460A187-5D65-7FEC-182F-1B7082FACA62}"/>
              </a:ext>
            </a:extLst>
          </p:cNvPr>
          <p:cNvSpPr>
            <a:spLocks noGrp="1"/>
          </p:cNvSpPr>
          <p:nvPr>
            <p:ph type="sldNum" sz="quarter" idx="12"/>
          </p:nvPr>
        </p:nvSpPr>
        <p:spPr>
          <a:xfrm>
            <a:off x="8732520" y="6356350"/>
            <a:ext cx="32004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85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E31F615-E8FF-4C1E-BFA9-94B3CAC75D21}"/>
              </a:ext>
            </a:extLst>
          </p:cNvPr>
          <p:cNvSpPr>
            <a:spLocks noGrp="1"/>
          </p:cNvSpPr>
          <p:nvPr>
            <p:ph type="title"/>
          </p:nvPr>
        </p:nvSpPr>
        <p:spPr>
          <a:xfrm>
            <a:off x="243840" y="1402080"/>
            <a:ext cx="4882896" cy="1456139"/>
          </a:xfrm>
        </p:spPr>
        <p:txBody>
          <a:bodyPr anchor="t">
            <a:normAutofit/>
          </a:bodyPr>
          <a:lstStyle/>
          <a:p>
            <a:pPr algn="ctr"/>
            <a:r>
              <a:rPr lang="en-US" sz="3600" dirty="0"/>
              <a:t>Making the </a:t>
            </a:r>
            <a:r>
              <a:rPr lang="en-US" sz="3600" dirty="0">
                <a:sym typeface="Wingdings" panose="05000000000000000000" pitchFamily="2" charset="2"/>
              </a:rPr>
              <a:t>Connection</a:t>
            </a:r>
            <a:endParaRPr lang="en-US" sz="3600" dirty="0"/>
          </a:p>
        </p:txBody>
      </p:sp>
      <p:pic>
        <p:nvPicPr>
          <p:cNvPr id="3" name="Picture 2">
            <a:extLst>
              <a:ext uri="{FF2B5EF4-FFF2-40B4-BE49-F238E27FC236}">
                <a16:creationId xmlns:a16="http://schemas.microsoft.com/office/drawing/2014/main" id="{0C1DC9A9-FA2A-379D-9B4D-E3D66541D7E4}"/>
              </a:ext>
            </a:extLst>
          </p:cNvPr>
          <p:cNvPicPr>
            <a:picLocks noChangeAspect="1"/>
          </p:cNvPicPr>
          <p:nvPr/>
        </p:nvPicPr>
        <p:blipFill>
          <a:blip r:embed="rId2"/>
          <a:stretch>
            <a:fillRect/>
          </a:stretch>
        </p:blipFill>
        <p:spPr>
          <a:xfrm>
            <a:off x="724619" y="3507965"/>
            <a:ext cx="3951289" cy="2509068"/>
          </a:xfrm>
          <a:prstGeom prst="rect">
            <a:avLst/>
          </a:prstGeom>
        </p:spPr>
      </p:pic>
      <p:sp>
        <p:nvSpPr>
          <p:cNvPr id="5" name="Content Placeholder 4">
            <a:extLst>
              <a:ext uri="{FF2B5EF4-FFF2-40B4-BE49-F238E27FC236}">
                <a16:creationId xmlns:a16="http://schemas.microsoft.com/office/drawing/2014/main" id="{0B108739-F58A-4150-875E-E786353D7838}"/>
              </a:ext>
            </a:extLst>
          </p:cNvPr>
          <p:cNvSpPr>
            <a:spLocks noGrp="1"/>
          </p:cNvSpPr>
          <p:nvPr>
            <p:ph idx="1"/>
          </p:nvPr>
        </p:nvSpPr>
        <p:spPr>
          <a:xfrm>
            <a:off x="6096000" y="785366"/>
            <a:ext cx="5257797" cy="5310632"/>
          </a:xfrm>
        </p:spPr>
        <p:txBody>
          <a:bodyPr anchor="ctr">
            <a:normAutofit/>
          </a:bodyPr>
          <a:lstStyle/>
          <a:p>
            <a:pPr>
              <a:buFont typeface="Wingdings" panose="05000000000000000000" pitchFamily="2" charset="2"/>
              <a:buChar char="Ø"/>
            </a:pPr>
            <a:r>
              <a:rPr lang="en-US" sz="1900" dirty="0"/>
              <a:t>When we say that Learning-through-Diversity capitalizes on the experiences, backgrounds, identities, and skills of students to enhance learning for all, we are engaging in a representational form of scholarly teaching –bringing who we are and who our students are into the equation.</a:t>
            </a:r>
          </a:p>
          <a:p>
            <a:pPr marL="0" indent="0">
              <a:buNone/>
            </a:pPr>
            <a:endParaRPr lang="en-US" sz="1900" dirty="0"/>
          </a:p>
          <a:p>
            <a:pPr>
              <a:buFont typeface="Wingdings" panose="05000000000000000000" pitchFamily="2" charset="2"/>
              <a:buChar char="Ø"/>
            </a:pPr>
            <a:r>
              <a:rPr lang="en-US" sz="1900" dirty="0"/>
              <a:t>It is more than that, though: through a TAR prism, we can hypothesize and predict the impact of equitable, inclusive, and accessible teaching practices on learning. </a:t>
            </a:r>
          </a:p>
        </p:txBody>
      </p:sp>
      <p:sp>
        <p:nvSpPr>
          <p:cNvPr id="2" name="Slide Number Placeholder 1">
            <a:extLst>
              <a:ext uri="{FF2B5EF4-FFF2-40B4-BE49-F238E27FC236}">
                <a16:creationId xmlns:a16="http://schemas.microsoft.com/office/drawing/2014/main" id="{16DF6571-D0F3-9E0B-D4B8-FA4AF6B34B03}"/>
              </a:ext>
            </a:extLst>
          </p:cNvPr>
          <p:cNvSpPr>
            <a:spLocks noGrp="1"/>
          </p:cNvSpPr>
          <p:nvPr>
            <p:ph type="sldNum" sz="quarter" idx="12"/>
          </p:nvPr>
        </p:nvSpPr>
        <p:spPr>
          <a:xfrm>
            <a:off x="8732520" y="6356350"/>
            <a:ext cx="3199389"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409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E31F615-E8FF-4C1E-BFA9-94B3CAC75D21}"/>
              </a:ext>
            </a:extLst>
          </p:cNvPr>
          <p:cNvSpPr>
            <a:spLocks noGrp="1"/>
          </p:cNvSpPr>
          <p:nvPr>
            <p:ph type="title"/>
          </p:nvPr>
        </p:nvSpPr>
        <p:spPr>
          <a:xfrm>
            <a:off x="841249" y="539578"/>
            <a:ext cx="5981278" cy="1684638"/>
          </a:xfrm>
        </p:spPr>
        <p:txBody>
          <a:bodyPr>
            <a:normAutofit/>
          </a:bodyPr>
          <a:lstStyle/>
          <a:p>
            <a:r>
              <a:rPr lang="en-US" sz="2800" dirty="0"/>
              <a:t>Premise:</a:t>
            </a:r>
            <a:br>
              <a:rPr lang="en-US" sz="2800" dirty="0"/>
            </a:br>
            <a:r>
              <a:rPr lang="en-US" sz="2800" dirty="0"/>
              <a:t>Inclusive Teaching Practices</a:t>
            </a:r>
            <a:r>
              <a:rPr lang="en-US" sz="2800" dirty="0">
                <a:sym typeface="Wingdings" panose="05000000000000000000" pitchFamily="2" charset="2"/>
              </a:rPr>
              <a:t></a:t>
            </a:r>
            <a:r>
              <a:rPr lang="en-US" sz="2800" dirty="0"/>
              <a:t> </a:t>
            </a:r>
            <a:br>
              <a:rPr lang="en-US" sz="2800" dirty="0"/>
            </a:br>
            <a:r>
              <a:rPr lang="en-US" sz="2800" dirty="0"/>
              <a:t>Inclusive Learning Experiences  </a:t>
            </a:r>
          </a:p>
        </p:txBody>
      </p:sp>
      <p:sp>
        <p:nvSpPr>
          <p:cNvPr id="5" name="Content Placeholder 4">
            <a:extLst>
              <a:ext uri="{FF2B5EF4-FFF2-40B4-BE49-F238E27FC236}">
                <a16:creationId xmlns:a16="http://schemas.microsoft.com/office/drawing/2014/main" id="{0B108739-F58A-4150-875E-E786353D7838}"/>
              </a:ext>
            </a:extLst>
          </p:cNvPr>
          <p:cNvSpPr>
            <a:spLocks noGrp="1"/>
          </p:cNvSpPr>
          <p:nvPr>
            <p:ph idx="1"/>
          </p:nvPr>
        </p:nvSpPr>
        <p:spPr>
          <a:xfrm>
            <a:off x="838201" y="2409568"/>
            <a:ext cx="5981278" cy="3690551"/>
          </a:xfrm>
        </p:spPr>
        <p:txBody>
          <a:bodyPr>
            <a:normAutofit/>
          </a:bodyPr>
          <a:lstStyle/>
          <a:p>
            <a:r>
              <a:rPr lang="en-US" sz="1600" dirty="0"/>
              <a:t>Faculty and students bring an array of experiences, backgrounds, and skills to the teaching and learning process. </a:t>
            </a:r>
          </a:p>
          <a:p>
            <a:r>
              <a:rPr lang="en-US" sz="1600" dirty="0"/>
              <a:t>Effective teaching capitalizes on these rich resources to the benefit of all. This is "Learning-through-Diversity". </a:t>
            </a:r>
          </a:p>
          <a:p>
            <a:r>
              <a:rPr lang="en-US" sz="1600" dirty="0"/>
              <a:t>At the same time, existing social and educational practices do not always promote equal success for all learners. </a:t>
            </a:r>
          </a:p>
          <a:p>
            <a:r>
              <a:rPr lang="en-US" sz="1600" dirty="0"/>
              <a:t>Creating equitable learning experiences and environments requires intentional and deliberate efforts on the part of present and future faculty alike. </a:t>
            </a:r>
          </a:p>
          <a:p>
            <a:r>
              <a:rPr lang="en-US" sz="1600" dirty="0"/>
              <a:t>This series is designed to stimulate, frame, and support these efforts.</a:t>
            </a:r>
          </a:p>
          <a:p>
            <a:pPr marL="0" indent="0">
              <a:buNone/>
            </a:pPr>
            <a:r>
              <a:rPr lang="en-US" sz="1600" i="1" dirty="0">
                <a:hlinkClick r:id="rId2"/>
              </a:rPr>
              <a:t>https://www.cirtl.net/about/core_ideas/learning_through_diversity</a:t>
            </a:r>
            <a:r>
              <a:rPr lang="en-US" sz="1600" i="1" dirty="0"/>
              <a:t>.</a:t>
            </a:r>
          </a:p>
        </p:txBody>
      </p:sp>
      <p:pic>
        <p:nvPicPr>
          <p:cNvPr id="3" name="Picture 2" descr="A group of puzzle pieces&#10;&#10;Description automatically generated">
            <a:extLst>
              <a:ext uri="{FF2B5EF4-FFF2-40B4-BE49-F238E27FC236}">
                <a16:creationId xmlns:a16="http://schemas.microsoft.com/office/drawing/2014/main" id="{4F1F47BA-A246-6536-F621-D0697E4BF0BF}"/>
              </a:ext>
            </a:extLst>
          </p:cNvPr>
          <p:cNvPicPr>
            <a:picLocks noChangeAspect="1"/>
          </p:cNvPicPr>
          <p:nvPr/>
        </p:nvPicPr>
        <p:blipFill rotWithShape="1">
          <a:blip r:embed="rId3"/>
          <a:srcRect t="116" r="-1" b="1337"/>
          <a:stretch/>
        </p:blipFill>
        <p:spPr>
          <a:xfrm>
            <a:off x="7592345" y="168876"/>
            <a:ext cx="4001231" cy="2631989"/>
          </a:xfrm>
          <a:prstGeom prst="rect">
            <a:avLst/>
          </a:prstGeom>
        </p:spPr>
      </p:pic>
      <p:pic>
        <p:nvPicPr>
          <p:cNvPr id="6" name="Picture 5" descr="A puzzle pieces with different colored pieces&#10;&#10;Description automatically generated">
            <a:extLst>
              <a:ext uri="{FF2B5EF4-FFF2-40B4-BE49-F238E27FC236}">
                <a16:creationId xmlns:a16="http://schemas.microsoft.com/office/drawing/2014/main" id="{899C1385-0882-AC7B-8B1A-8F056A016144}"/>
              </a:ext>
            </a:extLst>
          </p:cNvPr>
          <p:cNvPicPr>
            <a:picLocks noChangeAspect="1"/>
          </p:cNvPicPr>
          <p:nvPr/>
        </p:nvPicPr>
        <p:blipFill rotWithShape="1">
          <a:blip r:embed="rId4"/>
          <a:srcRect t="4973" r="1" b="283"/>
          <a:stretch/>
        </p:blipFill>
        <p:spPr>
          <a:xfrm>
            <a:off x="7207267" y="2961503"/>
            <a:ext cx="4771377" cy="3138616"/>
          </a:xfrm>
          <a:prstGeom prst="rect">
            <a:avLst/>
          </a:prstGeom>
        </p:spPr>
      </p:pic>
      <p:sp>
        <p:nvSpPr>
          <p:cNvPr id="2" name="Slide Number Placeholder 1">
            <a:extLst>
              <a:ext uri="{FF2B5EF4-FFF2-40B4-BE49-F238E27FC236}">
                <a16:creationId xmlns:a16="http://schemas.microsoft.com/office/drawing/2014/main" id="{1813404F-D900-7AEE-3122-3A0316BAA9B4}"/>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0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930993-DBE9-4A26-A9D5-447EF1298C88}"/>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5600" i="1" kern="1200" dirty="0">
                <a:solidFill>
                  <a:schemeClr val="tx1"/>
                </a:solidFill>
                <a:latin typeface="+mj-lt"/>
                <a:ea typeface="+mj-ea"/>
                <a:cs typeface="+mj-cs"/>
              </a:rPr>
              <a:t>So, how do we teach inclusively?</a:t>
            </a:r>
            <a:br>
              <a:rPr lang="en-US" sz="5600" i="1" kern="1200" dirty="0">
                <a:solidFill>
                  <a:schemeClr val="tx1"/>
                </a:solidFill>
                <a:latin typeface="+mj-lt"/>
                <a:ea typeface="+mj-ea"/>
                <a:cs typeface="+mj-cs"/>
              </a:rPr>
            </a:br>
            <a:endParaRPr lang="en-US" sz="56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DB4ADF0A-3379-4757-9ECE-550795300868}"/>
              </a:ext>
            </a:extLst>
          </p:cNvPr>
          <p:cNvPicPr>
            <a:picLocks noChangeAspect="1"/>
          </p:cNvPicPr>
          <p:nvPr/>
        </p:nvPicPr>
        <p:blipFill rotWithShape="1">
          <a:blip r:embed="rId2"/>
          <a:srcRect l="3888" r="3858" b="-1"/>
          <a:stretch/>
        </p:blipFill>
        <p:spPr>
          <a:xfrm>
            <a:off x="4889400" y="591670"/>
            <a:ext cx="2408604" cy="2742004"/>
          </a:xfrm>
          <a:prstGeom prst="rect">
            <a:avLst/>
          </a:prstGeom>
        </p:spPr>
      </p:pic>
      <p:sp>
        <p:nvSpPr>
          <p:cNvPr id="27"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27DD3784-E666-2A2A-BE64-F32E7A5F16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12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1182</Words>
  <Application>Microsoft Office PowerPoint</Application>
  <PresentationFormat>Widescreen</PresentationFormat>
  <Paragraphs>105</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inherit</vt:lpstr>
      <vt:lpstr>Wingdings</vt:lpstr>
      <vt:lpstr>1_Office Theme</vt:lpstr>
      <vt:lpstr>Learning-Through-Diversity</vt:lpstr>
      <vt:lpstr>A Framework &amp; Practices </vt:lpstr>
      <vt:lpstr> CIRTL is…</vt:lpstr>
      <vt:lpstr>Core Ideas</vt:lpstr>
      <vt:lpstr>Our Broad Goal</vt:lpstr>
      <vt:lpstr>Our Targeted Goal</vt:lpstr>
      <vt:lpstr>Making the Connection</vt:lpstr>
      <vt:lpstr>Premise: Inclusive Teaching Practices  Inclusive Learning Experiences  </vt:lpstr>
      <vt:lpstr>So, how do we teach inclusively? </vt:lpstr>
      <vt:lpstr>Let’s consider some key concepts and think about a mindset </vt:lpstr>
      <vt:lpstr>A Slightly Deeper Dive:  Visible and Invisible Barriers</vt:lpstr>
      <vt:lpstr>Inclusive Practices and Pedagogies:  A Primer</vt:lpstr>
      <vt:lpstr>PowerPoint Presentation</vt:lpstr>
      <vt:lpstr>PowerPoint Presentation</vt:lpstr>
      <vt:lpstr>PowerPoint Presentation</vt:lpstr>
      <vt:lpstr>PowerPoint Presentation</vt:lpstr>
      <vt:lpstr>Guides and Resources for Inclusive Teaching</vt:lpstr>
      <vt:lpstr>Select CETL Inclusive Teaching and Learning Resources</vt:lpstr>
      <vt:lpstr>Guides for Growth and Development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Smentkowski, Brian (bsmentkowski@uidaho.edu)</dc:creator>
  <cp:lastModifiedBy>Smentkowski, Brian (bsmentkowski@uidaho.edu)</cp:lastModifiedBy>
  <cp:revision>2</cp:revision>
  <dcterms:created xsi:type="dcterms:W3CDTF">2023-10-25T17:27:20Z</dcterms:created>
  <dcterms:modified xsi:type="dcterms:W3CDTF">2023-10-25T17:57:30Z</dcterms:modified>
</cp:coreProperties>
</file>