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67" r:id="rId3"/>
    <p:sldId id="260" r:id="rId4"/>
    <p:sldId id="271" r:id="rId5"/>
    <p:sldId id="272" r:id="rId6"/>
    <p:sldId id="274" r:id="rId7"/>
    <p:sldId id="275" r:id="rId8"/>
    <p:sldId id="280" r:id="rId9"/>
    <p:sldId id="262" r:id="rId10"/>
    <p:sldId id="282" r:id="rId11"/>
    <p:sldId id="283" r:id="rId12"/>
    <p:sldId id="279" r:id="rId13"/>
    <p:sldId id="270"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25" d="100"/>
          <a:sy n="125" d="100"/>
        </p:scale>
        <p:origin x="20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D2A9E5-30A8-4852-B1A9-A281DBA5E5F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54F37A-A146-4AAC-804C-CD67A9E72B35}">
      <dgm:prSet custT="1"/>
      <dgm:spPr/>
      <dgm:t>
        <a:bodyPr/>
        <a:lstStyle/>
        <a:p>
          <a:pPr>
            <a:lnSpc>
              <a:spcPct val="100000"/>
            </a:lnSpc>
          </a:pPr>
          <a:r>
            <a:rPr lang="en-US" sz="1300" b="1" dirty="0"/>
            <a:t>As part of the CIRTL Network</a:t>
          </a:r>
          <a:r>
            <a:rPr lang="en-US" sz="1300" dirty="0"/>
            <a:t>,</a:t>
          </a:r>
          <a:r>
            <a:rPr lang="en-US" sz="1300" b="1" dirty="0"/>
            <a:t> </a:t>
          </a:r>
          <a:r>
            <a:rPr lang="en-US" sz="1300" dirty="0"/>
            <a:t>University of Idaho graduate students and post docs achieve a differentiating experience that not only provides a competitive advantage in the job market, but positions them as powerful agents of change in STEM education on and beyond our campus. </a:t>
          </a:r>
        </a:p>
      </dgm:t>
    </dgm:pt>
    <dgm:pt modelId="{2BBA580F-6FDA-4225-9AE3-1E2580822108}" type="parTrans" cxnId="{C0DB01C5-C6A7-407D-B954-D3C7FDC9709A}">
      <dgm:prSet/>
      <dgm:spPr/>
      <dgm:t>
        <a:bodyPr/>
        <a:lstStyle/>
        <a:p>
          <a:endParaRPr lang="en-US"/>
        </a:p>
      </dgm:t>
    </dgm:pt>
    <dgm:pt modelId="{40598602-BA60-47A9-AD8F-2005F04CC76D}" type="sibTrans" cxnId="{C0DB01C5-C6A7-407D-B954-D3C7FDC9709A}">
      <dgm:prSet/>
      <dgm:spPr/>
      <dgm:t>
        <a:bodyPr/>
        <a:lstStyle/>
        <a:p>
          <a:endParaRPr lang="en-US"/>
        </a:p>
      </dgm:t>
    </dgm:pt>
    <dgm:pt modelId="{42B935A0-EDCE-4128-97BC-93017227107A}">
      <dgm:prSet/>
      <dgm:spPr/>
      <dgm:t>
        <a:bodyPr/>
        <a:lstStyle/>
        <a:p>
          <a:pPr>
            <a:lnSpc>
              <a:spcPct val="100000"/>
            </a:lnSpc>
          </a:pPr>
          <a:r>
            <a:rPr lang="en-US" dirty="0"/>
            <a:t>It enters our students and post docs into a community of future faculty and scientists who learn from the leading scholars at leading research institutions, of which we are one. </a:t>
          </a:r>
        </a:p>
      </dgm:t>
    </dgm:pt>
    <dgm:pt modelId="{09AC734A-35D3-46F3-9302-C2A6D9E9A1E9}" type="parTrans" cxnId="{BE3E9A36-D987-4617-A7E4-F7FA7BB9DF32}">
      <dgm:prSet/>
      <dgm:spPr/>
      <dgm:t>
        <a:bodyPr/>
        <a:lstStyle/>
        <a:p>
          <a:endParaRPr lang="en-US"/>
        </a:p>
      </dgm:t>
    </dgm:pt>
    <dgm:pt modelId="{A0E759C0-D51C-45C0-AC60-A9AC33A1F55C}" type="sibTrans" cxnId="{BE3E9A36-D987-4617-A7E4-F7FA7BB9DF32}">
      <dgm:prSet/>
      <dgm:spPr/>
      <dgm:t>
        <a:bodyPr/>
        <a:lstStyle/>
        <a:p>
          <a:endParaRPr lang="en-US"/>
        </a:p>
      </dgm:t>
    </dgm:pt>
    <dgm:pt modelId="{778D1FD1-99D8-4C9A-B011-54540FF6C963}">
      <dgm:prSet/>
      <dgm:spPr/>
      <dgm:t>
        <a:bodyPr/>
        <a:lstStyle/>
        <a:p>
          <a:pPr>
            <a:lnSpc>
              <a:spcPct val="100000"/>
            </a:lnSpc>
          </a:pPr>
          <a:r>
            <a:rPr lang="en-US" dirty="0"/>
            <a:t>In short, CIRTL helps prepare tomorrow’s leaders today.</a:t>
          </a:r>
        </a:p>
      </dgm:t>
    </dgm:pt>
    <dgm:pt modelId="{F71AE1A2-C4CF-424D-BD7F-1F4508283705}" type="parTrans" cxnId="{6BA6F2B6-5A48-4B9A-A5D0-B3F6A4C7F444}">
      <dgm:prSet/>
      <dgm:spPr/>
      <dgm:t>
        <a:bodyPr/>
        <a:lstStyle/>
        <a:p>
          <a:endParaRPr lang="en-US"/>
        </a:p>
      </dgm:t>
    </dgm:pt>
    <dgm:pt modelId="{A06A3F14-7E5E-4D4B-8692-BB95028E9633}" type="sibTrans" cxnId="{6BA6F2B6-5A48-4B9A-A5D0-B3F6A4C7F444}">
      <dgm:prSet/>
      <dgm:spPr/>
      <dgm:t>
        <a:bodyPr/>
        <a:lstStyle/>
        <a:p>
          <a:endParaRPr lang="en-US"/>
        </a:p>
      </dgm:t>
    </dgm:pt>
    <dgm:pt modelId="{C396A144-6D7C-4D4B-835D-22410E5785DD}">
      <dgm:prSet/>
      <dgm:spPr/>
      <dgm:t>
        <a:bodyPr/>
        <a:lstStyle/>
        <a:p>
          <a:pPr>
            <a:lnSpc>
              <a:spcPct val="100000"/>
            </a:lnSpc>
          </a:pPr>
          <a:r>
            <a:rPr lang="en-US" b="0" i="0" dirty="0"/>
            <a:t>CIRTL advances success through tiered Learning Outcomes (Levels) for CIRTL-affiliated graduate students and post docs. This is realized through a combination of CIRTL-sponsored- and institutionally-designed programs.</a:t>
          </a:r>
        </a:p>
      </dgm:t>
    </dgm:pt>
    <dgm:pt modelId="{56793931-ECFE-4761-A386-48E94AC89A3C}" type="parTrans" cxnId="{B482AE0E-445A-46E7-B560-728EE0FD51AE}">
      <dgm:prSet/>
      <dgm:spPr/>
      <dgm:t>
        <a:bodyPr/>
        <a:lstStyle/>
        <a:p>
          <a:endParaRPr lang="en-US"/>
        </a:p>
      </dgm:t>
    </dgm:pt>
    <dgm:pt modelId="{D96BE266-98C5-4530-B10B-06282FEF2C85}" type="sibTrans" cxnId="{B482AE0E-445A-46E7-B560-728EE0FD51AE}">
      <dgm:prSet/>
      <dgm:spPr/>
      <dgm:t>
        <a:bodyPr/>
        <a:lstStyle/>
        <a:p>
          <a:endParaRPr lang="en-US"/>
        </a:p>
      </dgm:t>
    </dgm:pt>
    <dgm:pt modelId="{2827E729-1F92-4E3B-9659-8F537180FC97}" type="pres">
      <dgm:prSet presAssocID="{36D2A9E5-30A8-4852-B1A9-A281DBA5E5FF}" presName="root" presStyleCnt="0">
        <dgm:presLayoutVars>
          <dgm:dir/>
          <dgm:resizeHandles val="exact"/>
        </dgm:presLayoutVars>
      </dgm:prSet>
      <dgm:spPr/>
    </dgm:pt>
    <dgm:pt modelId="{6396A0BD-943B-4872-8EBE-5FAD08231B94}" type="pres">
      <dgm:prSet presAssocID="{3E54F37A-A146-4AAC-804C-CD67A9E72B35}" presName="compNode" presStyleCnt="0"/>
      <dgm:spPr/>
    </dgm:pt>
    <dgm:pt modelId="{A626D813-8A25-4C15-8DA0-195EE760B70B}" type="pres">
      <dgm:prSet presAssocID="{3E54F37A-A146-4AAC-804C-CD67A9E72B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4322AC55-70E5-4A29-ABB0-ABE95AF1B2C1}" type="pres">
      <dgm:prSet presAssocID="{3E54F37A-A146-4AAC-804C-CD67A9E72B35}" presName="spaceRect" presStyleCnt="0"/>
      <dgm:spPr/>
    </dgm:pt>
    <dgm:pt modelId="{6C6287F4-15F5-4440-B1F6-6E4A536C4DC2}" type="pres">
      <dgm:prSet presAssocID="{3E54F37A-A146-4AAC-804C-CD67A9E72B35}" presName="textRect" presStyleLbl="revTx" presStyleIdx="0" presStyleCnt="4">
        <dgm:presLayoutVars>
          <dgm:chMax val="1"/>
          <dgm:chPref val="1"/>
        </dgm:presLayoutVars>
      </dgm:prSet>
      <dgm:spPr/>
    </dgm:pt>
    <dgm:pt modelId="{5B72603A-1B05-47AD-BF17-4275E3502638}" type="pres">
      <dgm:prSet presAssocID="{40598602-BA60-47A9-AD8F-2005F04CC76D}" presName="sibTrans" presStyleCnt="0"/>
      <dgm:spPr/>
    </dgm:pt>
    <dgm:pt modelId="{0DFB5849-310F-4CAE-A7D7-D4B62D32435B}" type="pres">
      <dgm:prSet presAssocID="{42B935A0-EDCE-4128-97BC-93017227107A}" presName="compNode" presStyleCnt="0"/>
      <dgm:spPr/>
    </dgm:pt>
    <dgm:pt modelId="{9341212F-1DFB-4C9B-8AE0-9D7D20D33700}" type="pres">
      <dgm:prSet presAssocID="{42B935A0-EDCE-4128-97BC-9301722710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11CE57B-B50A-4C27-9D5D-9F438A9371CC}" type="pres">
      <dgm:prSet presAssocID="{42B935A0-EDCE-4128-97BC-93017227107A}" presName="spaceRect" presStyleCnt="0"/>
      <dgm:spPr/>
    </dgm:pt>
    <dgm:pt modelId="{B32F7607-2100-476A-B623-2DFFFA447220}" type="pres">
      <dgm:prSet presAssocID="{42B935A0-EDCE-4128-97BC-93017227107A}" presName="textRect" presStyleLbl="revTx" presStyleIdx="1" presStyleCnt="4">
        <dgm:presLayoutVars>
          <dgm:chMax val="1"/>
          <dgm:chPref val="1"/>
        </dgm:presLayoutVars>
      </dgm:prSet>
      <dgm:spPr/>
    </dgm:pt>
    <dgm:pt modelId="{E9464180-433E-409A-8ED8-31B9526E71D0}" type="pres">
      <dgm:prSet presAssocID="{A0E759C0-D51C-45C0-AC60-A9AC33A1F55C}" presName="sibTrans" presStyleCnt="0"/>
      <dgm:spPr/>
    </dgm:pt>
    <dgm:pt modelId="{31A7196B-F7F7-4F2D-9976-E40BA0F10ABB}" type="pres">
      <dgm:prSet presAssocID="{778D1FD1-99D8-4C9A-B011-54540FF6C963}" presName="compNode" presStyleCnt="0"/>
      <dgm:spPr/>
    </dgm:pt>
    <dgm:pt modelId="{7622EA69-8704-476C-831D-BCD3C698213F}" type="pres">
      <dgm:prSet presAssocID="{778D1FD1-99D8-4C9A-B011-54540FF6C9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1A9CDE9E-00CF-43A5-ABCF-F342EBC7DC30}" type="pres">
      <dgm:prSet presAssocID="{778D1FD1-99D8-4C9A-B011-54540FF6C963}" presName="spaceRect" presStyleCnt="0"/>
      <dgm:spPr/>
    </dgm:pt>
    <dgm:pt modelId="{CBE84D3C-6136-4B14-A699-89F4FFE15CF5}" type="pres">
      <dgm:prSet presAssocID="{778D1FD1-99D8-4C9A-B011-54540FF6C963}" presName="textRect" presStyleLbl="revTx" presStyleIdx="2" presStyleCnt="4">
        <dgm:presLayoutVars>
          <dgm:chMax val="1"/>
          <dgm:chPref val="1"/>
        </dgm:presLayoutVars>
      </dgm:prSet>
      <dgm:spPr/>
    </dgm:pt>
    <dgm:pt modelId="{A70DB4EA-4A9B-4EAC-A074-021F0DF5CD21}" type="pres">
      <dgm:prSet presAssocID="{A06A3F14-7E5E-4D4B-8692-BB95028E9633}" presName="sibTrans" presStyleCnt="0"/>
      <dgm:spPr/>
    </dgm:pt>
    <dgm:pt modelId="{1AC6C94A-F964-4B61-B636-CFFA188DD741}" type="pres">
      <dgm:prSet presAssocID="{C396A144-6D7C-4D4B-835D-22410E5785DD}" presName="compNode" presStyleCnt="0"/>
      <dgm:spPr/>
    </dgm:pt>
    <dgm:pt modelId="{80FBBFE8-B466-4D33-BC0A-77693DE027D0}" type="pres">
      <dgm:prSet presAssocID="{C396A144-6D7C-4D4B-835D-22410E5785D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aduation Cap"/>
        </a:ext>
      </dgm:extLst>
    </dgm:pt>
    <dgm:pt modelId="{67CFE5DE-A087-40B4-80F9-2C1A226E35AE}" type="pres">
      <dgm:prSet presAssocID="{C396A144-6D7C-4D4B-835D-22410E5785DD}" presName="spaceRect" presStyleCnt="0"/>
      <dgm:spPr/>
    </dgm:pt>
    <dgm:pt modelId="{C334293D-02BC-4DF5-9EA5-6098620E3584}" type="pres">
      <dgm:prSet presAssocID="{C396A144-6D7C-4D4B-835D-22410E5785DD}" presName="textRect" presStyleLbl="revTx" presStyleIdx="3" presStyleCnt="4">
        <dgm:presLayoutVars>
          <dgm:chMax val="1"/>
          <dgm:chPref val="1"/>
        </dgm:presLayoutVars>
      </dgm:prSet>
      <dgm:spPr/>
    </dgm:pt>
  </dgm:ptLst>
  <dgm:cxnLst>
    <dgm:cxn modelId="{B38DFC0D-830A-4B26-8127-D8A8AD943854}" type="presOf" srcId="{778D1FD1-99D8-4C9A-B011-54540FF6C963}" destId="{CBE84D3C-6136-4B14-A699-89F4FFE15CF5}" srcOrd="0" destOrd="0" presId="urn:microsoft.com/office/officeart/2018/2/layout/IconLabelList"/>
    <dgm:cxn modelId="{B482AE0E-445A-46E7-B560-728EE0FD51AE}" srcId="{36D2A9E5-30A8-4852-B1A9-A281DBA5E5FF}" destId="{C396A144-6D7C-4D4B-835D-22410E5785DD}" srcOrd="3" destOrd="0" parTransId="{56793931-ECFE-4761-A386-48E94AC89A3C}" sibTransId="{D96BE266-98C5-4530-B10B-06282FEF2C85}"/>
    <dgm:cxn modelId="{BE3E9A36-D987-4617-A7E4-F7FA7BB9DF32}" srcId="{36D2A9E5-30A8-4852-B1A9-A281DBA5E5FF}" destId="{42B935A0-EDCE-4128-97BC-93017227107A}" srcOrd="1" destOrd="0" parTransId="{09AC734A-35D3-46F3-9302-C2A6D9E9A1E9}" sibTransId="{A0E759C0-D51C-45C0-AC60-A9AC33A1F55C}"/>
    <dgm:cxn modelId="{F986FE5E-C152-4A3D-8743-2C72B775FE7D}" type="presOf" srcId="{36D2A9E5-30A8-4852-B1A9-A281DBA5E5FF}" destId="{2827E729-1F92-4E3B-9659-8F537180FC97}" srcOrd="0" destOrd="0" presId="urn:microsoft.com/office/officeart/2018/2/layout/IconLabelList"/>
    <dgm:cxn modelId="{3ED9EC62-5874-4A5B-8340-9F2539A56E64}" type="presOf" srcId="{42B935A0-EDCE-4128-97BC-93017227107A}" destId="{B32F7607-2100-476A-B623-2DFFFA447220}" srcOrd="0" destOrd="0" presId="urn:microsoft.com/office/officeart/2018/2/layout/IconLabelList"/>
    <dgm:cxn modelId="{9E799E7A-829C-4A3C-97D7-3A2206E0D1E0}" type="presOf" srcId="{3E54F37A-A146-4AAC-804C-CD67A9E72B35}" destId="{6C6287F4-15F5-4440-B1F6-6E4A536C4DC2}" srcOrd="0" destOrd="0" presId="urn:microsoft.com/office/officeart/2018/2/layout/IconLabelList"/>
    <dgm:cxn modelId="{F93FB1B2-1212-4A5B-B590-BBF09DDB9CA5}" type="presOf" srcId="{C396A144-6D7C-4D4B-835D-22410E5785DD}" destId="{C334293D-02BC-4DF5-9EA5-6098620E3584}" srcOrd="0" destOrd="0" presId="urn:microsoft.com/office/officeart/2018/2/layout/IconLabelList"/>
    <dgm:cxn modelId="{6BA6F2B6-5A48-4B9A-A5D0-B3F6A4C7F444}" srcId="{36D2A9E5-30A8-4852-B1A9-A281DBA5E5FF}" destId="{778D1FD1-99D8-4C9A-B011-54540FF6C963}" srcOrd="2" destOrd="0" parTransId="{F71AE1A2-C4CF-424D-BD7F-1F4508283705}" sibTransId="{A06A3F14-7E5E-4D4B-8692-BB95028E9633}"/>
    <dgm:cxn modelId="{C0DB01C5-C6A7-407D-B954-D3C7FDC9709A}" srcId="{36D2A9E5-30A8-4852-B1A9-A281DBA5E5FF}" destId="{3E54F37A-A146-4AAC-804C-CD67A9E72B35}" srcOrd="0" destOrd="0" parTransId="{2BBA580F-6FDA-4225-9AE3-1E2580822108}" sibTransId="{40598602-BA60-47A9-AD8F-2005F04CC76D}"/>
    <dgm:cxn modelId="{90DF6837-3907-438D-ACD7-021AE306DF66}" type="presParOf" srcId="{2827E729-1F92-4E3B-9659-8F537180FC97}" destId="{6396A0BD-943B-4872-8EBE-5FAD08231B94}" srcOrd="0" destOrd="0" presId="urn:microsoft.com/office/officeart/2018/2/layout/IconLabelList"/>
    <dgm:cxn modelId="{6AC5A19C-F416-4538-9F9C-A83587E998B6}" type="presParOf" srcId="{6396A0BD-943B-4872-8EBE-5FAD08231B94}" destId="{A626D813-8A25-4C15-8DA0-195EE760B70B}" srcOrd="0" destOrd="0" presId="urn:microsoft.com/office/officeart/2018/2/layout/IconLabelList"/>
    <dgm:cxn modelId="{F39998BF-F308-44F2-B136-9FD55F9BBD20}" type="presParOf" srcId="{6396A0BD-943B-4872-8EBE-5FAD08231B94}" destId="{4322AC55-70E5-4A29-ABB0-ABE95AF1B2C1}" srcOrd="1" destOrd="0" presId="urn:microsoft.com/office/officeart/2018/2/layout/IconLabelList"/>
    <dgm:cxn modelId="{3DD3A0DE-B33C-43FB-8315-3A005062D018}" type="presParOf" srcId="{6396A0BD-943B-4872-8EBE-5FAD08231B94}" destId="{6C6287F4-15F5-4440-B1F6-6E4A536C4DC2}" srcOrd="2" destOrd="0" presId="urn:microsoft.com/office/officeart/2018/2/layout/IconLabelList"/>
    <dgm:cxn modelId="{DB585B96-4D85-4A2E-AB5C-8AEA26D0BF75}" type="presParOf" srcId="{2827E729-1F92-4E3B-9659-8F537180FC97}" destId="{5B72603A-1B05-47AD-BF17-4275E3502638}" srcOrd="1" destOrd="0" presId="urn:microsoft.com/office/officeart/2018/2/layout/IconLabelList"/>
    <dgm:cxn modelId="{D9813657-140C-4466-8CB6-D714BAB7969B}" type="presParOf" srcId="{2827E729-1F92-4E3B-9659-8F537180FC97}" destId="{0DFB5849-310F-4CAE-A7D7-D4B62D32435B}" srcOrd="2" destOrd="0" presId="urn:microsoft.com/office/officeart/2018/2/layout/IconLabelList"/>
    <dgm:cxn modelId="{2249B3C3-B342-474B-A355-C2E69F03684B}" type="presParOf" srcId="{0DFB5849-310F-4CAE-A7D7-D4B62D32435B}" destId="{9341212F-1DFB-4C9B-8AE0-9D7D20D33700}" srcOrd="0" destOrd="0" presId="urn:microsoft.com/office/officeart/2018/2/layout/IconLabelList"/>
    <dgm:cxn modelId="{59532AB4-2C31-4217-9E19-74594A57CC90}" type="presParOf" srcId="{0DFB5849-310F-4CAE-A7D7-D4B62D32435B}" destId="{E11CE57B-B50A-4C27-9D5D-9F438A9371CC}" srcOrd="1" destOrd="0" presId="urn:microsoft.com/office/officeart/2018/2/layout/IconLabelList"/>
    <dgm:cxn modelId="{566836D8-4428-4864-9721-5D1337450BA8}" type="presParOf" srcId="{0DFB5849-310F-4CAE-A7D7-D4B62D32435B}" destId="{B32F7607-2100-476A-B623-2DFFFA447220}" srcOrd="2" destOrd="0" presId="urn:microsoft.com/office/officeart/2018/2/layout/IconLabelList"/>
    <dgm:cxn modelId="{0420D442-7AC9-49D4-AB38-D8E69248AA97}" type="presParOf" srcId="{2827E729-1F92-4E3B-9659-8F537180FC97}" destId="{E9464180-433E-409A-8ED8-31B9526E71D0}" srcOrd="3" destOrd="0" presId="urn:microsoft.com/office/officeart/2018/2/layout/IconLabelList"/>
    <dgm:cxn modelId="{AF50ECDC-332C-4D5C-8DDA-81FB4BA7A9A3}" type="presParOf" srcId="{2827E729-1F92-4E3B-9659-8F537180FC97}" destId="{31A7196B-F7F7-4F2D-9976-E40BA0F10ABB}" srcOrd="4" destOrd="0" presId="urn:microsoft.com/office/officeart/2018/2/layout/IconLabelList"/>
    <dgm:cxn modelId="{BC2CFF5A-89DE-4618-9D93-A1173819BC93}" type="presParOf" srcId="{31A7196B-F7F7-4F2D-9976-E40BA0F10ABB}" destId="{7622EA69-8704-476C-831D-BCD3C698213F}" srcOrd="0" destOrd="0" presId="urn:microsoft.com/office/officeart/2018/2/layout/IconLabelList"/>
    <dgm:cxn modelId="{CA725354-EC42-4A70-8FC7-55F94BA94ADC}" type="presParOf" srcId="{31A7196B-F7F7-4F2D-9976-E40BA0F10ABB}" destId="{1A9CDE9E-00CF-43A5-ABCF-F342EBC7DC30}" srcOrd="1" destOrd="0" presId="urn:microsoft.com/office/officeart/2018/2/layout/IconLabelList"/>
    <dgm:cxn modelId="{B6EF48C8-AAB9-42E9-9731-6320DF57059E}" type="presParOf" srcId="{31A7196B-F7F7-4F2D-9976-E40BA0F10ABB}" destId="{CBE84D3C-6136-4B14-A699-89F4FFE15CF5}" srcOrd="2" destOrd="0" presId="urn:microsoft.com/office/officeart/2018/2/layout/IconLabelList"/>
    <dgm:cxn modelId="{877B13E4-D77D-4157-8121-CA96FE9C7C6B}" type="presParOf" srcId="{2827E729-1F92-4E3B-9659-8F537180FC97}" destId="{A70DB4EA-4A9B-4EAC-A074-021F0DF5CD21}" srcOrd="5" destOrd="0" presId="urn:microsoft.com/office/officeart/2018/2/layout/IconLabelList"/>
    <dgm:cxn modelId="{A55EBF71-8CA2-488C-9295-63F1D56A341F}" type="presParOf" srcId="{2827E729-1F92-4E3B-9659-8F537180FC97}" destId="{1AC6C94A-F964-4B61-B636-CFFA188DD741}" srcOrd="6" destOrd="0" presId="urn:microsoft.com/office/officeart/2018/2/layout/IconLabelList"/>
    <dgm:cxn modelId="{4C110883-DD3E-4CFB-B841-16BD44C37E18}" type="presParOf" srcId="{1AC6C94A-F964-4B61-B636-CFFA188DD741}" destId="{80FBBFE8-B466-4D33-BC0A-77693DE027D0}" srcOrd="0" destOrd="0" presId="urn:microsoft.com/office/officeart/2018/2/layout/IconLabelList"/>
    <dgm:cxn modelId="{A86644EC-A6CA-4AF8-B173-A4FEAA3EF164}" type="presParOf" srcId="{1AC6C94A-F964-4B61-B636-CFFA188DD741}" destId="{67CFE5DE-A087-40B4-80F9-2C1A226E35AE}" srcOrd="1" destOrd="0" presId="urn:microsoft.com/office/officeart/2018/2/layout/IconLabelList"/>
    <dgm:cxn modelId="{76E77A8C-1FB5-4D59-BEAC-3255EFC9E138}" type="presParOf" srcId="{1AC6C94A-F964-4B61-B636-CFFA188DD741}" destId="{C334293D-02BC-4DF5-9EA5-6098620E358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A02B86-CFA4-4F55-B883-3B13BC58F4C1}" type="doc">
      <dgm:prSet loTypeId="urn:microsoft.com/office/officeart/2016/7/layout/BasicLinearProcessNumbered" loCatId="process" qsTypeId="urn:microsoft.com/office/officeart/2005/8/quickstyle/simple1" qsCatId="simple" csTypeId="urn:microsoft.com/office/officeart/2005/8/colors/accent4_2" csCatId="accent4" phldr="1"/>
      <dgm:spPr/>
      <dgm:t>
        <a:bodyPr/>
        <a:lstStyle/>
        <a:p>
          <a:endParaRPr lang="en-US"/>
        </a:p>
      </dgm:t>
    </dgm:pt>
    <dgm:pt modelId="{DC4B04A3-8E08-4C58-B905-2AAF1831B5F9}">
      <dgm:prSet/>
      <dgm:spPr/>
      <dgm:t>
        <a:bodyPr/>
        <a:lstStyle/>
        <a:p>
          <a:r>
            <a:rPr lang="en-US" b="1"/>
            <a:t>Associate Level: Understanding and implementing evidence-based pedagogy</a:t>
          </a:r>
          <a:r>
            <a:rPr lang="en-US"/>
            <a:t>.</a:t>
          </a:r>
        </a:p>
      </dgm:t>
    </dgm:pt>
    <dgm:pt modelId="{1924D821-DC93-439E-9DBA-7B73E133709E}" type="parTrans" cxnId="{A07FA140-3FA4-49C5-88BC-7769495A6EC1}">
      <dgm:prSet/>
      <dgm:spPr/>
      <dgm:t>
        <a:bodyPr/>
        <a:lstStyle/>
        <a:p>
          <a:endParaRPr lang="en-US"/>
        </a:p>
      </dgm:t>
    </dgm:pt>
    <dgm:pt modelId="{AC56BACA-CE69-4ADB-B08F-9FFABCC2EDCC}" type="sibTrans" cxnId="{A07FA140-3FA4-49C5-88BC-7769495A6EC1}">
      <dgm:prSet phldrT="1" phldr="0"/>
      <dgm:spPr/>
      <dgm:t>
        <a:bodyPr/>
        <a:lstStyle/>
        <a:p>
          <a:r>
            <a:rPr lang="en-US"/>
            <a:t>1</a:t>
          </a:r>
        </a:p>
      </dgm:t>
    </dgm:pt>
    <dgm:pt modelId="{926A037B-2284-4F63-8EC3-878BEF8EC093}">
      <dgm:prSet/>
      <dgm:spPr/>
      <dgm:t>
        <a:bodyPr/>
        <a:lstStyle/>
        <a:p>
          <a:r>
            <a:rPr lang="en-US" dirty="0"/>
            <a:t>Participate in 6+ pedagogy PFF/CIRTL workshops</a:t>
          </a:r>
        </a:p>
      </dgm:t>
    </dgm:pt>
    <dgm:pt modelId="{397CA581-5C9A-424A-A695-D3BF7A6870F5}" type="parTrans" cxnId="{392656E2-049E-4BCD-9DA5-E5CDB7E4CA91}">
      <dgm:prSet/>
      <dgm:spPr/>
      <dgm:t>
        <a:bodyPr/>
        <a:lstStyle/>
        <a:p>
          <a:endParaRPr lang="en-US"/>
        </a:p>
      </dgm:t>
    </dgm:pt>
    <dgm:pt modelId="{4CF9EFBC-DB40-4FCF-9037-92E5C7D0059F}" type="sibTrans" cxnId="{392656E2-049E-4BCD-9DA5-E5CDB7E4CA91}">
      <dgm:prSet/>
      <dgm:spPr/>
      <dgm:t>
        <a:bodyPr/>
        <a:lstStyle/>
        <a:p>
          <a:endParaRPr lang="en-US"/>
        </a:p>
      </dgm:t>
    </dgm:pt>
    <dgm:pt modelId="{94C838C0-2A39-4155-BA77-43CDE064F9E7}">
      <dgm:prSet/>
      <dgm:spPr/>
      <dgm:t>
        <a:bodyPr/>
        <a:lstStyle/>
        <a:p>
          <a:r>
            <a:rPr lang="en-US" dirty="0"/>
            <a:t>Understand the foundations of evidence-based teaching and learning; integrated research, teaching, and learning; Teaching as Research; and Learning Through Diversity </a:t>
          </a:r>
        </a:p>
      </dgm:t>
    </dgm:pt>
    <dgm:pt modelId="{282F8F17-72F9-4FE5-A41A-90B54106C8A2}" type="parTrans" cxnId="{468AE054-8B8A-4E4E-9392-74F9E27B5C5C}">
      <dgm:prSet/>
      <dgm:spPr/>
      <dgm:t>
        <a:bodyPr/>
        <a:lstStyle/>
        <a:p>
          <a:endParaRPr lang="en-US"/>
        </a:p>
      </dgm:t>
    </dgm:pt>
    <dgm:pt modelId="{CD2BCE72-9EB2-43F9-A841-8FC70151D337}" type="sibTrans" cxnId="{468AE054-8B8A-4E4E-9392-74F9E27B5C5C}">
      <dgm:prSet/>
      <dgm:spPr/>
      <dgm:t>
        <a:bodyPr/>
        <a:lstStyle/>
        <a:p>
          <a:endParaRPr lang="en-US"/>
        </a:p>
      </dgm:t>
    </dgm:pt>
    <dgm:pt modelId="{CE22F76C-20B4-4601-9F8E-8BD925715267}">
      <dgm:prSet/>
      <dgm:spPr/>
      <dgm:t>
        <a:bodyPr/>
        <a:lstStyle/>
        <a:p>
          <a:r>
            <a:rPr lang="en-US" b="1"/>
            <a:t>Practitioner Level: Engage in Teaching As Research</a:t>
          </a:r>
          <a:endParaRPr lang="en-US"/>
        </a:p>
      </dgm:t>
    </dgm:pt>
    <dgm:pt modelId="{2C1DFD98-E85E-4826-A428-4EFB7D446D07}" type="parTrans" cxnId="{7A8925AF-E05B-480C-9765-F6D50015ACFD}">
      <dgm:prSet/>
      <dgm:spPr/>
      <dgm:t>
        <a:bodyPr/>
        <a:lstStyle/>
        <a:p>
          <a:endParaRPr lang="en-US"/>
        </a:p>
      </dgm:t>
    </dgm:pt>
    <dgm:pt modelId="{567D9B80-5EE5-48F8-BC3C-56A60656D279}" type="sibTrans" cxnId="{7A8925AF-E05B-480C-9765-F6D50015ACFD}">
      <dgm:prSet phldrT="2" phldr="0"/>
      <dgm:spPr/>
      <dgm:t>
        <a:bodyPr/>
        <a:lstStyle/>
        <a:p>
          <a:r>
            <a:rPr lang="en-US"/>
            <a:t>2</a:t>
          </a:r>
        </a:p>
      </dgm:t>
    </dgm:pt>
    <dgm:pt modelId="{6AF9F284-C663-4992-A672-F2C129808066}">
      <dgm:prSet/>
      <dgm:spPr/>
      <dgm:t>
        <a:bodyPr/>
        <a:lstStyle/>
        <a:p>
          <a:r>
            <a:rPr lang="en-US" dirty="0"/>
            <a:t>Participate in a TAR Cohort</a:t>
          </a:r>
        </a:p>
      </dgm:t>
    </dgm:pt>
    <dgm:pt modelId="{1050CD0A-1AFD-4FED-9D9D-91E29214DD16}" type="parTrans" cxnId="{867FE080-B09D-469B-9355-5999762F75DC}">
      <dgm:prSet/>
      <dgm:spPr/>
      <dgm:t>
        <a:bodyPr/>
        <a:lstStyle/>
        <a:p>
          <a:endParaRPr lang="en-US"/>
        </a:p>
      </dgm:t>
    </dgm:pt>
    <dgm:pt modelId="{3801A2E9-25CC-4E69-9167-845E3D9C43E8}" type="sibTrans" cxnId="{867FE080-B09D-469B-9355-5999762F75DC}">
      <dgm:prSet/>
      <dgm:spPr/>
      <dgm:t>
        <a:bodyPr/>
        <a:lstStyle/>
        <a:p>
          <a:endParaRPr lang="en-US"/>
        </a:p>
      </dgm:t>
    </dgm:pt>
    <dgm:pt modelId="{BE1E94CC-A355-46FF-A041-200D66CF1A8B}">
      <dgm:prSet/>
      <dgm:spPr/>
      <dgm:t>
        <a:bodyPr/>
        <a:lstStyle/>
        <a:p>
          <a:r>
            <a:rPr lang="en-US" dirty="0"/>
            <a:t>Grad students/post-docs create a TAR Proposal, implement a TAR Project, and submit an experiential reflection.</a:t>
          </a:r>
        </a:p>
      </dgm:t>
    </dgm:pt>
    <dgm:pt modelId="{4E479269-135A-4B67-9341-B844079217BD}" type="parTrans" cxnId="{E5975B0D-E377-40F5-A5A8-4575F5E9A6F3}">
      <dgm:prSet/>
      <dgm:spPr/>
      <dgm:t>
        <a:bodyPr/>
        <a:lstStyle/>
        <a:p>
          <a:endParaRPr lang="en-US"/>
        </a:p>
      </dgm:t>
    </dgm:pt>
    <dgm:pt modelId="{884B45BD-0339-45CF-8584-70E720D9D0B6}" type="sibTrans" cxnId="{E5975B0D-E377-40F5-A5A8-4575F5E9A6F3}">
      <dgm:prSet/>
      <dgm:spPr/>
      <dgm:t>
        <a:bodyPr/>
        <a:lstStyle/>
        <a:p>
          <a:endParaRPr lang="en-US"/>
        </a:p>
      </dgm:t>
    </dgm:pt>
    <dgm:pt modelId="{18DA5EE1-6BE9-4C9F-9A3C-1605C7FFE85B}">
      <dgm:prSet/>
      <dgm:spPr/>
      <dgm:t>
        <a:bodyPr/>
        <a:lstStyle/>
        <a:p>
          <a:r>
            <a:rPr lang="en-US" b="1"/>
            <a:t>Scholar Level: Share Your Research</a:t>
          </a:r>
          <a:endParaRPr lang="en-US"/>
        </a:p>
      </dgm:t>
    </dgm:pt>
    <dgm:pt modelId="{6F887A68-44B3-490C-A5CB-6F6F0C295B01}" type="parTrans" cxnId="{4EC2A56B-D3B4-4656-A478-1EFC9B1C8828}">
      <dgm:prSet/>
      <dgm:spPr/>
      <dgm:t>
        <a:bodyPr/>
        <a:lstStyle/>
        <a:p>
          <a:endParaRPr lang="en-US"/>
        </a:p>
      </dgm:t>
    </dgm:pt>
    <dgm:pt modelId="{3067A84A-03DA-49EF-BC49-3F30A34471C9}" type="sibTrans" cxnId="{4EC2A56B-D3B4-4656-A478-1EFC9B1C8828}">
      <dgm:prSet phldrT="3" phldr="0"/>
      <dgm:spPr/>
      <dgm:t>
        <a:bodyPr/>
        <a:lstStyle/>
        <a:p>
          <a:r>
            <a:rPr lang="en-US"/>
            <a:t>3</a:t>
          </a:r>
        </a:p>
      </dgm:t>
    </dgm:pt>
    <dgm:pt modelId="{97A71C18-5FF5-49D0-9BDA-676605DD6544}">
      <dgm:prSet/>
      <dgm:spPr/>
      <dgm:t>
        <a:bodyPr/>
        <a:lstStyle/>
        <a:p>
          <a:r>
            <a:rPr lang="en-US" dirty="0"/>
            <a:t>Graduate students/post-docs transform their projects into a presentable or potentially publishable manuscript</a:t>
          </a:r>
        </a:p>
      </dgm:t>
    </dgm:pt>
    <dgm:pt modelId="{7C063706-36CE-4284-A391-37F0BDA3CB52}" type="parTrans" cxnId="{4CE22A2B-D54F-4D04-8B9E-47A597AE2956}">
      <dgm:prSet/>
      <dgm:spPr/>
      <dgm:t>
        <a:bodyPr/>
        <a:lstStyle/>
        <a:p>
          <a:endParaRPr lang="en-US"/>
        </a:p>
      </dgm:t>
    </dgm:pt>
    <dgm:pt modelId="{ED79F5C9-6BD4-4787-99CF-939E7F83A7F5}" type="sibTrans" cxnId="{4CE22A2B-D54F-4D04-8B9E-47A597AE2956}">
      <dgm:prSet/>
      <dgm:spPr/>
      <dgm:t>
        <a:bodyPr/>
        <a:lstStyle/>
        <a:p>
          <a:endParaRPr lang="en-US"/>
        </a:p>
      </dgm:t>
    </dgm:pt>
    <dgm:pt modelId="{99988AA2-A67C-4A5B-9C53-15CE61FE6220}">
      <dgm:prSet/>
      <dgm:spPr/>
      <dgm:t>
        <a:bodyPr/>
        <a:lstStyle/>
        <a:p>
          <a:r>
            <a:rPr lang="en-US" dirty="0"/>
            <a:t>Manuscript submitted for presentation or publication</a:t>
          </a:r>
        </a:p>
      </dgm:t>
    </dgm:pt>
    <dgm:pt modelId="{DF1A2C07-AEA1-4447-B737-3C4C6FF4AC57}" type="parTrans" cxnId="{96ACAB0F-16B8-4A06-9FDA-DA1162890EF0}">
      <dgm:prSet/>
      <dgm:spPr/>
      <dgm:t>
        <a:bodyPr/>
        <a:lstStyle/>
        <a:p>
          <a:endParaRPr lang="en-US"/>
        </a:p>
      </dgm:t>
    </dgm:pt>
    <dgm:pt modelId="{D4460B5D-92E8-4483-89EC-6FB679BCC4FF}" type="sibTrans" cxnId="{96ACAB0F-16B8-4A06-9FDA-DA1162890EF0}">
      <dgm:prSet/>
      <dgm:spPr/>
      <dgm:t>
        <a:bodyPr/>
        <a:lstStyle/>
        <a:p>
          <a:endParaRPr lang="en-US"/>
        </a:p>
      </dgm:t>
    </dgm:pt>
    <dgm:pt modelId="{9F11881A-44D5-47A1-B527-A73B57AC1980}">
      <dgm:prSet/>
      <dgm:spPr/>
      <dgm:t>
        <a:bodyPr/>
        <a:lstStyle/>
        <a:p>
          <a:r>
            <a:rPr lang="en-US" dirty="0"/>
            <a:t>1:1 Teaching and Learning mentorship</a:t>
          </a:r>
        </a:p>
      </dgm:t>
    </dgm:pt>
    <dgm:pt modelId="{06CA5B5B-5129-4921-A9E0-968CBCFE8D2D}" type="parTrans" cxnId="{7B257D96-91D3-47C4-B187-1482519CB259}">
      <dgm:prSet/>
      <dgm:spPr/>
    </dgm:pt>
    <dgm:pt modelId="{00B7BED1-14DB-4B84-ABB3-AE0FCD37BD6B}" type="sibTrans" cxnId="{7B257D96-91D3-47C4-B187-1482519CB259}">
      <dgm:prSet/>
      <dgm:spPr/>
    </dgm:pt>
    <dgm:pt modelId="{43F990C4-9F3F-4ABF-9182-7E3E0E6C345B}">
      <dgm:prSet/>
      <dgm:spPr/>
      <dgm:t>
        <a:bodyPr/>
        <a:lstStyle/>
        <a:p>
          <a:r>
            <a:rPr lang="en-US" dirty="0">
              <a:highlight>
                <a:srgbClr val="FFFF00"/>
              </a:highlight>
            </a:rPr>
            <a:t>CIRTL Certificate issued to all participants</a:t>
          </a:r>
        </a:p>
      </dgm:t>
    </dgm:pt>
    <dgm:pt modelId="{64012A28-D6F5-45D1-8936-8511B55A9711}" type="parTrans" cxnId="{184DBAF1-1904-4F2D-A38A-24F561D00407}">
      <dgm:prSet/>
      <dgm:spPr/>
    </dgm:pt>
    <dgm:pt modelId="{05F4F7E1-AECD-43C5-B094-3F29C6741AE0}" type="sibTrans" cxnId="{184DBAF1-1904-4F2D-A38A-24F561D00407}">
      <dgm:prSet/>
      <dgm:spPr/>
    </dgm:pt>
    <dgm:pt modelId="{10B016F3-B451-484C-BE70-1D4D61D463AC}">
      <dgm:prSet/>
      <dgm:spPr/>
      <dgm:t>
        <a:bodyPr/>
        <a:lstStyle/>
        <a:p>
          <a:endParaRPr lang="en-US" dirty="0"/>
        </a:p>
      </dgm:t>
    </dgm:pt>
    <dgm:pt modelId="{64DC7FE5-A02B-4F91-AC2B-9FDE8514B921}" type="parTrans" cxnId="{F999B6E2-0100-4012-9C09-0F59E3340267}">
      <dgm:prSet/>
      <dgm:spPr/>
    </dgm:pt>
    <dgm:pt modelId="{95090CD1-DEB1-4B9C-BD8F-FFA03C0A7A93}" type="sibTrans" cxnId="{F999B6E2-0100-4012-9C09-0F59E3340267}">
      <dgm:prSet/>
      <dgm:spPr/>
    </dgm:pt>
    <dgm:pt modelId="{2D5B6F02-BEAF-40DE-878D-567FD883C829}">
      <dgm:prSet/>
      <dgm:spPr/>
      <dgm:t>
        <a:bodyPr/>
        <a:lstStyle/>
        <a:p>
          <a:r>
            <a:rPr lang="en-US" dirty="0"/>
            <a:t>Meets twice in the Fall and twice in the Spring</a:t>
          </a:r>
        </a:p>
      </dgm:t>
    </dgm:pt>
    <dgm:pt modelId="{CE20B6AA-F723-43CE-9800-C02C3CA73EFF}" type="parTrans" cxnId="{1CD05903-6EF6-49E0-A117-87001D609650}">
      <dgm:prSet/>
      <dgm:spPr/>
    </dgm:pt>
    <dgm:pt modelId="{770F32C1-F66E-41A5-AB9B-5C8D0E6462D0}" type="sibTrans" cxnId="{1CD05903-6EF6-49E0-A117-87001D609650}">
      <dgm:prSet/>
      <dgm:spPr/>
    </dgm:pt>
    <dgm:pt modelId="{77762004-4ECD-4678-A07B-96E492D39BC5}">
      <dgm:prSet/>
      <dgm:spPr/>
      <dgm:t>
        <a:bodyPr/>
        <a:lstStyle/>
        <a:p>
          <a:r>
            <a:rPr lang="en-US" dirty="0"/>
            <a:t>Purpose: develop a curiosity/hypothesis driven question/approach to teaching and its impact on learning and engage in reflective teaching practice</a:t>
          </a:r>
        </a:p>
      </dgm:t>
    </dgm:pt>
    <dgm:pt modelId="{65A59397-C82F-4D79-BAC4-CAE306407C78}" type="parTrans" cxnId="{8CB2A77C-CDAD-4DC8-8098-FC1763E12437}">
      <dgm:prSet/>
      <dgm:spPr/>
    </dgm:pt>
    <dgm:pt modelId="{B1A3514A-23C5-4F35-8DB8-8B8E636E7A3C}" type="sibTrans" cxnId="{8CB2A77C-CDAD-4DC8-8098-FC1763E12437}">
      <dgm:prSet/>
      <dgm:spPr/>
    </dgm:pt>
    <dgm:pt modelId="{C8353F5F-CC85-4E13-B5B9-F9619722C5DF}">
      <dgm:prSet/>
      <dgm:spPr/>
      <dgm:t>
        <a:bodyPr/>
        <a:lstStyle/>
        <a:p>
          <a:r>
            <a:rPr lang="en-US" dirty="0">
              <a:highlight>
                <a:srgbClr val="FFFF00"/>
              </a:highlight>
            </a:rPr>
            <a:t>Participants can participate in CIRTL Cross-Network Programming, earn a CIRLT TAR Practitioner Certificate, and be eligible for funding and support to present their work at CIRTL events. </a:t>
          </a:r>
        </a:p>
      </dgm:t>
    </dgm:pt>
    <dgm:pt modelId="{F00C8F92-86AE-43F9-BB79-318C0E7894D8}" type="parTrans" cxnId="{CB2AB1F3-9257-4D80-9431-05FEADCBAFAA}">
      <dgm:prSet/>
      <dgm:spPr/>
    </dgm:pt>
    <dgm:pt modelId="{E2A4B316-C699-4872-8502-62AF0669AA9A}" type="sibTrans" cxnId="{CB2AB1F3-9257-4D80-9431-05FEADCBAFAA}">
      <dgm:prSet/>
      <dgm:spPr/>
    </dgm:pt>
    <dgm:pt modelId="{A143B2EC-D737-491C-BD3E-8DC46D938222}">
      <dgm:prSet/>
      <dgm:spPr/>
      <dgm:t>
        <a:bodyPr/>
        <a:lstStyle/>
        <a:p>
          <a:r>
            <a:rPr lang="en-US" dirty="0">
              <a:highlight>
                <a:srgbClr val="FFFF00"/>
              </a:highlight>
            </a:rPr>
            <a:t>CIRTL Scholar Certificate earned and eligibility for professional development (travel) funding.</a:t>
          </a:r>
        </a:p>
      </dgm:t>
    </dgm:pt>
    <dgm:pt modelId="{2D728EE9-4671-4105-AB55-35CDF9ED252D}" type="parTrans" cxnId="{02F443C1-9874-4FEF-8F82-10E23B6E70F3}">
      <dgm:prSet/>
      <dgm:spPr/>
    </dgm:pt>
    <dgm:pt modelId="{9E8D0DFE-69F9-4D23-B435-69E5F7D9D1C8}" type="sibTrans" cxnId="{02F443C1-9874-4FEF-8F82-10E23B6E70F3}">
      <dgm:prSet/>
      <dgm:spPr/>
    </dgm:pt>
    <dgm:pt modelId="{F68FE8C3-C76D-4C92-9C5B-98F42D43432C}">
      <dgm:prSet/>
      <dgm:spPr/>
      <dgm:t>
        <a:bodyPr/>
        <a:lstStyle/>
        <a:p>
          <a:r>
            <a:rPr lang="en-US" dirty="0">
              <a:highlight>
                <a:srgbClr val="FFFF00"/>
              </a:highlight>
            </a:rPr>
            <a:t>For participants interested in TAR, a CIRTL Associate-Level Teaching as Research Certificate.</a:t>
          </a:r>
        </a:p>
      </dgm:t>
    </dgm:pt>
    <dgm:pt modelId="{7C26E3B5-4362-4414-9610-0A3112A93933}" type="parTrans" cxnId="{813A2156-A007-4419-B9A6-856B1BA57EF3}">
      <dgm:prSet/>
      <dgm:spPr/>
    </dgm:pt>
    <dgm:pt modelId="{1ECDD4DE-418F-49E6-BD6A-30CC49D50C97}" type="sibTrans" cxnId="{813A2156-A007-4419-B9A6-856B1BA57EF3}">
      <dgm:prSet/>
      <dgm:spPr/>
    </dgm:pt>
    <dgm:pt modelId="{ADC7A590-04A7-459B-9738-7B1958F9C9C9}">
      <dgm:prSet/>
      <dgm:spPr/>
      <dgm:t>
        <a:bodyPr/>
        <a:lstStyle/>
        <a:p>
          <a:r>
            <a:rPr lang="en-US" dirty="0">
              <a:highlight>
                <a:srgbClr val="FFFF00"/>
              </a:highlight>
            </a:rPr>
            <a:t>For participants interested in DEIA, a CIRTL Learning through Diversity Certificate.</a:t>
          </a:r>
        </a:p>
      </dgm:t>
    </dgm:pt>
    <dgm:pt modelId="{924466D9-73F0-48D8-ABDE-8BE127E230C9}" type="parTrans" cxnId="{CC427984-D9EB-4D90-B0EC-AE7143BC58D4}">
      <dgm:prSet/>
      <dgm:spPr/>
    </dgm:pt>
    <dgm:pt modelId="{6785F4DD-0C08-497F-8F0E-A18FBEFE86EA}" type="sibTrans" cxnId="{CC427984-D9EB-4D90-B0EC-AE7143BC58D4}">
      <dgm:prSet/>
      <dgm:spPr/>
    </dgm:pt>
    <dgm:pt modelId="{AD99C98E-6D36-493F-B16C-49C5B1CDE35D}" type="pres">
      <dgm:prSet presAssocID="{49A02B86-CFA4-4F55-B883-3B13BC58F4C1}" presName="Name0" presStyleCnt="0">
        <dgm:presLayoutVars>
          <dgm:animLvl val="lvl"/>
          <dgm:resizeHandles val="exact"/>
        </dgm:presLayoutVars>
      </dgm:prSet>
      <dgm:spPr/>
    </dgm:pt>
    <dgm:pt modelId="{1F95542E-9AE6-4504-94E3-E4CEC14C544F}" type="pres">
      <dgm:prSet presAssocID="{DC4B04A3-8E08-4C58-B905-2AAF1831B5F9}" presName="compositeNode" presStyleCnt="0">
        <dgm:presLayoutVars>
          <dgm:bulletEnabled val="1"/>
        </dgm:presLayoutVars>
      </dgm:prSet>
      <dgm:spPr/>
    </dgm:pt>
    <dgm:pt modelId="{C5A3955A-5877-45A0-BEA4-CBAA74D2F37D}" type="pres">
      <dgm:prSet presAssocID="{DC4B04A3-8E08-4C58-B905-2AAF1831B5F9}" presName="bgRect" presStyleLbl="bgAccFollowNode1" presStyleIdx="0" presStyleCnt="3"/>
      <dgm:spPr/>
    </dgm:pt>
    <dgm:pt modelId="{0FE748FF-599B-4206-BB65-572803272D57}" type="pres">
      <dgm:prSet presAssocID="{AC56BACA-CE69-4ADB-B08F-9FFABCC2EDCC}" presName="sibTransNodeCircle" presStyleLbl="alignNode1" presStyleIdx="0" presStyleCnt="6">
        <dgm:presLayoutVars>
          <dgm:chMax val="0"/>
          <dgm:bulletEnabled/>
        </dgm:presLayoutVars>
      </dgm:prSet>
      <dgm:spPr/>
    </dgm:pt>
    <dgm:pt modelId="{3C52DC0A-1EAE-4F16-8239-91C692A4F7C8}" type="pres">
      <dgm:prSet presAssocID="{DC4B04A3-8E08-4C58-B905-2AAF1831B5F9}" presName="bottomLine" presStyleLbl="alignNode1" presStyleIdx="1" presStyleCnt="6">
        <dgm:presLayoutVars/>
      </dgm:prSet>
      <dgm:spPr/>
    </dgm:pt>
    <dgm:pt modelId="{68D818D2-914C-4499-9A05-BE533CFA7A2B}" type="pres">
      <dgm:prSet presAssocID="{DC4B04A3-8E08-4C58-B905-2AAF1831B5F9}" presName="nodeText" presStyleLbl="bgAccFollowNode1" presStyleIdx="0" presStyleCnt="3">
        <dgm:presLayoutVars>
          <dgm:bulletEnabled val="1"/>
        </dgm:presLayoutVars>
      </dgm:prSet>
      <dgm:spPr/>
    </dgm:pt>
    <dgm:pt modelId="{6F9F0006-815F-4AF7-B36A-417E37358558}" type="pres">
      <dgm:prSet presAssocID="{AC56BACA-CE69-4ADB-B08F-9FFABCC2EDCC}" presName="sibTrans" presStyleCnt="0"/>
      <dgm:spPr/>
    </dgm:pt>
    <dgm:pt modelId="{9EE7DBB0-A176-4455-9A19-93D97B45AFE0}" type="pres">
      <dgm:prSet presAssocID="{CE22F76C-20B4-4601-9F8E-8BD925715267}" presName="compositeNode" presStyleCnt="0">
        <dgm:presLayoutVars>
          <dgm:bulletEnabled val="1"/>
        </dgm:presLayoutVars>
      </dgm:prSet>
      <dgm:spPr/>
    </dgm:pt>
    <dgm:pt modelId="{AE8625E6-16C5-4B3B-86ED-A3EE8265640D}" type="pres">
      <dgm:prSet presAssocID="{CE22F76C-20B4-4601-9F8E-8BD925715267}" presName="bgRect" presStyleLbl="bgAccFollowNode1" presStyleIdx="1" presStyleCnt="3"/>
      <dgm:spPr/>
    </dgm:pt>
    <dgm:pt modelId="{BE4315A6-D945-4560-86A5-215F7B5DD783}" type="pres">
      <dgm:prSet presAssocID="{567D9B80-5EE5-48F8-BC3C-56A60656D279}" presName="sibTransNodeCircle" presStyleLbl="alignNode1" presStyleIdx="2" presStyleCnt="6">
        <dgm:presLayoutVars>
          <dgm:chMax val="0"/>
          <dgm:bulletEnabled/>
        </dgm:presLayoutVars>
      </dgm:prSet>
      <dgm:spPr/>
    </dgm:pt>
    <dgm:pt modelId="{23E48C0F-DDF5-4715-8468-D0FC985F6A58}" type="pres">
      <dgm:prSet presAssocID="{CE22F76C-20B4-4601-9F8E-8BD925715267}" presName="bottomLine" presStyleLbl="alignNode1" presStyleIdx="3" presStyleCnt="6">
        <dgm:presLayoutVars/>
      </dgm:prSet>
      <dgm:spPr/>
    </dgm:pt>
    <dgm:pt modelId="{52035C71-E214-4392-BBFD-29789369DE64}" type="pres">
      <dgm:prSet presAssocID="{CE22F76C-20B4-4601-9F8E-8BD925715267}" presName="nodeText" presStyleLbl="bgAccFollowNode1" presStyleIdx="1" presStyleCnt="3">
        <dgm:presLayoutVars>
          <dgm:bulletEnabled val="1"/>
        </dgm:presLayoutVars>
      </dgm:prSet>
      <dgm:spPr/>
    </dgm:pt>
    <dgm:pt modelId="{01049198-3E16-4CC6-93A3-55864788FD01}" type="pres">
      <dgm:prSet presAssocID="{567D9B80-5EE5-48F8-BC3C-56A60656D279}" presName="sibTrans" presStyleCnt="0"/>
      <dgm:spPr/>
    </dgm:pt>
    <dgm:pt modelId="{8BFAD393-4384-4DC7-BEA8-6FC530F6F576}" type="pres">
      <dgm:prSet presAssocID="{18DA5EE1-6BE9-4C9F-9A3C-1605C7FFE85B}" presName="compositeNode" presStyleCnt="0">
        <dgm:presLayoutVars>
          <dgm:bulletEnabled val="1"/>
        </dgm:presLayoutVars>
      </dgm:prSet>
      <dgm:spPr/>
    </dgm:pt>
    <dgm:pt modelId="{FE0668E9-9197-4367-8A6E-7031E39CF044}" type="pres">
      <dgm:prSet presAssocID="{18DA5EE1-6BE9-4C9F-9A3C-1605C7FFE85B}" presName="bgRect" presStyleLbl="bgAccFollowNode1" presStyleIdx="2" presStyleCnt="3"/>
      <dgm:spPr/>
    </dgm:pt>
    <dgm:pt modelId="{7BDA4903-26D4-4F01-A01F-A6BE5DB36FCB}" type="pres">
      <dgm:prSet presAssocID="{3067A84A-03DA-49EF-BC49-3F30A34471C9}" presName="sibTransNodeCircle" presStyleLbl="alignNode1" presStyleIdx="4" presStyleCnt="6">
        <dgm:presLayoutVars>
          <dgm:chMax val="0"/>
          <dgm:bulletEnabled/>
        </dgm:presLayoutVars>
      </dgm:prSet>
      <dgm:spPr/>
    </dgm:pt>
    <dgm:pt modelId="{73168948-6448-48B6-B4A8-76441BFFF588}" type="pres">
      <dgm:prSet presAssocID="{18DA5EE1-6BE9-4C9F-9A3C-1605C7FFE85B}" presName="bottomLine" presStyleLbl="alignNode1" presStyleIdx="5" presStyleCnt="6">
        <dgm:presLayoutVars/>
      </dgm:prSet>
      <dgm:spPr/>
    </dgm:pt>
    <dgm:pt modelId="{82EEA25B-8FEF-4A3E-B65B-D38275254EFF}" type="pres">
      <dgm:prSet presAssocID="{18DA5EE1-6BE9-4C9F-9A3C-1605C7FFE85B}" presName="nodeText" presStyleLbl="bgAccFollowNode1" presStyleIdx="2" presStyleCnt="3">
        <dgm:presLayoutVars>
          <dgm:bulletEnabled val="1"/>
        </dgm:presLayoutVars>
      </dgm:prSet>
      <dgm:spPr/>
    </dgm:pt>
  </dgm:ptLst>
  <dgm:cxnLst>
    <dgm:cxn modelId="{5CC48402-4289-46B9-8F00-4379374C762E}" type="presOf" srcId="{99988AA2-A67C-4A5B-9C53-15CE61FE6220}" destId="{82EEA25B-8FEF-4A3E-B65B-D38275254EFF}" srcOrd="0" destOrd="2" presId="urn:microsoft.com/office/officeart/2016/7/layout/BasicLinearProcessNumbered"/>
    <dgm:cxn modelId="{1CD05903-6EF6-49E0-A117-87001D609650}" srcId="{CE22F76C-20B4-4601-9F8E-8BD925715267}" destId="{2D5B6F02-BEAF-40DE-878D-567FD883C829}" srcOrd="1" destOrd="0" parTransId="{CE20B6AA-F723-43CE-9800-C02C3CA73EFF}" sibTransId="{770F32C1-F66E-41A5-AB9B-5C8D0E6462D0}"/>
    <dgm:cxn modelId="{E5975B0D-E377-40F5-A5A8-4575F5E9A6F3}" srcId="{CE22F76C-20B4-4601-9F8E-8BD925715267}" destId="{BE1E94CC-A355-46FF-A041-200D66CF1A8B}" srcOrd="3" destOrd="0" parTransId="{4E479269-135A-4B67-9341-B844079217BD}" sibTransId="{884B45BD-0339-45CF-8584-70E720D9D0B6}"/>
    <dgm:cxn modelId="{8206DD0D-8EDF-48E7-A344-9873F6D45269}" type="presOf" srcId="{2D5B6F02-BEAF-40DE-878D-567FD883C829}" destId="{52035C71-E214-4392-BBFD-29789369DE64}" srcOrd="0" destOrd="2" presId="urn:microsoft.com/office/officeart/2016/7/layout/BasicLinearProcessNumbered"/>
    <dgm:cxn modelId="{BF897A0F-8822-4226-820F-4F7619FDCC32}" type="presOf" srcId="{F68FE8C3-C76D-4C92-9C5B-98F42D43432C}" destId="{68D818D2-914C-4499-9A05-BE533CFA7A2B}" srcOrd="0" destOrd="5" presId="urn:microsoft.com/office/officeart/2016/7/layout/BasicLinearProcessNumbered"/>
    <dgm:cxn modelId="{96ACAB0F-16B8-4A06-9FDA-DA1162890EF0}" srcId="{18DA5EE1-6BE9-4C9F-9A3C-1605C7FFE85B}" destId="{99988AA2-A67C-4A5B-9C53-15CE61FE6220}" srcOrd="1" destOrd="0" parTransId="{DF1A2C07-AEA1-4447-B737-3C4C6FF4AC57}" sibTransId="{D4460B5D-92E8-4483-89EC-6FB679BCC4FF}"/>
    <dgm:cxn modelId="{C221FC0F-D480-4149-AFA7-EA1B48F4491B}" type="presOf" srcId="{BE1E94CC-A355-46FF-A041-200D66CF1A8B}" destId="{52035C71-E214-4392-BBFD-29789369DE64}" srcOrd="0" destOrd="4" presId="urn:microsoft.com/office/officeart/2016/7/layout/BasicLinearProcessNumbered"/>
    <dgm:cxn modelId="{C4B21916-EC44-403B-A8FC-E509DB19B254}" type="presOf" srcId="{AC56BACA-CE69-4ADB-B08F-9FFABCC2EDCC}" destId="{0FE748FF-599B-4206-BB65-572803272D57}" srcOrd="0" destOrd="0" presId="urn:microsoft.com/office/officeart/2016/7/layout/BasicLinearProcessNumbered"/>
    <dgm:cxn modelId="{B20DE217-18DA-4556-8D54-7BB6E97D8F6D}" type="presOf" srcId="{926A037B-2284-4F63-8EC3-878BEF8EC093}" destId="{68D818D2-914C-4499-9A05-BE533CFA7A2B}" srcOrd="0" destOrd="1" presId="urn:microsoft.com/office/officeart/2016/7/layout/BasicLinearProcessNumbered"/>
    <dgm:cxn modelId="{4CE22A2B-D54F-4D04-8B9E-47A597AE2956}" srcId="{18DA5EE1-6BE9-4C9F-9A3C-1605C7FFE85B}" destId="{97A71C18-5FF5-49D0-9BDA-676605DD6544}" srcOrd="0" destOrd="0" parTransId="{7C063706-36CE-4284-A391-37F0BDA3CB52}" sibTransId="{ED79F5C9-6BD4-4787-99CF-939E7F83A7F5}"/>
    <dgm:cxn modelId="{53B86233-A1D4-4248-A0A6-2C7D0D748930}" type="presOf" srcId="{DC4B04A3-8E08-4C58-B905-2AAF1831B5F9}" destId="{C5A3955A-5877-45A0-BEA4-CBAA74D2F37D}" srcOrd="0" destOrd="0" presId="urn:microsoft.com/office/officeart/2016/7/layout/BasicLinearProcessNumbered"/>
    <dgm:cxn modelId="{A07FA140-3FA4-49C5-88BC-7769495A6EC1}" srcId="{49A02B86-CFA4-4F55-B883-3B13BC58F4C1}" destId="{DC4B04A3-8E08-4C58-B905-2AAF1831B5F9}" srcOrd="0" destOrd="0" parTransId="{1924D821-DC93-439E-9DBA-7B73E133709E}" sibTransId="{AC56BACA-CE69-4ADB-B08F-9FFABCC2EDCC}"/>
    <dgm:cxn modelId="{5036134A-5F07-4CBD-AAC1-3B850C3605D5}" type="presOf" srcId="{ADC7A590-04A7-459B-9738-7B1958F9C9C9}" destId="{68D818D2-914C-4499-9A05-BE533CFA7A2B}" srcOrd="0" destOrd="6" presId="urn:microsoft.com/office/officeart/2016/7/layout/BasicLinearProcessNumbered"/>
    <dgm:cxn modelId="{E74B264B-A821-414C-AEC4-32B00807CBF4}" type="presOf" srcId="{567D9B80-5EE5-48F8-BC3C-56A60656D279}" destId="{BE4315A6-D945-4560-86A5-215F7B5DD783}" srcOrd="0" destOrd="0" presId="urn:microsoft.com/office/officeart/2016/7/layout/BasicLinearProcessNumbered"/>
    <dgm:cxn modelId="{4EC2A56B-D3B4-4656-A478-1EFC9B1C8828}" srcId="{49A02B86-CFA4-4F55-B883-3B13BC58F4C1}" destId="{18DA5EE1-6BE9-4C9F-9A3C-1605C7FFE85B}" srcOrd="2" destOrd="0" parTransId="{6F887A68-44B3-490C-A5CB-6F6F0C295B01}" sibTransId="{3067A84A-03DA-49EF-BC49-3F30A34471C9}"/>
    <dgm:cxn modelId="{C52DDE6D-57D5-465D-B22F-F485097F00B9}" type="presOf" srcId="{9F11881A-44D5-47A1-B527-A73B57AC1980}" destId="{68D818D2-914C-4499-9A05-BE533CFA7A2B}" srcOrd="0" destOrd="3" presId="urn:microsoft.com/office/officeart/2016/7/layout/BasicLinearProcessNumbered"/>
    <dgm:cxn modelId="{F203004F-4767-4FD0-BF63-D68ED7033AE9}" type="presOf" srcId="{18DA5EE1-6BE9-4C9F-9A3C-1605C7FFE85B}" destId="{82EEA25B-8FEF-4A3E-B65B-D38275254EFF}" srcOrd="1" destOrd="0" presId="urn:microsoft.com/office/officeart/2016/7/layout/BasicLinearProcessNumbered"/>
    <dgm:cxn modelId="{468AE054-8B8A-4E4E-9392-74F9E27B5C5C}" srcId="{DC4B04A3-8E08-4C58-B905-2AAF1831B5F9}" destId="{94C838C0-2A39-4155-BA77-43CDE064F9E7}" srcOrd="1" destOrd="0" parTransId="{282F8F17-72F9-4FE5-A41A-90B54106C8A2}" sibTransId="{CD2BCE72-9EB2-43F9-A841-8FC70151D337}"/>
    <dgm:cxn modelId="{813A2156-A007-4419-B9A6-856B1BA57EF3}" srcId="{DC4B04A3-8E08-4C58-B905-2AAF1831B5F9}" destId="{F68FE8C3-C76D-4C92-9C5B-98F42D43432C}" srcOrd="4" destOrd="0" parTransId="{7C26E3B5-4362-4414-9610-0A3112A93933}" sibTransId="{1ECDD4DE-418F-49E6-BD6A-30CC49D50C97}"/>
    <dgm:cxn modelId="{8CB2A77C-CDAD-4DC8-8098-FC1763E12437}" srcId="{CE22F76C-20B4-4601-9F8E-8BD925715267}" destId="{77762004-4ECD-4678-A07B-96E492D39BC5}" srcOrd="2" destOrd="0" parTransId="{65A59397-C82F-4D79-BAC4-CAE306407C78}" sibTransId="{B1A3514A-23C5-4F35-8DB8-8B8E636E7A3C}"/>
    <dgm:cxn modelId="{867FE080-B09D-469B-9355-5999762F75DC}" srcId="{CE22F76C-20B4-4601-9F8E-8BD925715267}" destId="{6AF9F284-C663-4992-A672-F2C129808066}" srcOrd="0" destOrd="0" parTransId="{1050CD0A-1AFD-4FED-9D9D-91E29214DD16}" sibTransId="{3801A2E9-25CC-4E69-9167-845E3D9C43E8}"/>
    <dgm:cxn modelId="{F96F6483-B651-4AED-8E98-9080CB26CAF6}" type="presOf" srcId="{10B016F3-B451-484C-BE70-1D4D61D463AC}" destId="{52035C71-E214-4392-BBFD-29789369DE64}" srcOrd="0" destOrd="6" presId="urn:microsoft.com/office/officeart/2016/7/layout/BasicLinearProcessNumbered"/>
    <dgm:cxn modelId="{408EA983-6992-4697-A90E-CB52860EBC68}" type="presOf" srcId="{CE22F76C-20B4-4601-9F8E-8BD925715267}" destId="{AE8625E6-16C5-4B3B-86ED-A3EE8265640D}" srcOrd="0" destOrd="0" presId="urn:microsoft.com/office/officeart/2016/7/layout/BasicLinearProcessNumbered"/>
    <dgm:cxn modelId="{CC427984-D9EB-4D90-B0EC-AE7143BC58D4}" srcId="{DC4B04A3-8E08-4C58-B905-2AAF1831B5F9}" destId="{ADC7A590-04A7-459B-9738-7B1958F9C9C9}" srcOrd="5" destOrd="0" parTransId="{924466D9-73F0-48D8-ABDE-8BE127E230C9}" sibTransId="{6785F4DD-0C08-497F-8F0E-A18FBEFE86EA}"/>
    <dgm:cxn modelId="{AC298C85-BFD9-4C41-A7F1-1EA78F64DB02}" type="presOf" srcId="{3067A84A-03DA-49EF-BC49-3F30A34471C9}" destId="{7BDA4903-26D4-4F01-A01F-A6BE5DB36FCB}" srcOrd="0" destOrd="0" presId="urn:microsoft.com/office/officeart/2016/7/layout/BasicLinearProcessNumbered"/>
    <dgm:cxn modelId="{DF75E18C-AD00-4338-BA41-E9B3DC70BCD7}" type="presOf" srcId="{18DA5EE1-6BE9-4C9F-9A3C-1605C7FFE85B}" destId="{FE0668E9-9197-4367-8A6E-7031E39CF044}" srcOrd="0" destOrd="0" presId="urn:microsoft.com/office/officeart/2016/7/layout/BasicLinearProcessNumbered"/>
    <dgm:cxn modelId="{42832A95-4FE3-43B0-A12B-7BBF5ADC6860}" type="presOf" srcId="{77762004-4ECD-4678-A07B-96E492D39BC5}" destId="{52035C71-E214-4392-BBFD-29789369DE64}" srcOrd="0" destOrd="3" presId="urn:microsoft.com/office/officeart/2016/7/layout/BasicLinearProcessNumbered"/>
    <dgm:cxn modelId="{7B257D96-91D3-47C4-B187-1482519CB259}" srcId="{DC4B04A3-8E08-4C58-B905-2AAF1831B5F9}" destId="{9F11881A-44D5-47A1-B527-A73B57AC1980}" srcOrd="2" destOrd="0" parTransId="{06CA5B5B-5129-4921-A9E0-968CBCFE8D2D}" sibTransId="{00B7BED1-14DB-4B84-ABB3-AE0FCD37BD6B}"/>
    <dgm:cxn modelId="{032B1D98-E1F1-4D21-85AD-B3727EA85059}" type="presOf" srcId="{94C838C0-2A39-4155-BA77-43CDE064F9E7}" destId="{68D818D2-914C-4499-9A05-BE533CFA7A2B}" srcOrd="0" destOrd="2" presId="urn:microsoft.com/office/officeart/2016/7/layout/BasicLinearProcessNumbered"/>
    <dgm:cxn modelId="{60E3F899-794F-40BE-B4A3-39201A5E394B}" type="presOf" srcId="{C8353F5F-CC85-4E13-B5B9-F9619722C5DF}" destId="{52035C71-E214-4392-BBFD-29789369DE64}" srcOrd="0" destOrd="5" presId="urn:microsoft.com/office/officeart/2016/7/layout/BasicLinearProcessNumbered"/>
    <dgm:cxn modelId="{9BAC9B9F-227A-4175-B840-01030BE0B1F7}" type="presOf" srcId="{6AF9F284-C663-4992-A672-F2C129808066}" destId="{52035C71-E214-4392-BBFD-29789369DE64}" srcOrd="0" destOrd="1" presId="urn:microsoft.com/office/officeart/2016/7/layout/BasicLinearProcessNumbered"/>
    <dgm:cxn modelId="{DC2CD5A4-062A-438A-BA37-C1865D96F45A}" type="presOf" srcId="{A143B2EC-D737-491C-BD3E-8DC46D938222}" destId="{82EEA25B-8FEF-4A3E-B65B-D38275254EFF}" srcOrd="0" destOrd="3" presId="urn:microsoft.com/office/officeart/2016/7/layout/BasicLinearProcessNumbered"/>
    <dgm:cxn modelId="{7A8925AF-E05B-480C-9765-F6D50015ACFD}" srcId="{49A02B86-CFA4-4F55-B883-3B13BC58F4C1}" destId="{CE22F76C-20B4-4601-9F8E-8BD925715267}" srcOrd="1" destOrd="0" parTransId="{2C1DFD98-E85E-4826-A428-4EFB7D446D07}" sibTransId="{567D9B80-5EE5-48F8-BC3C-56A60656D279}"/>
    <dgm:cxn modelId="{5D9009BE-91ED-4CAF-BA9D-B5CF6C3D92A2}" type="presOf" srcId="{43F990C4-9F3F-4ABF-9182-7E3E0E6C345B}" destId="{68D818D2-914C-4499-9A05-BE533CFA7A2B}" srcOrd="0" destOrd="4" presId="urn:microsoft.com/office/officeart/2016/7/layout/BasicLinearProcessNumbered"/>
    <dgm:cxn modelId="{02F443C1-9874-4FEF-8F82-10E23B6E70F3}" srcId="{18DA5EE1-6BE9-4C9F-9A3C-1605C7FFE85B}" destId="{A143B2EC-D737-491C-BD3E-8DC46D938222}" srcOrd="2" destOrd="0" parTransId="{2D728EE9-4671-4105-AB55-35CDF9ED252D}" sibTransId="{9E8D0DFE-69F9-4D23-B435-69E5F7D9D1C8}"/>
    <dgm:cxn modelId="{7A4550CC-DC97-4A12-843F-D0FF2B870F5A}" type="presOf" srcId="{CE22F76C-20B4-4601-9F8E-8BD925715267}" destId="{52035C71-E214-4392-BBFD-29789369DE64}" srcOrd="1" destOrd="0" presId="urn:microsoft.com/office/officeart/2016/7/layout/BasicLinearProcessNumbered"/>
    <dgm:cxn modelId="{3CCC52D2-ADE6-42B6-801A-B471DB451AC3}" type="presOf" srcId="{DC4B04A3-8E08-4C58-B905-2AAF1831B5F9}" destId="{68D818D2-914C-4499-9A05-BE533CFA7A2B}" srcOrd="1" destOrd="0" presId="urn:microsoft.com/office/officeart/2016/7/layout/BasicLinearProcessNumbered"/>
    <dgm:cxn modelId="{392656E2-049E-4BCD-9DA5-E5CDB7E4CA91}" srcId="{DC4B04A3-8E08-4C58-B905-2AAF1831B5F9}" destId="{926A037B-2284-4F63-8EC3-878BEF8EC093}" srcOrd="0" destOrd="0" parTransId="{397CA581-5C9A-424A-A695-D3BF7A6870F5}" sibTransId="{4CF9EFBC-DB40-4FCF-9037-92E5C7D0059F}"/>
    <dgm:cxn modelId="{F999B6E2-0100-4012-9C09-0F59E3340267}" srcId="{CE22F76C-20B4-4601-9F8E-8BD925715267}" destId="{10B016F3-B451-484C-BE70-1D4D61D463AC}" srcOrd="5" destOrd="0" parTransId="{64DC7FE5-A02B-4F91-AC2B-9FDE8514B921}" sibTransId="{95090CD1-DEB1-4B9C-BD8F-FFA03C0A7A93}"/>
    <dgm:cxn modelId="{410A07F1-2A80-4200-A86D-41EFAA9CC86A}" type="presOf" srcId="{49A02B86-CFA4-4F55-B883-3B13BC58F4C1}" destId="{AD99C98E-6D36-493F-B16C-49C5B1CDE35D}" srcOrd="0" destOrd="0" presId="urn:microsoft.com/office/officeart/2016/7/layout/BasicLinearProcessNumbered"/>
    <dgm:cxn modelId="{184DBAF1-1904-4F2D-A38A-24F561D00407}" srcId="{DC4B04A3-8E08-4C58-B905-2AAF1831B5F9}" destId="{43F990C4-9F3F-4ABF-9182-7E3E0E6C345B}" srcOrd="3" destOrd="0" parTransId="{64012A28-D6F5-45D1-8936-8511B55A9711}" sibTransId="{05F4F7E1-AECD-43C5-B094-3F29C6741AE0}"/>
    <dgm:cxn modelId="{CB2AB1F3-9257-4D80-9431-05FEADCBAFAA}" srcId="{CE22F76C-20B4-4601-9F8E-8BD925715267}" destId="{C8353F5F-CC85-4E13-B5B9-F9619722C5DF}" srcOrd="4" destOrd="0" parTransId="{F00C8F92-86AE-43F9-BB79-318C0E7894D8}" sibTransId="{E2A4B316-C699-4872-8502-62AF0669AA9A}"/>
    <dgm:cxn modelId="{4DD06DF8-6145-4336-9717-D420F1C6405B}" type="presOf" srcId="{97A71C18-5FF5-49D0-9BDA-676605DD6544}" destId="{82EEA25B-8FEF-4A3E-B65B-D38275254EFF}" srcOrd="0" destOrd="1" presId="urn:microsoft.com/office/officeart/2016/7/layout/BasicLinearProcessNumbered"/>
    <dgm:cxn modelId="{C20F8FE0-4F3A-4E05-A878-D19CD49C1764}" type="presParOf" srcId="{AD99C98E-6D36-493F-B16C-49C5B1CDE35D}" destId="{1F95542E-9AE6-4504-94E3-E4CEC14C544F}" srcOrd="0" destOrd="0" presId="urn:microsoft.com/office/officeart/2016/7/layout/BasicLinearProcessNumbered"/>
    <dgm:cxn modelId="{123B945D-2356-4DFA-8D5A-34A9BE834EC8}" type="presParOf" srcId="{1F95542E-9AE6-4504-94E3-E4CEC14C544F}" destId="{C5A3955A-5877-45A0-BEA4-CBAA74D2F37D}" srcOrd="0" destOrd="0" presId="urn:microsoft.com/office/officeart/2016/7/layout/BasicLinearProcessNumbered"/>
    <dgm:cxn modelId="{9C623D59-64C3-4AAA-BA66-DD24778B4DCA}" type="presParOf" srcId="{1F95542E-9AE6-4504-94E3-E4CEC14C544F}" destId="{0FE748FF-599B-4206-BB65-572803272D57}" srcOrd="1" destOrd="0" presId="urn:microsoft.com/office/officeart/2016/7/layout/BasicLinearProcessNumbered"/>
    <dgm:cxn modelId="{F46CB95C-04C8-4CAA-B25D-7AF08CE2526A}" type="presParOf" srcId="{1F95542E-9AE6-4504-94E3-E4CEC14C544F}" destId="{3C52DC0A-1EAE-4F16-8239-91C692A4F7C8}" srcOrd="2" destOrd="0" presId="urn:microsoft.com/office/officeart/2016/7/layout/BasicLinearProcessNumbered"/>
    <dgm:cxn modelId="{2F6A99AA-0B0C-4170-BA35-0E239B261539}" type="presParOf" srcId="{1F95542E-9AE6-4504-94E3-E4CEC14C544F}" destId="{68D818D2-914C-4499-9A05-BE533CFA7A2B}" srcOrd="3" destOrd="0" presId="urn:microsoft.com/office/officeart/2016/7/layout/BasicLinearProcessNumbered"/>
    <dgm:cxn modelId="{6DCFA454-AEAF-4723-9A10-9CBCCDE63FA5}" type="presParOf" srcId="{AD99C98E-6D36-493F-B16C-49C5B1CDE35D}" destId="{6F9F0006-815F-4AF7-B36A-417E37358558}" srcOrd="1" destOrd="0" presId="urn:microsoft.com/office/officeart/2016/7/layout/BasicLinearProcessNumbered"/>
    <dgm:cxn modelId="{620DE6BE-B8E4-4947-9B0B-2B1AD3279118}" type="presParOf" srcId="{AD99C98E-6D36-493F-B16C-49C5B1CDE35D}" destId="{9EE7DBB0-A176-4455-9A19-93D97B45AFE0}" srcOrd="2" destOrd="0" presId="urn:microsoft.com/office/officeart/2016/7/layout/BasicLinearProcessNumbered"/>
    <dgm:cxn modelId="{83396F96-6677-4D93-A463-E745AECA9F33}" type="presParOf" srcId="{9EE7DBB0-A176-4455-9A19-93D97B45AFE0}" destId="{AE8625E6-16C5-4B3B-86ED-A3EE8265640D}" srcOrd="0" destOrd="0" presId="urn:microsoft.com/office/officeart/2016/7/layout/BasicLinearProcessNumbered"/>
    <dgm:cxn modelId="{652FB66D-C67E-49E2-A893-74232D22C882}" type="presParOf" srcId="{9EE7DBB0-A176-4455-9A19-93D97B45AFE0}" destId="{BE4315A6-D945-4560-86A5-215F7B5DD783}" srcOrd="1" destOrd="0" presId="urn:microsoft.com/office/officeart/2016/7/layout/BasicLinearProcessNumbered"/>
    <dgm:cxn modelId="{DF051261-6C02-46AC-8116-ADFA13C7630D}" type="presParOf" srcId="{9EE7DBB0-A176-4455-9A19-93D97B45AFE0}" destId="{23E48C0F-DDF5-4715-8468-D0FC985F6A58}" srcOrd="2" destOrd="0" presId="urn:microsoft.com/office/officeart/2016/7/layout/BasicLinearProcessNumbered"/>
    <dgm:cxn modelId="{A3FB550B-B82A-4D3A-97D1-012863B35A22}" type="presParOf" srcId="{9EE7DBB0-A176-4455-9A19-93D97B45AFE0}" destId="{52035C71-E214-4392-BBFD-29789369DE64}" srcOrd="3" destOrd="0" presId="urn:microsoft.com/office/officeart/2016/7/layout/BasicLinearProcessNumbered"/>
    <dgm:cxn modelId="{0A0E7005-4B3E-4F2E-917C-7AA23B817099}" type="presParOf" srcId="{AD99C98E-6D36-493F-B16C-49C5B1CDE35D}" destId="{01049198-3E16-4CC6-93A3-55864788FD01}" srcOrd="3" destOrd="0" presId="urn:microsoft.com/office/officeart/2016/7/layout/BasicLinearProcessNumbered"/>
    <dgm:cxn modelId="{6EF51D22-8437-4C6B-A23F-318F2D1EFF95}" type="presParOf" srcId="{AD99C98E-6D36-493F-B16C-49C5B1CDE35D}" destId="{8BFAD393-4384-4DC7-BEA8-6FC530F6F576}" srcOrd="4" destOrd="0" presId="urn:microsoft.com/office/officeart/2016/7/layout/BasicLinearProcessNumbered"/>
    <dgm:cxn modelId="{8CA72AD4-114B-4F73-AC26-4B091A10A1F6}" type="presParOf" srcId="{8BFAD393-4384-4DC7-BEA8-6FC530F6F576}" destId="{FE0668E9-9197-4367-8A6E-7031E39CF044}" srcOrd="0" destOrd="0" presId="urn:microsoft.com/office/officeart/2016/7/layout/BasicLinearProcessNumbered"/>
    <dgm:cxn modelId="{75D33AAA-DE15-468D-B4F8-7041BDFCACB9}" type="presParOf" srcId="{8BFAD393-4384-4DC7-BEA8-6FC530F6F576}" destId="{7BDA4903-26D4-4F01-A01F-A6BE5DB36FCB}" srcOrd="1" destOrd="0" presId="urn:microsoft.com/office/officeart/2016/7/layout/BasicLinearProcessNumbered"/>
    <dgm:cxn modelId="{B35DB5A2-CDAD-4CF2-A297-A3959FA67240}" type="presParOf" srcId="{8BFAD393-4384-4DC7-BEA8-6FC530F6F576}" destId="{73168948-6448-48B6-B4A8-76441BFFF588}" srcOrd="2" destOrd="0" presId="urn:microsoft.com/office/officeart/2016/7/layout/BasicLinearProcessNumbered"/>
    <dgm:cxn modelId="{60E06229-AA85-40C4-BCB3-1FC4EB03CD21}" type="presParOf" srcId="{8BFAD393-4384-4DC7-BEA8-6FC530F6F576}" destId="{82EEA25B-8FEF-4A3E-B65B-D38275254EFF}"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6D813-8A25-4C15-8DA0-195EE760B70B}">
      <dsp:nvSpPr>
        <dsp:cNvPr id="0" name=""/>
        <dsp:cNvSpPr/>
      </dsp:nvSpPr>
      <dsp:spPr>
        <a:xfrm>
          <a:off x="1138979" y="303945"/>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6287F4-15F5-4440-B1F6-6E4A536C4DC2}">
      <dsp:nvSpPr>
        <dsp:cNvPr id="0" name=""/>
        <dsp:cNvSpPr/>
      </dsp:nvSpPr>
      <dsp:spPr>
        <a:xfrm>
          <a:off x="569079" y="1798598"/>
          <a:ext cx="2072362"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b="1" kern="1200" dirty="0"/>
            <a:t>As part of the CIRTL Network</a:t>
          </a:r>
          <a:r>
            <a:rPr lang="en-US" sz="1300" kern="1200" dirty="0"/>
            <a:t>,</a:t>
          </a:r>
          <a:r>
            <a:rPr lang="en-US" sz="1300" b="1" kern="1200" dirty="0"/>
            <a:t> </a:t>
          </a:r>
          <a:r>
            <a:rPr lang="en-US" sz="1300" kern="1200" dirty="0"/>
            <a:t>University of Idaho graduate students and post docs achieve a differentiating experience that not only provides a competitive advantage in the job market, but positions them as powerful agents of change in STEM education on and beyond our campus. </a:t>
          </a:r>
        </a:p>
      </dsp:txBody>
      <dsp:txXfrm>
        <a:off x="569079" y="1798598"/>
        <a:ext cx="2072362" cy="2250000"/>
      </dsp:txXfrm>
    </dsp:sp>
    <dsp:sp modelId="{9341212F-1DFB-4C9B-8AE0-9D7D20D33700}">
      <dsp:nvSpPr>
        <dsp:cNvPr id="0" name=""/>
        <dsp:cNvSpPr/>
      </dsp:nvSpPr>
      <dsp:spPr>
        <a:xfrm>
          <a:off x="3574005" y="303945"/>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2F7607-2100-476A-B623-2DFFFA447220}">
      <dsp:nvSpPr>
        <dsp:cNvPr id="0" name=""/>
        <dsp:cNvSpPr/>
      </dsp:nvSpPr>
      <dsp:spPr>
        <a:xfrm>
          <a:off x="3004105" y="1798598"/>
          <a:ext cx="2072362"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It enters our students and post docs into a community of future faculty and scientists who learn from the leading scholars at leading research institutions, of which we are one. </a:t>
          </a:r>
        </a:p>
      </dsp:txBody>
      <dsp:txXfrm>
        <a:off x="3004105" y="1798598"/>
        <a:ext cx="2072362" cy="2250000"/>
      </dsp:txXfrm>
    </dsp:sp>
    <dsp:sp modelId="{7622EA69-8704-476C-831D-BCD3C698213F}">
      <dsp:nvSpPr>
        <dsp:cNvPr id="0" name=""/>
        <dsp:cNvSpPr/>
      </dsp:nvSpPr>
      <dsp:spPr>
        <a:xfrm>
          <a:off x="6009031" y="303945"/>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E84D3C-6136-4B14-A699-89F4FFE15CF5}">
      <dsp:nvSpPr>
        <dsp:cNvPr id="0" name=""/>
        <dsp:cNvSpPr/>
      </dsp:nvSpPr>
      <dsp:spPr>
        <a:xfrm>
          <a:off x="5439131" y="1798598"/>
          <a:ext cx="2072362"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In short, CIRTL helps prepare tomorrow’s leaders today.</a:t>
          </a:r>
        </a:p>
      </dsp:txBody>
      <dsp:txXfrm>
        <a:off x="5439131" y="1798598"/>
        <a:ext cx="2072362" cy="2250000"/>
      </dsp:txXfrm>
    </dsp:sp>
    <dsp:sp modelId="{80FBBFE8-B466-4D33-BC0A-77693DE027D0}">
      <dsp:nvSpPr>
        <dsp:cNvPr id="0" name=""/>
        <dsp:cNvSpPr/>
      </dsp:nvSpPr>
      <dsp:spPr>
        <a:xfrm>
          <a:off x="8444057" y="303945"/>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34293D-02BC-4DF5-9EA5-6098620E3584}">
      <dsp:nvSpPr>
        <dsp:cNvPr id="0" name=""/>
        <dsp:cNvSpPr/>
      </dsp:nvSpPr>
      <dsp:spPr>
        <a:xfrm>
          <a:off x="7874157" y="1798598"/>
          <a:ext cx="2072362"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dirty="0"/>
            <a:t>CIRTL advances success through tiered Learning Outcomes (Levels) for CIRTL-affiliated graduate students and post docs. This is realized through a combination of CIRTL-sponsored- and institutionally-designed programs.</a:t>
          </a:r>
        </a:p>
      </dsp:txBody>
      <dsp:txXfrm>
        <a:off x="7874157" y="1798598"/>
        <a:ext cx="2072362" cy="225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3955A-5877-45A0-BEA4-CBAA74D2F37D}">
      <dsp:nvSpPr>
        <dsp:cNvPr id="0" name=""/>
        <dsp:cNvSpPr/>
      </dsp:nvSpPr>
      <dsp:spPr>
        <a:xfrm>
          <a:off x="0" y="0"/>
          <a:ext cx="3286125" cy="4351338"/>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488950">
            <a:lnSpc>
              <a:spcPct val="90000"/>
            </a:lnSpc>
            <a:spcBef>
              <a:spcPct val="0"/>
            </a:spcBef>
            <a:spcAft>
              <a:spcPct val="35000"/>
            </a:spcAft>
            <a:buNone/>
          </a:pPr>
          <a:r>
            <a:rPr lang="en-US" sz="1100" b="1" kern="1200"/>
            <a:t>Associate Level: Understanding and implementing evidence-based pedagogy</a:t>
          </a:r>
          <a:r>
            <a:rPr lang="en-US" sz="1100" kern="1200"/>
            <a:t>.</a:t>
          </a:r>
        </a:p>
        <a:p>
          <a:pPr marL="57150" lvl="1" indent="-57150" algn="l" defTabSz="400050">
            <a:lnSpc>
              <a:spcPct val="90000"/>
            </a:lnSpc>
            <a:spcBef>
              <a:spcPct val="0"/>
            </a:spcBef>
            <a:spcAft>
              <a:spcPct val="15000"/>
            </a:spcAft>
            <a:buChar char="•"/>
          </a:pPr>
          <a:r>
            <a:rPr lang="en-US" sz="900" kern="1200" dirty="0"/>
            <a:t>Participate in 6+ pedagogy PFF/CIRTL workshops</a:t>
          </a:r>
        </a:p>
        <a:p>
          <a:pPr marL="57150" lvl="1" indent="-57150" algn="l" defTabSz="400050">
            <a:lnSpc>
              <a:spcPct val="90000"/>
            </a:lnSpc>
            <a:spcBef>
              <a:spcPct val="0"/>
            </a:spcBef>
            <a:spcAft>
              <a:spcPct val="15000"/>
            </a:spcAft>
            <a:buChar char="•"/>
          </a:pPr>
          <a:r>
            <a:rPr lang="en-US" sz="900" kern="1200" dirty="0"/>
            <a:t>Understand the foundations of evidence-based teaching and learning; integrated research, teaching, and learning; Teaching as Research; and Learning Through Diversity </a:t>
          </a:r>
        </a:p>
        <a:p>
          <a:pPr marL="57150" lvl="1" indent="-57150" algn="l" defTabSz="400050">
            <a:lnSpc>
              <a:spcPct val="90000"/>
            </a:lnSpc>
            <a:spcBef>
              <a:spcPct val="0"/>
            </a:spcBef>
            <a:spcAft>
              <a:spcPct val="15000"/>
            </a:spcAft>
            <a:buChar char="•"/>
          </a:pPr>
          <a:r>
            <a:rPr lang="en-US" sz="900" kern="1200" dirty="0"/>
            <a:t>1:1 Teaching and Learning mentorship</a:t>
          </a:r>
        </a:p>
        <a:p>
          <a:pPr marL="57150" lvl="1" indent="-57150" algn="l" defTabSz="400050">
            <a:lnSpc>
              <a:spcPct val="90000"/>
            </a:lnSpc>
            <a:spcBef>
              <a:spcPct val="0"/>
            </a:spcBef>
            <a:spcAft>
              <a:spcPct val="15000"/>
            </a:spcAft>
            <a:buChar char="•"/>
          </a:pPr>
          <a:r>
            <a:rPr lang="en-US" sz="900" kern="1200" dirty="0">
              <a:highlight>
                <a:srgbClr val="FFFF00"/>
              </a:highlight>
            </a:rPr>
            <a:t>CIRTL Certificate issued to all participants</a:t>
          </a:r>
        </a:p>
        <a:p>
          <a:pPr marL="57150" lvl="1" indent="-57150" algn="l" defTabSz="400050">
            <a:lnSpc>
              <a:spcPct val="90000"/>
            </a:lnSpc>
            <a:spcBef>
              <a:spcPct val="0"/>
            </a:spcBef>
            <a:spcAft>
              <a:spcPct val="15000"/>
            </a:spcAft>
            <a:buChar char="•"/>
          </a:pPr>
          <a:r>
            <a:rPr lang="en-US" sz="900" kern="1200" dirty="0">
              <a:highlight>
                <a:srgbClr val="FFFF00"/>
              </a:highlight>
            </a:rPr>
            <a:t>For participants interested in TAR, a CIRTL Associate-Level Teaching as Research Certificate.</a:t>
          </a:r>
        </a:p>
        <a:p>
          <a:pPr marL="57150" lvl="1" indent="-57150" algn="l" defTabSz="400050">
            <a:lnSpc>
              <a:spcPct val="90000"/>
            </a:lnSpc>
            <a:spcBef>
              <a:spcPct val="0"/>
            </a:spcBef>
            <a:spcAft>
              <a:spcPct val="15000"/>
            </a:spcAft>
            <a:buChar char="•"/>
          </a:pPr>
          <a:r>
            <a:rPr lang="en-US" sz="900" kern="1200" dirty="0">
              <a:highlight>
                <a:srgbClr val="FFFF00"/>
              </a:highlight>
            </a:rPr>
            <a:t>For participants interested in DEIA, a CIRTL Learning through Diversity Certificate.</a:t>
          </a:r>
        </a:p>
      </dsp:txBody>
      <dsp:txXfrm>
        <a:off x="0" y="1653508"/>
        <a:ext cx="3286125" cy="2610802"/>
      </dsp:txXfrm>
    </dsp:sp>
    <dsp:sp modelId="{0FE748FF-599B-4206-BB65-572803272D57}">
      <dsp:nvSpPr>
        <dsp:cNvPr id="0" name=""/>
        <dsp:cNvSpPr/>
      </dsp:nvSpPr>
      <dsp:spPr>
        <a:xfrm>
          <a:off x="990361" y="435133"/>
          <a:ext cx="1305401" cy="130540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3C52DC0A-1EAE-4F16-8239-91C692A4F7C8}">
      <dsp:nvSpPr>
        <dsp:cNvPr id="0" name=""/>
        <dsp:cNvSpPr/>
      </dsp:nvSpPr>
      <dsp:spPr>
        <a:xfrm>
          <a:off x="0" y="4351266"/>
          <a:ext cx="328612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625E6-16C5-4B3B-86ED-A3EE8265640D}">
      <dsp:nvSpPr>
        <dsp:cNvPr id="0" name=""/>
        <dsp:cNvSpPr/>
      </dsp:nvSpPr>
      <dsp:spPr>
        <a:xfrm>
          <a:off x="3614737" y="0"/>
          <a:ext cx="3286125" cy="4351338"/>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488950">
            <a:lnSpc>
              <a:spcPct val="90000"/>
            </a:lnSpc>
            <a:spcBef>
              <a:spcPct val="0"/>
            </a:spcBef>
            <a:spcAft>
              <a:spcPct val="35000"/>
            </a:spcAft>
            <a:buNone/>
          </a:pPr>
          <a:r>
            <a:rPr lang="en-US" sz="1100" b="1" kern="1200"/>
            <a:t>Practitioner Level: Engage in Teaching As Research</a:t>
          </a:r>
          <a:endParaRPr lang="en-US" sz="1100" kern="1200"/>
        </a:p>
        <a:p>
          <a:pPr marL="57150" lvl="1" indent="-57150" algn="l" defTabSz="400050">
            <a:lnSpc>
              <a:spcPct val="90000"/>
            </a:lnSpc>
            <a:spcBef>
              <a:spcPct val="0"/>
            </a:spcBef>
            <a:spcAft>
              <a:spcPct val="15000"/>
            </a:spcAft>
            <a:buChar char="•"/>
          </a:pPr>
          <a:r>
            <a:rPr lang="en-US" sz="900" kern="1200" dirty="0"/>
            <a:t>Participate in a TAR Cohort</a:t>
          </a:r>
        </a:p>
        <a:p>
          <a:pPr marL="57150" lvl="1" indent="-57150" algn="l" defTabSz="400050">
            <a:lnSpc>
              <a:spcPct val="90000"/>
            </a:lnSpc>
            <a:spcBef>
              <a:spcPct val="0"/>
            </a:spcBef>
            <a:spcAft>
              <a:spcPct val="15000"/>
            </a:spcAft>
            <a:buChar char="•"/>
          </a:pPr>
          <a:r>
            <a:rPr lang="en-US" sz="900" kern="1200" dirty="0"/>
            <a:t>Meets twice in the Fall and twice in the Spring</a:t>
          </a:r>
        </a:p>
        <a:p>
          <a:pPr marL="57150" lvl="1" indent="-57150" algn="l" defTabSz="400050">
            <a:lnSpc>
              <a:spcPct val="90000"/>
            </a:lnSpc>
            <a:spcBef>
              <a:spcPct val="0"/>
            </a:spcBef>
            <a:spcAft>
              <a:spcPct val="15000"/>
            </a:spcAft>
            <a:buChar char="•"/>
          </a:pPr>
          <a:r>
            <a:rPr lang="en-US" sz="900" kern="1200" dirty="0"/>
            <a:t>Purpose: develop a curiosity/hypothesis driven question/approach to teaching and its impact on learning and engage in reflective teaching practice</a:t>
          </a:r>
        </a:p>
        <a:p>
          <a:pPr marL="57150" lvl="1" indent="-57150" algn="l" defTabSz="400050">
            <a:lnSpc>
              <a:spcPct val="90000"/>
            </a:lnSpc>
            <a:spcBef>
              <a:spcPct val="0"/>
            </a:spcBef>
            <a:spcAft>
              <a:spcPct val="15000"/>
            </a:spcAft>
            <a:buChar char="•"/>
          </a:pPr>
          <a:r>
            <a:rPr lang="en-US" sz="900" kern="1200" dirty="0"/>
            <a:t>Grad students/post-docs create a TAR Proposal, implement a TAR Project, and submit an experiential reflection.</a:t>
          </a:r>
        </a:p>
        <a:p>
          <a:pPr marL="57150" lvl="1" indent="-57150" algn="l" defTabSz="400050">
            <a:lnSpc>
              <a:spcPct val="90000"/>
            </a:lnSpc>
            <a:spcBef>
              <a:spcPct val="0"/>
            </a:spcBef>
            <a:spcAft>
              <a:spcPct val="15000"/>
            </a:spcAft>
            <a:buChar char="•"/>
          </a:pPr>
          <a:r>
            <a:rPr lang="en-US" sz="900" kern="1200" dirty="0">
              <a:highlight>
                <a:srgbClr val="FFFF00"/>
              </a:highlight>
            </a:rPr>
            <a:t>Participants can participate in CIRTL Cross-Network Programming, earn a CIRLT TAR Practitioner Certificate, and be eligible for funding and support to present their work at CIRTL events. </a:t>
          </a:r>
        </a:p>
        <a:p>
          <a:pPr marL="57150" lvl="1" indent="-57150" algn="l" defTabSz="400050">
            <a:lnSpc>
              <a:spcPct val="90000"/>
            </a:lnSpc>
            <a:spcBef>
              <a:spcPct val="0"/>
            </a:spcBef>
            <a:spcAft>
              <a:spcPct val="15000"/>
            </a:spcAft>
            <a:buChar char="•"/>
          </a:pPr>
          <a:endParaRPr lang="en-US" sz="900" kern="1200" dirty="0"/>
        </a:p>
      </dsp:txBody>
      <dsp:txXfrm>
        <a:off x="3614737" y="1653508"/>
        <a:ext cx="3286125" cy="2610802"/>
      </dsp:txXfrm>
    </dsp:sp>
    <dsp:sp modelId="{BE4315A6-D945-4560-86A5-215F7B5DD783}">
      <dsp:nvSpPr>
        <dsp:cNvPr id="0" name=""/>
        <dsp:cNvSpPr/>
      </dsp:nvSpPr>
      <dsp:spPr>
        <a:xfrm>
          <a:off x="4605099" y="435133"/>
          <a:ext cx="1305401" cy="130540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23E48C0F-DDF5-4715-8468-D0FC985F6A58}">
      <dsp:nvSpPr>
        <dsp:cNvPr id="0" name=""/>
        <dsp:cNvSpPr/>
      </dsp:nvSpPr>
      <dsp:spPr>
        <a:xfrm>
          <a:off x="3614737" y="4351266"/>
          <a:ext cx="328612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668E9-9197-4367-8A6E-7031E39CF044}">
      <dsp:nvSpPr>
        <dsp:cNvPr id="0" name=""/>
        <dsp:cNvSpPr/>
      </dsp:nvSpPr>
      <dsp:spPr>
        <a:xfrm>
          <a:off x="7229475" y="0"/>
          <a:ext cx="3286125" cy="4351338"/>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488950">
            <a:lnSpc>
              <a:spcPct val="90000"/>
            </a:lnSpc>
            <a:spcBef>
              <a:spcPct val="0"/>
            </a:spcBef>
            <a:spcAft>
              <a:spcPct val="35000"/>
            </a:spcAft>
            <a:buNone/>
          </a:pPr>
          <a:r>
            <a:rPr lang="en-US" sz="1100" b="1" kern="1200"/>
            <a:t>Scholar Level: Share Your Research</a:t>
          </a:r>
          <a:endParaRPr lang="en-US" sz="1100" kern="1200"/>
        </a:p>
        <a:p>
          <a:pPr marL="57150" lvl="1" indent="-57150" algn="l" defTabSz="400050">
            <a:lnSpc>
              <a:spcPct val="90000"/>
            </a:lnSpc>
            <a:spcBef>
              <a:spcPct val="0"/>
            </a:spcBef>
            <a:spcAft>
              <a:spcPct val="15000"/>
            </a:spcAft>
            <a:buChar char="•"/>
          </a:pPr>
          <a:r>
            <a:rPr lang="en-US" sz="900" kern="1200" dirty="0"/>
            <a:t>Graduate students/post-docs transform their projects into a presentable or potentially publishable manuscript</a:t>
          </a:r>
        </a:p>
        <a:p>
          <a:pPr marL="57150" lvl="1" indent="-57150" algn="l" defTabSz="400050">
            <a:lnSpc>
              <a:spcPct val="90000"/>
            </a:lnSpc>
            <a:spcBef>
              <a:spcPct val="0"/>
            </a:spcBef>
            <a:spcAft>
              <a:spcPct val="15000"/>
            </a:spcAft>
            <a:buChar char="•"/>
          </a:pPr>
          <a:r>
            <a:rPr lang="en-US" sz="900" kern="1200" dirty="0"/>
            <a:t>Manuscript submitted for presentation or publication</a:t>
          </a:r>
        </a:p>
        <a:p>
          <a:pPr marL="57150" lvl="1" indent="-57150" algn="l" defTabSz="400050">
            <a:lnSpc>
              <a:spcPct val="90000"/>
            </a:lnSpc>
            <a:spcBef>
              <a:spcPct val="0"/>
            </a:spcBef>
            <a:spcAft>
              <a:spcPct val="15000"/>
            </a:spcAft>
            <a:buChar char="•"/>
          </a:pPr>
          <a:r>
            <a:rPr lang="en-US" sz="900" kern="1200" dirty="0">
              <a:highlight>
                <a:srgbClr val="FFFF00"/>
              </a:highlight>
            </a:rPr>
            <a:t>CIRTL Scholar Certificate earned and eligibility for professional development (travel) funding.</a:t>
          </a:r>
        </a:p>
      </dsp:txBody>
      <dsp:txXfrm>
        <a:off x="7229475" y="1653508"/>
        <a:ext cx="3286125" cy="2610802"/>
      </dsp:txXfrm>
    </dsp:sp>
    <dsp:sp modelId="{7BDA4903-26D4-4F01-A01F-A6BE5DB36FCB}">
      <dsp:nvSpPr>
        <dsp:cNvPr id="0" name=""/>
        <dsp:cNvSpPr/>
      </dsp:nvSpPr>
      <dsp:spPr>
        <a:xfrm>
          <a:off x="8219836" y="435133"/>
          <a:ext cx="1305401" cy="130540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73168948-6448-48B6-B4A8-76441BFFF588}">
      <dsp:nvSpPr>
        <dsp:cNvPr id="0" name=""/>
        <dsp:cNvSpPr/>
      </dsp:nvSpPr>
      <dsp:spPr>
        <a:xfrm>
          <a:off x="7229475" y="4351266"/>
          <a:ext cx="328612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AA1A-8349-4C00-A60F-D2C403011A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C9B08E-9A33-4A95-A68A-AC1B0C77FE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B1A24D-D925-4665-8717-F124BFF2223A}"/>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5" name="Footer Placeholder 4">
            <a:extLst>
              <a:ext uri="{FF2B5EF4-FFF2-40B4-BE49-F238E27FC236}">
                <a16:creationId xmlns:a16="http://schemas.microsoft.com/office/drawing/2014/main" id="{E1407C30-706B-41BD-8036-C352C2CFC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5CF50-4B5B-4375-A816-B190AAD2036C}"/>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140305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0CFC-D67F-4735-B489-F2FAA4FC80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382063-78AA-46BC-A8DC-9FE13429B0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66194-5C30-4733-80B4-8D25201B164B}"/>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5" name="Footer Placeholder 4">
            <a:extLst>
              <a:ext uri="{FF2B5EF4-FFF2-40B4-BE49-F238E27FC236}">
                <a16:creationId xmlns:a16="http://schemas.microsoft.com/office/drawing/2014/main" id="{0A2E0A0C-C41D-4AE9-8341-557C0F3C5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9B02CA-5285-420F-A7C7-32930CA3A4B2}"/>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340800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480BFA-AACB-44D9-AA5F-6EE9643FFC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C3BB8B-288A-4968-993E-2594E771FF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914A4-0DCC-4445-A49A-C466F9C45650}"/>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5" name="Footer Placeholder 4">
            <a:extLst>
              <a:ext uri="{FF2B5EF4-FFF2-40B4-BE49-F238E27FC236}">
                <a16:creationId xmlns:a16="http://schemas.microsoft.com/office/drawing/2014/main" id="{25CC6054-190B-49AE-9833-9D3E07FE1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EFF3D-8DFF-4EF1-BBBD-12CE2DAD98E4}"/>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2647689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416E3-6A1E-4442-B619-1BA15FFCC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69432-76E4-4B2D-A29F-EC338BE0CE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3806C9-CF5F-49FA-A8F4-67909D7F8B97}"/>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5" name="Footer Placeholder 4">
            <a:extLst>
              <a:ext uri="{FF2B5EF4-FFF2-40B4-BE49-F238E27FC236}">
                <a16:creationId xmlns:a16="http://schemas.microsoft.com/office/drawing/2014/main" id="{94D80E96-8C63-4BD1-B379-F1A433E50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BF054-EDF7-4BC7-8951-4601DBE7949E}"/>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219503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4DC8-40D5-41D9-8A62-75C29E30D1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1B1BB-3E05-45D0-B969-655E38830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9EFEE-167B-414E-BCCF-CE23BB9123AD}"/>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5" name="Footer Placeholder 4">
            <a:extLst>
              <a:ext uri="{FF2B5EF4-FFF2-40B4-BE49-F238E27FC236}">
                <a16:creationId xmlns:a16="http://schemas.microsoft.com/office/drawing/2014/main" id="{CB99D6AF-8E6F-4EAA-B3DB-FD102E989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62227-F9DD-4A90-BACD-3455F367DB88}"/>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3505893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D24F-C9B8-45F1-868B-DA8916E8C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554C4C-5EDA-4216-B627-22CBD3FA97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442CD9-07DD-4335-976D-F737A705EF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EAD7AE-B6C6-416E-ACC0-2C005D743820}"/>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6" name="Footer Placeholder 5">
            <a:extLst>
              <a:ext uri="{FF2B5EF4-FFF2-40B4-BE49-F238E27FC236}">
                <a16:creationId xmlns:a16="http://schemas.microsoft.com/office/drawing/2014/main" id="{B07F640B-9598-4931-90F8-39854B68C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3F3C0-1FF2-4BF8-ABCF-508C5D4DDCD3}"/>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2503094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8CF7-34B2-47E7-93A1-FC99CDB67B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F76B20-CE5E-4E25-A5B1-BF5F43DFEA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0EC275-1356-4285-BE2E-3221F3FA9C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9702D-36DB-4C13-9200-2BBCACA3E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16AEE-A91E-4943-AD6F-26FB4E2708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D4439F-128F-4B58-A017-A6B079F54EAE}"/>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8" name="Footer Placeholder 7">
            <a:extLst>
              <a:ext uri="{FF2B5EF4-FFF2-40B4-BE49-F238E27FC236}">
                <a16:creationId xmlns:a16="http://schemas.microsoft.com/office/drawing/2014/main" id="{80BD1B75-696B-41AC-9794-8023CC2D2B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DF3E11-D652-402C-AE72-E5BB9F5FE322}"/>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1911074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911F-994E-4B20-BDF9-961C8E6FA2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75E316-C8E2-4565-ACB3-880839F96C10}"/>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4" name="Footer Placeholder 3">
            <a:extLst>
              <a:ext uri="{FF2B5EF4-FFF2-40B4-BE49-F238E27FC236}">
                <a16:creationId xmlns:a16="http://schemas.microsoft.com/office/drawing/2014/main" id="{43A3BE87-0D03-46AE-BDA0-CA5605A8EE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F2A24-6E9B-4F36-95D4-E4D7835C9E13}"/>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4836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DF58C-B717-4C43-8660-CBE2FCA259D3}"/>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3" name="Footer Placeholder 2">
            <a:extLst>
              <a:ext uri="{FF2B5EF4-FFF2-40B4-BE49-F238E27FC236}">
                <a16:creationId xmlns:a16="http://schemas.microsoft.com/office/drawing/2014/main" id="{9DF91258-FF60-4A2C-AC18-A92EBB4592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165AA-69C5-407B-A9EC-62E3CA9D18BA}"/>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1681118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8B11-CA55-48DB-85A1-5C687952D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168014-CC6A-403B-915F-AD135E95C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CE87EC-8002-4C18-88B7-412BDA89E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3212C-6853-4C22-B97B-E7488CC75656}"/>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6" name="Footer Placeholder 5">
            <a:extLst>
              <a:ext uri="{FF2B5EF4-FFF2-40B4-BE49-F238E27FC236}">
                <a16:creationId xmlns:a16="http://schemas.microsoft.com/office/drawing/2014/main" id="{1D37483E-9A21-42E4-85C3-BD07EDF89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9852C-2DFA-4838-AE04-BD70FB518816}"/>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6932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50F6-41A4-4455-8BD7-0BB73EB9C6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33176C-D647-4D8E-8F0D-F8F4B2645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CDFC04-E77E-45A9-B567-EE5D4B2FF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7E32E-7575-4AEA-ACCA-800B815FDDE9}"/>
              </a:ext>
            </a:extLst>
          </p:cNvPr>
          <p:cNvSpPr>
            <a:spLocks noGrp="1"/>
          </p:cNvSpPr>
          <p:nvPr>
            <p:ph type="dt" sz="half" idx="10"/>
          </p:nvPr>
        </p:nvSpPr>
        <p:spPr/>
        <p:txBody>
          <a:bodyPr/>
          <a:lstStyle/>
          <a:p>
            <a:fld id="{A2AC2E61-5DF9-4F16-8AC9-1BA37958AE7B}" type="datetimeFigureOut">
              <a:rPr lang="en-US" smtClean="0"/>
              <a:t>9/14/2023</a:t>
            </a:fld>
            <a:endParaRPr lang="en-US"/>
          </a:p>
        </p:txBody>
      </p:sp>
      <p:sp>
        <p:nvSpPr>
          <p:cNvPr id="6" name="Footer Placeholder 5">
            <a:extLst>
              <a:ext uri="{FF2B5EF4-FFF2-40B4-BE49-F238E27FC236}">
                <a16:creationId xmlns:a16="http://schemas.microsoft.com/office/drawing/2014/main" id="{1EC0161A-D221-447C-A51D-BFB0959BF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B8FC2-DF7F-4FC5-AF66-CA67C62E93A2}"/>
              </a:ext>
            </a:extLst>
          </p:cNvPr>
          <p:cNvSpPr>
            <a:spLocks noGrp="1"/>
          </p:cNvSpPr>
          <p:nvPr>
            <p:ph type="sldNum" sz="quarter" idx="12"/>
          </p:nvPr>
        </p:nvSpPr>
        <p:spPr/>
        <p:txBody>
          <a:bodyPr/>
          <a:lstStyle/>
          <a:p>
            <a:fld id="{31457391-16F7-4222-8186-6295F5EDF893}" type="slidenum">
              <a:rPr lang="en-US" smtClean="0"/>
              <a:t>‹#›</a:t>
            </a:fld>
            <a:endParaRPr lang="en-US"/>
          </a:p>
        </p:txBody>
      </p:sp>
    </p:spTree>
    <p:extLst>
      <p:ext uri="{BB962C8B-B14F-4D97-AF65-F5344CB8AC3E}">
        <p14:creationId xmlns:p14="http://schemas.microsoft.com/office/powerpoint/2010/main" val="213752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73602D-3A39-4631-B547-9024F72D37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F4A467-6023-4285-838A-AD85CCD9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EACDB-73FE-4D0F-A56E-DB9AF28FAE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C2E61-5DF9-4F16-8AC9-1BA37958AE7B}" type="datetimeFigureOut">
              <a:rPr lang="en-US" smtClean="0"/>
              <a:t>9/14/2023</a:t>
            </a:fld>
            <a:endParaRPr lang="en-US"/>
          </a:p>
        </p:txBody>
      </p:sp>
      <p:sp>
        <p:nvSpPr>
          <p:cNvPr id="5" name="Footer Placeholder 4">
            <a:extLst>
              <a:ext uri="{FF2B5EF4-FFF2-40B4-BE49-F238E27FC236}">
                <a16:creationId xmlns:a16="http://schemas.microsoft.com/office/drawing/2014/main" id="{E24EA34B-1B04-4419-9FFF-0A63E97AA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C5767-B8EB-49C3-A73A-2B752D5C7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57391-16F7-4222-8186-6295F5EDF893}" type="slidenum">
              <a:rPr lang="en-US" smtClean="0"/>
              <a:t>‹#›</a:t>
            </a:fld>
            <a:endParaRPr lang="en-US"/>
          </a:p>
        </p:txBody>
      </p:sp>
    </p:spTree>
    <p:extLst>
      <p:ext uri="{BB962C8B-B14F-4D97-AF65-F5344CB8AC3E}">
        <p14:creationId xmlns:p14="http://schemas.microsoft.com/office/powerpoint/2010/main" val="3187023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cirtl.net/about/core_ideas/learning_through_diversity"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www.cirtl.net/about/core_ideas/learning_communities" TargetMode="External"/><Relationship Id="rId4" Type="http://schemas.openxmlformats.org/officeDocument/2006/relationships/hyperlink" Target="https://www.cirtl.net/about/core_ideas/teaching_as_researc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hyperlink" Target="mailto:bsmentkowski@uidaho.edu"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webpages.uidaho.edu/cetl/preparing-future-faculty.asp"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4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10;&#10;Description automatically generated with medium confidence">
            <a:extLst>
              <a:ext uri="{FF2B5EF4-FFF2-40B4-BE49-F238E27FC236}">
                <a16:creationId xmlns:a16="http://schemas.microsoft.com/office/drawing/2014/main" id="{BAD71DC7-FC04-4AEC-9051-E9D284FD6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147" y="643467"/>
            <a:ext cx="8913705" cy="5571066"/>
          </a:xfrm>
          <a:prstGeom prst="rect">
            <a:avLst/>
          </a:prstGeom>
        </p:spPr>
      </p:pic>
      <p:pic>
        <p:nvPicPr>
          <p:cNvPr id="4" name="Picture 3">
            <a:extLst>
              <a:ext uri="{FF2B5EF4-FFF2-40B4-BE49-F238E27FC236}">
                <a16:creationId xmlns:a16="http://schemas.microsoft.com/office/drawing/2014/main" id="{768D4BDA-4DF4-4BEF-AC7A-97F0D9938C53}"/>
              </a:ext>
            </a:extLst>
          </p:cNvPr>
          <p:cNvPicPr>
            <a:picLocks noChangeAspect="1"/>
          </p:cNvPicPr>
          <p:nvPr/>
        </p:nvPicPr>
        <p:blipFill>
          <a:blip r:embed="rId3"/>
          <a:stretch>
            <a:fillRect/>
          </a:stretch>
        </p:blipFill>
        <p:spPr>
          <a:xfrm>
            <a:off x="855460" y="4354830"/>
            <a:ext cx="2728840" cy="1737360"/>
          </a:xfrm>
          <a:prstGeom prst="rect">
            <a:avLst/>
          </a:prstGeom>
        </p:spPr>
      </p:pic>
      <p:pic>
        <p:nvPicPr>
          <p:cNvPr id="5" name="Picture 4">
            <a:extLst>
              <a:ext uri="{FF2B5EF4-FFF2-40B4-BE49-F238E27FC236}">
                <a16:creationId xmlns:a16="http://schemas.microsoft.com/office/drawing/2014/main" id="{1E991EA8-07EE-46B8-9EDC-57A25D74F6EE}"/>
              </a:ext>
            </a:extLst>
          </p:cNvPr>
          <p:cNvPicPr>
            <a:picLocks noChangeAspect="1"/>
          </p:cNvPicPr>
          <p:nvPr/>
        </p:nvPicPr>
        <p:blipFill>
          <a:blip r:embed="rId4"/>
          <a:stretch>
            <a:fillRect/>
          </a:stretch>
        </p:blipFill>
        <p:spPr>
          <a:xfrm>
            <a:off x="8607702" y="4202853"/>
            <a:ext cx="2790315" cy="2011680"/>
          </a:xfrm>
          <a:prstGeom prst="rect">
            <a:avLst/>
          </a:prstGeom>
        </p:spPr>
      </p:pic>
    </p:spTree>
    <p:extLst>
      <p:ext uri="{BB962C8B-B14F-4D97-AF65-F5344CB8AC3E}">
        <p14:creationId xmlns:p14="http://schemas.microsoft.com/office/powerpoint/2010/main" val="31410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C2C08-CD2D-4B34-8821-AFF82C2FC189}"/>
              </a:ext>
            </a:extLst>
          </p:cNvPr>
          <p:cNvSpPr>
            <a:spLocks noGrp="1"/>
          </p:cNvSpPr>
          <p:nvPr>
            <p:ph type="title"/>
          </p:nvPr>
        </p:nvSpPr>
        <p:spPr>
          <a:xfrm>
            <a:off x="841248" y="334644"/>
            <a:ext cx="10509504" cy="1076914"/>
          </a:xfrm>
        </p:spPr>
        <p:txBody>
          <a:bodyPr anchor="ctr">
            <a:normAutofit/>
          </a:bodyPr>
          <a:lstStyle/>
          <a:p>
            <a:r>
              <a:rPr lang="en-US" sz="3400"/>
              <a:t>Preparing Future Faculty (PFF) Programming and Certificates</a:t>
            </a:r>
          </a:p>
        </p:txBody>
      </p:sp>
      <p:sp>
        <p:nvSpPr>
          <p:cNvPr id="15"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D46BA0C3-1245-497D-8E1D-A77DFFD8D3BD}"/>
              </a:ext>
            </a:extLst>
          </p:cNvPr>
          <p:cNvGraphicFramePr>
            <a:graphicFrameLocks noGrp="1"/>
          </p:cNvGraphicFramePr>
          <p:nvPr>
            <p:ph idx="1"/>
            <p:extLst>
              <p:ext uri="{D42A27DB-BD31-4B8C-83A1-F6EECF244321}">
                <p14:modId xmlns:p14="http://schemas.microsoft.com/office/powerpoint/2010/main" val="4242309056"/>
              </p:ext>
            </p:extLst>
          </p:nvPr>
        </p:nvGraphicFramePr>
        <p:xfrm>
          <a:off x="312419" y="1761912"/>
          <a:ext cx="11564113" cy="4922958"/>
        </p:xfrm>
        <a:graphic>
          <a:graphicData uri="http://schemas.openxmlformats.org/drawingml/2006/table">
            <a:tbl>
              <a:tblPr firstRow="1" bandRow="1">
                <a:tableStyleId>{073A0DAA-6AF3-43AB-8588-CEC1D06C72B9}</a:tableStyleId>
              </a:tblPr>
              <a:tblGrid>
                <a:gridCol w="1511404">
                  <a:extLst>
                    <a:ext uri="{9D8B030D-6E8A-4147-A177-3AD203B41FA5}">
                      <a16:colId xmlns:a16="http://schemas.microsoft.com/office/drawing/2014/main" val="1372464413"/>
                    </a:ext>
                  </a:extLst>
                </a:gridCol>
                <a:gridCol w="2778977">
                  <a:extLst>
                    <a:ext uri="{9D8B030D-6E8A-4147-A177-3AD203B41FA5}">
                      <a16:colId xmlns:a16="http://schemas.microsoft.com/office/drawing/2014/main" val="1751570858"/>
                    </a:ext>
                  </a:extLst>
                </a:gridCol>
                <a:gridCol w="2959723">
                  <a:extLst>
                    <a:ext uri="{9D8B030D-6E8A-4147-A177-3AD203B41FA5}">
                      <a16:colId xmlns:a16="http://schemas.microsoft.com/office/drawing/2014/main" val="3816829004"/>
                    </a:ext>
                  </a:extLst>
                </a:gridCol>
                <a:gridCol w="2715187">
                  <a:extLst>
                    <a:ext uri="{9D8B030D-6E8A-4147-A177-3AD203B41FA5}">
                      <a16:colId xmlns:a16="http://schemas.microsoft.com/office/drawing/2014/main" val="776790685"/>
                    </a:ext>
                  </a:extLst>
                </a:gridCol>
                <a:gridCol w="1598822">
                  <a:extLst>
                    <a:ext uri="{9D8B030D-6E8A-4147-A177-3AD203B41FA5}">
                      <a16:colId xmlns:a16="http://schemas.microsoft.com/office/drawing/2014/main" val="2292776951"/>
                    </a:ext>
                  </a:extLst>
                </a:gridCol>
              </a:tblGrid>
              <a:tr h="629313">
                <a:tc>
                  <a:txBody>
                    <a:bodyPr/>
                    <a:lstStyle/>
                    <a:p>
                      <a:r>
                        <a:rPr lang="en-US" sz="1000"/>
                        <a:t>Higher Education Pedagogy UI-CIRTL Certificates</a:t>
                      </a:r>
                    </a:p>
                  </a:txBody>
                  <a:tcPr marL="61822" marR="61822" marT="30911" marB="30911"/>
                </a:tc>
                <a:tc>
                  <a:txBody>
                    <a:bodyPr/>
                    <a:lstStyle/>
                    <a:p>
                      <a:r>
                        <a:rPr lang="en-US" sz="1000"/>
                        <a:t>Learning-through-Diversity (LTD) CIRTL Certificate </a:t>
                      </a:r>
                    </a:p>
                    <a:p>
                      <a:r>
                        <a:rPr lang="en-US" sz="1000"/>
                        <a:t>7 IN-PERSON SESSIONS</a:t>
                      </a:r>
                    </a:p>
                  </a:txBody>
                  <a:tcPr marL="61822" marR="61822" marT="30911" marB="30911"/>
                </a:tc>
                <a:tc>
                  <a:txBody>
                    <a:bodyPr/>
                    <a:lstStyle/>
                    <a:p>
                      <a:r>
                        <a:rPr lang="en-US" sz="1000"/>
                        <a:t>Teaching-as-Research (TAR) CIRTL Certificate </a:t>
                      </a:r>
                    </a:p>
                    <a:p>
                      <a:r>
                        <a:rPr lang="en-US" sz="1000"/>
                        <a:t>3 75-minute ZOOM Sessions</a:t>
                      </a:r>
                    </a:p>
                  </a:txBody>
                  <a:tcPr marL="61822" marR="61822" marT="30911" marB="30911"/>
                </a:tc>
                <a:tc>
                  <a:txBody>
                    <a:bodyPr/>
                    <a:lstStyle/>
                    <a:p>
                      <a:r>
                        <a:rPr lang="en-US" sz="1000"/>
                        <a:t>The Professoriate &amp; Professions</a:t>
                      </a:r>
                    </a:p>
                    <a:p>
                      <a:r>
                        <a:rPr lang="en-US" sz="1000"/>
                        <a:t>8 of 9 50-minute Zoom Sessions Faculty Development Certificate</a:t>
                      </a:r>
                    </a:p>
                    <a:p>
                      <a:endParaRPr lang="en-US" sz="1000"/>
                    </a:p>
                  </a:txBody>
                  <a:tcPr marL="61822" marR="61822" marT="30911" marB="30911"/>
                </a:tc>
                <a:tc>
                  <a:txBody>
                    <a:bodyPr/>
                    <a:lstStyle/>
                    <a:p>
                      <a:r>
                        <a:rPr lang="en-US" sz="1000"/>
                        <a:t>Approaching the Market</a:t>
                      </a:r>
                    </a:p>
                    <a:p>
                      <a:r>
                        <a:rPr lang="en-US" sz="1000"/>
                        <a:t>Mentoring-Based Support</a:t>
                      </a:r>
                    </a:p>
                  </a:txBody>
                  <a:tcPr marL="61822" marR="61822" marT="30911" marB="30911"/>
                </a:tc>
                <a:extLst>
                  <a:ext uri="{0D108BD9-81ED-4DB2-BD59-A6C34878D82A}">
                    <a16:rowId xmlns:a16="http://schemas.microsoft.com/office/drawing/2014/main" val="1092178792"/>
                  </a:ext>
                </a:extLst>
              </a:tr>
              <a:tr h="629313">
                <a:tc>
                  <a:txBody>
                    <a:bodyPr/>
                    <a:lstStyle/>
                    <a:p>
                      <a:r>
                        <a:rPr lang="en-US" sz="1000" b="1"/>
                        <a:t>Basic Certificate</a:t>
                      </a:r>
                    </a:p>
                    <a:p>
                      <a:pPr marL="171450" indent="-171450">
                        <a:buFont typeface="Arial" panose="020B0604020202020204" pitchFamily="34" charset="0"/>
                        <a:buChar char="•"/>
                      </a:pPr>
                      <a:r>
                        <a:rPr lang="en-US" sz="1000" b="0"/>
                        <a:t>Associate Level</a:t>
                      </a:r>
                    </a:p>
                    <a:p>
                      <a:pPr marL="171450" indent="-171450">
                        <a:buFont typeface="Arial" panose="020B0604020202020204" pitchFamily="34" charset="0"/>
                        <a:buChar char="•"/>
                      </a:pPr>
                      <a:r>
                        <a:rPr lang="en-US" sz="1000"/>
                        <a:t>Online-Asynchronous Canvas Class</a:t>
                      </a:r>
                    </a:p>
                  </a:txBody>
                  <a:tcPr marL="61822" marR="61822" marT="30911" marB="30911"/>
                </a:tc>
                <a:tc>
                  <a:txBody>
                    <a:bodyPr/>
                    <a:lstStyle/>
                    <a:p>
                      <a:r>
                        <a:rPr lang="en-US" sz="1000"/>
                        <a:t>Session 1: What it is, what it means, and why it matters. The value of DEIA in higher education</a:t>
                      </a:r>
                    </a:p>
                    <a:p>
                      <a:r>
                        <a:rPr lang="en-US" sz="1000">
                          <a:highlight>
                            <a:srgbClr val="FFFF00"/>
                          </a:highlight>
                        </a:rPr>
                        <a:t>September</a:t>
                      </a:r>
                    </a:p>
                  </a:txBody>
                  <a:tcPr marL="61822" marR="61822" marT="30911" marB="30911"/>
                </a:tc>
                <a:tc>
                  <a:txBody>
                    <a:bodyPr/>
                    <a:lstStyle/>
                    <a:p>
                      <a:r>
                        <a:rPr lang="en-US" sz="1000"/>
                        <a:t>Session 1: What it is, why it matters, principles of reflective/scholarly teaching, thinking about causality and “if-then” teaching for learning </a:t>
                      </a:r>
                      <a:r>
                        <a:rPr lang="en-US" sz="1000">
                          <a:highlight>
                            <a:srgbClr val="FFFF00"/>
                          </a:highlight>
                        </a:rPr>
                        <a:t>OCT</a:t>
                      </a:r>
                    </a:p>
                  </a:txBody>
                  <a:tcPr marL="61822" marR="61822" marT="30911" marB="30911"/>
                </a:tc>
                <a:tc>
                  <a:txBody>
                    <a:bodyPr/>
                    <a:lstStyle/>
                    <a:p>
                      <a:r>
                        <a:rPr lang="en-US" sz="1000"/>
                        <a:t>Understanding and Navigating the Changing Terrain of Higher Education</a:t>
                      </a:r>
                    </a:p>
                    <a:p>
                      <a:r>
                        <a:rPr lang="en-US" sz="1000">
                          <a:highlight>
                            <a:srgbClr val="FFFF00"/>
                          </a:highlight>
                        </a:rPr>
                        <a:t>SEPTEMBER</a:t>
                      </a:r>
                    </a:p>
                  </a:txBody>
                  <a:tcPr marL="61822" marR="61822" marT="30911" marB="30911"/>
                </a:tc>
                <a:tc>
                  <a:txBody>
                    <a:bodyPr/>
                    <a:lstStyle/>
                    <a:p>
                      <a:r>
                        <a:rPr lang="en-US" sz="1000"/>
                        <a:t>Identifying and Pursuing Your Options</a:t>
                      </a:r>
                    </a:p>
                    <a:p>
                      <a:endParaRPr lang="en-US" sz="1000"/>
                    </a:p>
                  </a:txBody>
                  <a:tcPr marL="61822" marR="61822" marT="30911" marB="30911"/>
                </a:tc>
                <a:extLst>
                  <a:ext uri="{0D108BD9-81ED-4DB2-BD59-A6C34878D82A}">
                    <a16:rowId xmlns:a16="http://schemas.microsoft.com/office/drawing/2014/main" val="901010972"/>
                  </a:ext>
                </a:extLst>
              </a:tr>
              <a:tr h="629313">
                <a:tc>
                  <a:txBody>
                    <a:bodyPr/>
                    <a:lstStyle/>
                    <a:p>
                      <a:r>
                        <a:rPr lang="en-US" sz="1000" b="1"/>
                        <a:t>Advanced Certificate</a:t>
                      </a:r>
                    </a:p>
                    <a:p>
                      <a:pPr marL="171450" indent="-171450">
                        <a:buFont typeface="Arial" panose="020B0604020202020204" pitchFamily="34" charset="0"/>
                        <a:buChar char="•"/>
                      </a:pPr>
                      <a:r>
                        <a:rPr lang="en-US" sz="1000" b="0"/>
                        <a:t>Practitioner Level</a:t>
                      </a:r>
                    </a:p>
                    <a:p>
                      <a:pPr marL="171450" indent="-171450">
                        <a:buFont typeface="Arial" panose="020B0604020202020204" pitchFamily="34" charset="0"/>
                        <a:buChar char="•"/>
                      </a:pPr>
                      <a:r>
                        <a:rPr lang="en-US" sz="1000"/>
                        <a:t>Online-Asynchronous Canvas Class</a:t>
                      </a:r>
                    </a:p>
                  </a:txBody>
                  <a:tcPr marL="61822" marR="61822" marT="30911" marB="30911"/>
                </a:tc>
                <a:tc>
                  <a:txBody>
                    <a:bodyPr/>
                    <a:lstStyle/>
                    <a:p>
                      <a:r>
                        <a:rPr lang="en-US" sz="1000"/>
                        <a:t>Session 2: Integrating the CIRTL Framework. Diversity and higher education, teaching, and learning</a:t>
                      </a:r>
                    </a:p>
                    <a:p>
                      <a:r>
                        <a:rPr lang="en-US" sz="1000">
                          <a:highlight>
                            <a:srgbClr val="FFFF00"/>
                          </a:highlight>
                        </a:rPr>
                        <a:t>October</a:t>
                      </a:r>
                    </a:p>
                  </a:txBody>
                  <a:tcPr marL="61822" marR="61822" marT="30911" marB="30911"/>
                </a:tc>
                <a:tc>
                  <a:txBody>
                    <a:bodyPr/>
                    <a:lstStyle/>
                    <a:p>
                      <a:r>
                        <a:rPr lang="en-US" sz="1000"/>
                        <a:t>Session 2: Developing a TAR question, expected results, strategies of inquiry, exposure to the literature</a:t>
                      </a:r>
                    </a:p>
                    <a:p>
                      <a:r>
                        <a:rPr lang="en-US" sz="1000">
                          <a:highlight>
                            <a:srgbClr val="FFFF00"/>
                          </a:highlight>
                        </a:rPr>
                        <a:t>NOV</a:t>
                      </a:r>
                    </a:p>
                  </a:txBody>
                  <a:tcPr marL="61822" marR="61822" marT="30911" marB="30911"/>
                </a:tc>
                <a:tc>
                  <a:txBody>
                    <a:bodyPr/>
                    <a:lstStyle/>
                    <a:p>
                      <a:r>
                        <a:rPr lang="en-US" sz="1000"/>
                        <a:t>Understanding Different Institutional Types, Expectations, and Contexts </a:t>
                      </a:r>
                    </a:p>
                    <a:p>
                      <a:r>
                        <a:rPr lang="en-US" sz="1000">
                          <a:highlight>
                            <a:srgbClr val="FFFF00"/>
                          </a:highlight>
                        </a:rPr>
                        <a:t>OCTOBER</a:t>
                      </a:r>
                    </a:p>
                  </a:txBody>
                  <a:tcPr marL="61822" marR="61822" marT="30911" marB="30911"/>
                </a:tc>
                <a:tc>
                  <a:txBody>
                    <a:bodyPr/>
                    <a:lstStyle/>
                    <a:p>
                      <a:r>
                        <a:rPr lang="en-US" sz="1000"/>
                        <a:t>Developing Your Dossier</a:t>
                      </a:r>
                    </a:p>
                  </a:txBody>
                  <a:tcPr marL="61822" marR="61822" marT="30911" marB="30911"/>
                </a:tc>
                <a:extLst>
                  <a:ext uri="{0D108BD9-81ED-4DB2-BD59-A6C34878D82A}">
                    <a16:rowId xmlns:a16="http://schemas.microsoft.com/office/drawing/2014/main" val="3350612754"/>
                  </a:ext>
                </a:extLst>
              </a:tr>
              <a:tr h="89353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highlight>
                            <a:srgbClr val="FFFF00"/>
                          </a:highlight>
                        </a:rPr>
                        <a:t>Self-paced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highlight>
                            <a:srgbClr val="FFFF00"/>
                          </a:highlight>
                        </a:rPr>
                        <a:t>Can be done in one semester or over the span of an academic year.</a:t>
                      </a:r>
                    </a:p>
                  </a:txBody>
                  <a:tcPr marL="61822" marR="61822" marT="30911" marB="309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Session 3: Inclusive and Equitable Teaching and Learning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highlight>
                            <a:srgbClr val="FFFF00"/>
                          </a:highlight>
                        </a:rPr>
                        <a:t>November</a:t>
                      </a:r>
                    </a:p>
                  </a:txBody>
                  <a:tcPr marL="61822" marR="61822" marT="30911" marB="30911"/>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The time between the sessions is for participants to develop a TAR question or an idea about how a teaching strategy or innovation can positively affect teaching and learning.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Set-up for CIRTL TAR Summer Program, Practitioner Level, and potentially SoTL/Scholar Level</a:t>
                      </a:r>
                    </a:p>
                  </a:txBody>
                  <a:tcPr marL="61822" marR="61822" marT="30911" marB="30911"/>
                </a:tc>
                <a:tc>
                  <a:txBody>
                    <a:bodyPr/>
                    <a:lstStyle/>
                    <a:p>
                      <a:r>
                        <a:rPr lang="en-US" sz="1000"/>
                        <a:t>Working Relationships, Collegiality, and Communication</a:t>
                      </a:r>
                    </a:p>
                    <a:p>
                      <a:r>
                        <a:rPr lang="en-US" sz="1000">
                          <a:highlight>
                            <a:srgbClr val="FFFF00"/>
                          </a:highlight>
                        </a:rPr>
                        <a:t>NOVEMBER</a:t>
                      </a:r>
                    </a:p>
                  </a:txBody>
                  <a:tcPr marL="61822" marR="61822" marT="30911" marB="30911"/>
                </a:tc>
                <a:tc>
                  <a:txBody>
                    <a:bodyPr/>
                    <a:lstStyle/>
                    <a:p>
                      <a:r>
                        <a:rPr lang="en-US" sz="1000"/>
                        <a:t>Writing to Your Audience: </a:t>
                      </a:r>
                    </a:p>
                    <a:p>
                      <a:r>
                        <a:rPr lang="en-US" sz="1000"/>
                        <a:t>External Mentor-Led Session</a:t>
                      </a:r>
                    </a:p>
                  </a:txBody>
                  <a:tcPr marL="61822" marR="61822" marT="30911" marB="30911"/>
                </a:tc>
                <a:extLst>
                  <a:ext uri="{0D108BD9-81ED-4DB2-BD59-A6C34878D82A}">
                    <a16:rowId xmlns:a16="http://schemas.microsoft.com/office/drawing/2014/main" val="1648435466"/>
                  </a:ext>
                </a:extLst>
              </a:tr>
              <a:tr h="365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marL="61822" marR="61822" marT="30911" marB="309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Session 4: Universal Design for Learning and Accessibility </a:t>
                      </a:r>
                      <a:r>
                        <a:rPr lang="en-US" sz="1000">
                          <a:highlight>
                            <a:srgbClr val="FFFF00"/>
                          </a:highlight>
                        </a:rPr>
                        <a:t>JAN</a:t>
                      </a:r>
                    </a:p>
                  </a:txBody>
                  <a:tcPr marL="61822" marR="61822" marT="30911" marB="309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Session 3: Preparing and Submitting CIRTL TAR Summer Program App </a:t>
                      </a:r>
                      <a:r>
                        <a:rPr lang="en-US" sz="1000">
                          <a:highlight>
                            <a:srgbClr val="FFFF00"/>
                          </a:highlight>
                        </a:rPr>
                        <a:t>FEB</a:t>
                      </a:r>
                    </a:p>
                  </a:txBody>
                  <a:tcPr marL="61822" marR="61822" marT="30911" marB="30911"/>
                </a:tc>
                <a:tc>
                  <a:txBody>
                    <a:bodyPr/>
                    <a:lstStyle/>
                    <a:p>
                      <a:r>
                        <a:rPr lang="en-US" sz="1000"/>
                        <a:t>Teaching, Scholarship, &amp; Service: </a:t>
                      </a:r>
                      <a:r>
                        <a:rPr lang="en-US" sz="1000">
                          <a:highlight>
                            <a:srgbClr val="FFFF00"/>
                          </a:highlight>
                        </a:rPr>
                        <a:t>DECEMBER</a:t>
                      </a:r>
                    </a:p>
                  </a:txBody>
                  <a:tcPr marL="61822" marR="61822" marT="30911" marB="30911"/>
                </a:tc>
                <a:tc>
                  <a:txBody>
                    <a:bodyPr/>
                    <a:lstStyle/>
                    <a:p>
                      <a:r>
                        <a:rPr lang="en-US" sz="1000"/>
                        <a:t>Developing and Refining an Authentic DEI Statement </a:t>
                      </a:r>
                    </a:p>
                  </a:txBody>
                  <a:tcPr marL="61822" marR="61822" marT="30911" marB="30911"/>
                </a:tc>
                <a:extLst>
                  <a:ext uri="{0D108BD9-81ED-4DB2-BD59-A6C34878D82A}">
                    <a16:rowId xmlns:a16="http://schemas.microsoft.com/office/drawing/2014/main" val="4154513472"/>
                  </a:ext>
                </a:extLst>
              </a:tr>
              <a:tr h="365098">
                <a:tc>
                  <a:txBody>
                    <a:bodyPr/>
                    <a:lstStyle/>
                    <a:p>
                      <a:endParaRPr lang="en-US" sz="1000"/>
                    </a:p>
                  </a:txBody>
                  <a:tcPr marL="61822" marR="61822" marT="30911" marB="30911"/>
                </a:tc>
                <a:tc>
                  <a:txBody>
                    <a:bodyPr/>
                    <a:lstStyle/>
                    <a:p>
                      <a:r>
                        <a:rPr lang="en-US" sz="1000"/>
                        <a:t>Session 5: Culturally Responsive Pedagogy </a:t>
                      </a:r>
                      <a:r>
                        <a:rPr lang="en-US" sz="1000">
                          <a:highlight>
                            <a:srgbClr val="FFFF00"/>
                          </a:highlight>
                        </a:rPr>
                        <a:t>FEB</a:t>
                      </a:r>
                    </a:p>
                  </a:txBody>
                  <a:tcPr marL="61822" marR="61822" marT="30911" marB="30911"/>
                </a:tc>
                <a:tc>
                  <a:txBody>
                    <a:bodyPr/>
                    <a:lstStyle/>
                    <a:p>
                      <a:endParaRPr lang="en-US" sz="1000"/>
                    </a:p>
                  </a:txBody>
                  <a:tcPr marL="61822" marR="61822" marT="30911" marB="30911"/>
                </a:tc>
                <a:tc>
                  <a:txBody>
                    <a:bodyPr/>
                    <a:lstStyle/>
                    <a:p>
                      <a:r>
                        <a:rPr lang="en-US" sz="1000"/>
                        <a:t>Balance, Boundaries, Well-Being, and Different Definitions of Success </a:t>
                      </a:r>
                      <a:r>
                        <a:rPr lang="en-US" sz="1000">
                          <a:highlight>
                            <a:srgbClr val="FFFF00"/>
                          </a:highlight>
                        </a:rPr>
                        <a:t>JAN</a:t>
                      </a:r>
                    </a:p>
                  </a:txBody>
                  <a:tcPr marL="61822" marR="61822" marT="30911" marB="30911"/>
                </a:tc>
                <a:tc>
                  <a:txBody>
                    <a:bodyPr/>
                    <a:lstStyle/>
                    <a:p>
                      <a:r>
                        <a:rPr lang="en-US" sz="1000"/>
                        <a:t>Developing and Refining Your Teaching Philosophy</a:t>
                      </a:r>
                    </a:p>
                  </a:txBody>
                  <a:tcPr marL="61822" marR="61822" marT="30911" marB="30911"/>
                </a:tc>
                <a:extLst>
                  <a:ext uri="{0D108BD9-81ED-4DB2-BD59-A6C34878D82A}">
                    <a16:rowId xmlns:a16="http://schemas.microsoft.com/office/drawing/2014/main" val="939580061"/>
                  </a:ext>
                </a:extLst>
              </a:tr>
              <a:tr h="365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txBody>
                  <a:tcPr marL="61822" marR="61822" marT="30911" marB="309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Session 6: Indigenous Ways of Knowing </a:t>
                      </a:r>
                      <a:r>
                        <a:rPr lang="en-US" sz="1000">
                          <a:highlight>
                            <a:srgbClr val="FFFF00"/>
                          </a:highlight>
                        </a:rPr>
                        <a:t>MAR</a:t>
                      </a:r>
                    </a:p>
                  </a:txBody>
                  <a:tcPr marL="61822" marR="61822" marT="30911" marB="309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marL="61822" marR="61822" marT="30911" marB="30911"/>
                </a:tc>
                <a:tc>
                  <a:txBody>
                    <a:bodyPr/>
                    <a:lstStyle/>
                    <a:p>
                      <a:r>
                        <a:rPr lang="en-US" sz="1000"/>
                        <a:t>Designing A Productivity Pathway</a:t>
                      </a:r>
                    </a:p>
                    <a:p>
                      <a:r>
                        <a:rPr lang="en-US" sz="1000">
                          <a:highlight>
                            <a:srgbClr val="FFFF00"/>
                          </a:highlight>
                        </a:rPr>
                        <a:t>FEB</a:t>
                      </a:r>
                    </a:p>
                  </a:txBody>
                  <a:tcPr marL="61822" marR="61822" marT="30911" marB="30911"/>
                </a:tc>
                <a:tc>
                  <a:txBody>
                    <a:bodyPr/>
                    <a:lstStyle/>
                    <a:p>
                      <a:r>
                        <a:rPr lang="en-US" sz="1000"/>
                        <a:t>Preparing For Interviews</a:t>
                      </a:r>
                    </a:p>
                  </a:txBody>
                  <a:tcPr marL="61822" marR="61822" marT="30911" marB="30911"/>
                </a:tc>
                <a:extLst>
                  <a:ext uri="{0D108BD9-81ED-4DB2-BD59-A6C34878D82A}">
                    <a16:rowId xmlns:a16="http://schemas.microsoft.com/office/drawing/2014/main" val="4108922015"/>
                  </a:ext>
                </a:extLst>
              </a:tr>
              <a:tr h="3650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marL="61822" marR="61822" marT="30911" marB="309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Session 7: Pulling it all Together: A Plan for Advancing Equitable Educational Experiences </a:t>
                      </a:r>
                      <a:r>
                        <a:rPr lang="en-US" sz="1000" dirty="0">
                          <a:highlight>
                            <a:srgbClr val="FFFF00"/>
                          </a:highlight>
                        </a:rPr>
                        <a:t>APRIL</a:t>
                      </a:r>
                    </a:p>
                  </a:txBody>
                  <a:tcPr marL="61822" marR="61822" marT="30911" marB="3091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txBody>
                  <a:tcPr marL="61822" marR="61822" marT="30911" marB="30911"/>
                </a:tc>
                <a:tc>
                  <a:txBody>
                    <a:bodyPr/>
                    <a:lstStyle/>
                    <a:p>
                      <a:r>
                        <a:rPr lang="en-US" sz="1000"/>
                        <a:t>Mentoring: What to Look For/What to Expect</a:t>
                      </a:r>
                    </a:p>
                    <a:p>
                      <a:r>
                        <a:rPr lang="en-US" sz="1000">
                          <a:highlight>
                            <a:srgbClr val="FFFF00"/>
                          </a:highlight>
                        </a:rPr>
                        <a:t>MAR</a:t>
                      </a:r>
                    </a:p>
                  </a:txBody>
                  <a:tcPr marL="61822" marR="61822" marT="30911" marB="30911"/>
                </a:tc>
                <a:tc>
                  <a:txBody>
                    <a:bodyPr/>
                    <a:lstStyle/>
                    <a:p>
                      <a:r>
                        <a:rPr lang="en-US" sz="1000"/>
                        <a:t>Interview Simulations</a:t>
                      </a:r>
                    </a:p>
                  </a:txBody>
                  <a:tcPr marL="61822" marR="61822" marT="30911" marB="30911"/>
                </a:tc>
                <a:extLst>
                  <a:ext uri="{0D108BD9-81ED-4DB2-BD59-A6C34878D82A}">
                    <a16:rowId xmlns:a16="http://schemas.microsoft.com/office/drawing/2014/main" val="2030836829"/>
                  </a:ext>
                </a:extLst>
              </a:tr>
              <a:tr h="232991">
                <a:tc>
                  <a:txBody>
                    <a:bodyPr/>
                    <a:lstStyle/>
                    <a:p>
                      <a:endParaRPr lang="en-US" sz="1000"/>
                    </a:p>
                  </a:txBody>
                  <a:tcPr marL="61822" marR="61822" marT="30911" marB="30911"/>
                </a:tc>
                <a:tc>
                  <a:txBody>
                    <a:bodyPr/>
                    <a:lstStyle/>
                    <a:p>
                      <a:endParaRPr lang="en-US" sz="1000"/>
                    </a:p>
                  </a:txBody>
                  <a:tcPr marL="61822" marR="61822" marT="30911" marB="30911"/>
                </a:tc>
                <a:tc>
                  <a:txBody>
                    <a:bodyPr/>
                    <a:lstStyle/>
                    <a:p>
                      <a:endParaRPr lang="en-US" sz="1000"/>
                    </a:p>
                  </a:txBody>
                  <a:tcPr marL="61822" marR="61822" marT="30911" marB="30911"/>
                </a:tc>
                <a:tc>
                  <a:txBody>
                    <a:bodyPr/>
                    <a:lstStyle/>
                    <a:p>
                      <a:r>
                        <a:rPr lang="en-US" sz="1000"/>
                        <a:t>DEI for Everyday Practice </a:t>
                      </a:r>
                      <a:r>
                        <a:rPr lang="en-US" sz="1000">
                          <a:highlight>
                            <a:srgbClr val="FFFF00"/>
                          </a:highlight>
                        </a:rPr>
                        <a:t>APRIL</a:t>
                      </a:r>
                    </a:p>
                  </a:txBody>
                  <a:tcPr marL="61822" marR="61822" marT="30911" marB="30911"/>
                </a:tc>
                <a:tc>
                  <a:txBody>
                    <a:bodyPr/>
                    <a:lstStyle/>
                    <a:p>
                      <a:r>
                        <a:rPr lang="en-US" sz="1000"/>
                        <a:t>Teaching Observations</a:t>
                      </a:r>
                    </a:p>
                  </a:txBody>
                  <a:tcPr marL="61822" marR="61822" marT="30911" marB="30911"/>
                </a:tc>
                <a:extLst>
                  <a:ext uri="{0D108BD9-81ED-4DB2-BD59-A6C34878D82A}">
                    <a16:rowId xmlns:a16="http://schemas.microsoft.com/office/drawing/2014/main" val="1157523330"/>
                  </a:ext>
                </a:extLst>
              </a:tr>
              <a:tr h="232991">
                <a:tc>
                  <a:txBody>
                    <a:bodyPr/>
                    <a:lstStyle/>
                    <a:p>
                      <a:endParaRPr lang="en-US" sz="1000"/>
                    </a:p>
                  </a:txBody>
                  <a:tcPr marL="61822" marR="61822" marT="30911" marB="30911"/>
                </a:tc>
                <a:tc>
                  <a:txBody>
                    <a:bodyPr/>
                    <a:lstStyle/>
                    <a:p>
                      <a:endParaRPr lang="en-US" sz="1000"/>
                    </a:p>
                  </a:txBody>
                  <a:tcPr marL="61822" marR="61822" marT="30911" marB="30911"/>
                </a:tc>
                <a:tc>
                  <a:txBody>
                    <a:bodyPr/>
                    <a:lstStyle/>
                    <a:p>
                      <a:endParaRPr lang="en-US" sz="1000"/>
                    </a:p>
                  </a:txBody>
                  <a:tcPr marL="61822" marR="61822" marT="30911" marB="30911"/>
                </a:tc>
                <a:tc>
                  <a:txBody>
                    <a:bodyPr/>
                    <a:lstStyle/>
                    <a:p>
                      <a:r>
                        <a:rPr lang="en-US" sz="1000" dirty="0"/>
                        <a:t>Alternate Career Options</a:t>
                      </a:r>
                    </a:p>
                  </a:txBody>
                  <a:tcPr marL="61822" marR="61822" marT="30911" marB="30911"/>
                </a:tc>
                <a:tc>
                  <a:txBody>
                    <a:bodyPr/>
                    <a:lstStyle/>
                    <a:p>
                      <a:endParaRPr lang="en-US" sz="1000" dirty="0"/>
                    </a:p>
                  </a:txBody>
                  <a:tcPr marL="61822" marR="61822" marT="30911" marB="30911"/>
                </a:tc>
                <a:extLst>
                  <a:ext uri="{0D108BD9-81ED-4DB2-BD59-A6C34878D82A}">
                    <a16:rowId xmlns:a16="http://schemas.microsoft.com/office/drawing/2014/main" val="513090366"/>
                  </a:ext>
                </a:extLst>
              </a:tr>
            </a:tbl>
          </a:graphicData>
        </a:graphic>
      </p:graphicFrame>
    </p:spTree>
    <p:extLst>
      <p:ext uri="{BB962C8B-B14F-4D97-AF65-F5344CB8AC3E}">
        <p14:creationId xmlns:p14="http://schemas.microsoft.com/office/powerpoint/2010/main" val="314285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1B662-F135-4947-BBCF-330BDABAA598}"/>
              </a:ext>
            </a:extLst>
          </p:cNvPr>
          <p:cNvSpPr>
            <a:spLocks noGrp="1"/>
          </p:cNvSpPr>
          <p:nvPr>
            <p:ph type="title"/>
          </p:nvPr>
        </p:nvSpPr>
        <p:spPr>
          <a:xfrm>
            <a:off x="841248" y="334644"/>
            <a:ext cx="10509504" cy="1076914"/>
          </a:xfrm>
        </p:spPr>
        <p:txBody>
          <a:bodyPr anchor="ctr">
            <a:normAutofit/>
          </a:bodyPr>
          <a:lstStyle/>
          <a:p>
            <a:r>
              <a:rPr lang="en-US" sz="4000"/>
              <a:t>Basic and Advanced Certificates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7D773114-60E2-438B-A7B3-795D204EAA2E}"/>
              </a:ext>
            </a:extLst>
          </p:cNvPr>
          <p:cNvGraphicFramePr>
            <a:graphicFrameLocks noGrp="1"/>
          </p:cNvGraphicFramePr>
          <p:nvPr>
            <p:ph idx="1"/>
            <p:extLst>
              <p:ext uri="{D42A27DB-BD31-4B8C-83A1-F6EECF244321}">
                <p14:modId xmlns:p14="http://schemas.microsoft.com/office/powerpoint/2010/main" val="1657587172"/>
              </p:ext>
            </p:extLst>
          </p:nvPr>
        </p:nvGraphicFramePr>
        <p:xfrm>
          <a:off x="838200" y="1919801"/>
          <a:ext cx="10506458" cy="4170550"/>
        </p:xfrm>
        <a:graphic>
          <a:graphicData uri="http://schemas.openxmlformats.org/drawingml/2006/table">
            <a:tbl>
              <a:tblPr firstRow="1" bandRow="1">
                <a:tableStyleId>{073A0DAA-6AF3-43AB-8588-CEC1D06C72B9}</a:tableStyleId>
              </a:tblPr>
              <a:tblGrid>
                <a:gridCol w="3248767">
                  <a:extLst>
                    <a:ext uri="{9D8B030D-6E8A-4147-A177-3AD203B41FA5}">
                      <a16:colId xmlns:a16="http://schemas.microsoft.com/office/drawing/2014/main" val="3151442222"/>
                    </a:ext>
                  </a:extLst>
                </a:gridCol>
                <a:gridCol w="3767205">
                  <a:extLst>
                    <a:ext uri="{9D8B030D-6E8A-4147-A177-3AD203B41FA5}">
                      <a16:colId xmlns:a16="http://schemas.microsoft.com/office/drawing/2014/main" val="1746478320"/>
                    </a:ext>
                  </a:extLst>
                </a:gridCol>
                <a:gridCol w="3490486">
                  <a:extLst>
                    <a:ext uri="{9D8B030D-6E8A-4147-A177-3AD203B41FA5}">
                      <a16:colId xmlns:a16="http://schemas.microsoft.com/office/drawing/2014/main" val="3576597356"/>
                    </a:ext>
                  </a:extLst>
                </a:gridCol>
              </a:tblGrid>
              <a:tr h="1035607">
                <a:tc>
                  <a:txBody>
                    <a:bodyPr/>
                    <a:lstStyle/>
                    <a:p>
                      <a:r>
                        <a:rPr lang="en-US" sz="1200"/>
                        <a:t>CIRTL Certificate in Higher Education Pedagogy/1</a:t>
                      </a:r>
                      <a:r>
                        <a:rPr lang="en-US" sz="1200" baseline="30000"/>
                        <a:t>st</a:t>
                      </a:r>
                      <a:r>
                        <a:rPr lang="en-US" sz="1200"/>
                        <a:t> Year Cohort</a:t>
                      </a:r>
                    </a:p>
                    <a:p>
                      <a:r>
                        <a:rPr lang="en-US" sz="1200"/>
                        <a:t>Introductory. Foundational.</a:t>
                      </a:r>
                    </a:p>
                    <a:p>
                      <a:r>
                        <a:rPr lang="en-US" sz="1200"/>
                        <a:t>6 of 9 required.</a:t>
                      </a:r>
                    </a:p>
                  </a:txBody>
                  <a:tcPr marL="70290" marR="70290" marT="35145" marB="35145"/>
                </a:tc>
                <a:tc>
                  <a:txBody>
                    <a:bodyPr/>
                    <a:lstStyle/>
                    <a:p>
                      <a:r>
                        <a:rPr lang="en-US" sz="1200"/>
                        <a:t>Advanced CIRTL Certificate in Higher Education Pedagogy/Second Year</a:t>
                      </a:r>
                    </a:p>
                    <a:p>
                      <a:r>
                        <a:rPr lang="en-US" sz="1200"/>
                        <a:t>Application-based. </a:t>
                      </a:r>
                    </a:p>
                    <a:p>
                      <a:r>
                        <a:rPr lang="en-US" sz="1200"/>
                        <a:t>3 of 7 required. </a:t>
                      </a:r>
                    </a:p>
                    <a:p>
                      <a:r>
                        <a:rPr lang="en-US" sz="1200"/>
                        <a:t>Practitioner Level</a:t>
                      </a:r>
                    </a:p>
                  </a:txBody>
                  <a:tcPr marL="70290" marR="70290" marT="35145" marB="35145"/>
                </a:tc>
                <a:tc>
                  <a:txBody>
                    <a:bodyPr/>
                    <a:lstStyle/>
                    <a:p>
                      <a:r>
                        <a:rPr lang="en-US" sz="1200"/>
                        <a:t>CIRTL LTD and TAR Certificates:</a:t>
                      </a:r>
                    </a:p>
                    <a:p>
                      <a:r>
                        <a:rPr lang="en-US" sz="1200"/>
                        <a:t>Associate Level</a:t>
                      </a:r>
                    </a:p>
                    <a:p>
                      <a:r>
                        <a:rPr lang="en-US" sz="1200"/>
                        <a:t>Practitioner Level</a:t>
                      </a:r>
                    </a:p>
                    <a:p>
                      <a:r>
                        <a:rPr lang="en-US" sz="1200"/>
                        <a:t>Scholar Level</a:t>
                      </a:r>
                    </a:p>
                  </a:txBody>
                  <a:tcPr marL="70290" marR="70290" marT="35145" marB="35145"/>
                </a:tc>
                <a:extLst>
                  <a:ext uri="{0D108BD9-81ED-4DB2-BD59-A6C34878D82A}">
                    <a16:rowId xmlns:a16="http://schemas.microsoft.com/office/drawing/2014/main" val="729694388"/>
                  </a:ext>
                </a:extLst>
              </a:tr>
              <a:tr h="473287">
                <a:tc>
                  <a:txBody>
                    <a:bodyPr/>
                    <a:lstStyle/>
                    <a:p>
                      <a:r>
                        <a:rPr lang="en-US" sz="1200"/>
                        <a:t>Teaching for Learning: Strategies and Approaches/LTD</a:t>
                      </a:r>
                    </a:p>
                  </a:txBody>
                  <a:tcPr marL="70290" marR="70290" marT="35145" marB="35145"/>
                </a:tc>
                <a:tc>
                  <a:txBody>
                    <a:bodyPr/>
                    <a:lstStyle/>
                    <a:p>
                      <a:r>
                        <a:rPr lang="en-US" sz="1200"/>
                        <a:t>Developing and refining an instructional presence</a:t>
                      </a:r>
                    </a:p>
                  </a:txBody>
                  <a:tcPr marL="70290" marR="70290" marT="35145" marB="35145"/>
                </a:tc>
                <a:tc rowSpan="3">
                  <a:txBody>
                    <a:bodyPr/>
                    <a:lstStyle/>
                    <a:p>
                      <a:pPr marL="285750" indent="-285750">
                        <a:buFont typeface="Arial" panose="020B0604020202020204" pitchFamily="34" charset="0"/>
                        <a:buChar char="•"/>
                      </a:pPr>
                      <a:r>
                        <a:rPr lang="en-US" sz="1200"/>
                        <a:t>See Associate, Practitioner, and Scholar levels of engagement slide. </a:t>
                      </a:r>
                    </a:p>
                    <a:p>
                      <a:pPr marL="285750" indent="-285750">
                        <a:buFont typeface="Arial" panose="020B0604020202020204" pitchFamily="34" charset="0"/>
                        <a:buChar char="•"/>
                      </a:pPr>
                      <a:r>
                        <a:rPr lang="en-US" sz="1200"/>
                        <a:t>Integrating LTD &amp; TAR</a:t>
                      </a:r>
                    </a:p>
                    <a:p>
                      <a:pPr marL="285750" indent="-285750">
                        <a:buFont typeface="Arial" panose="020B0604020202020204" pitchFamily="34" charset="0"/>
                        <a:buChar char="•"/>
                      </a:pPr>
                      <a:r>
                        <a:rPr lang="en-US" sz="1200"/>
                        <a:t>“Going Public” with TAR.</a:t>
                      </a:r>
                    </a:p>
                    <a:p>
                      <a:pPr marL="285750" indent="-285750">
                        <a:buFont typeface="Arial" panose="020B0604020202020204" pitchFamily="34" charset="0"/>
                        <a:buChar char="•"/>
                      </a:pPr>
                      <a:r>
                        <a:rPr lang="en-US" sz="1200"/>
                        <a:t>(TAR </a:t>
                      </a:r>
                      <a:r>
                        <a:rPr lang="en-US" sz="1200">
                          <a:sym typeface="Wingdings" panose="05000000000000000000" pitchFamily="2" charset="2"/>
                        </a:rPr>
                        <a:t> SoTL)</a:t>
                      </a:r>
                      <a:endParaRPr lang="en-US" sz="1200"/>
                    </a:p>
                    <a:p>
                      <a:endParaRPr lang="en-US" sz="1200"/>
                    </a:p>
                  </a:txBody>
                  <a:tcPr marL="70290" marR="70290" marT="35145" marB="35145"/>
                </a:tc>
                <a:extLst>
                  <a:ext uri="{0D108BD9-81ED-4DB2-BD59-A6C34878D82A}">
                    <a16:rowId xmlns:a16="http://schemas.microsoft.com/office/drawing/2014/main" val="916130999"/>
                  </a:ext>
                </a:extLst>
              </a:tr>
              <a:tr h="285847">
                <a:tc>
                  <a:txBody>
                    <a:bodyPr/>
                    <a:lstStyle/>
                    <a:p>
                      <a:r>
                        <a:rPr lang="en-US" sz="1200"/>
                        <a:t>Scholarly/Reflective Teaching</a:t>
                      </a:r>
                    </a:p>
                  </a:txBody>
                  <a:tcPr marL="70290" marR="70290" marT="35145" marB="35145"/>
                </a:tc>
                <a:tc>
                  <a:txBody>
                    <a:bodyPr/>
                    <a:lstStyle/>
                    <a:p>
                      <a:r>
                        <a:rPr lang="en-US" sz="1200"/>
                        <a:t>Developing and refining inclusive teaching practices</a:t>
                      </a:r>
                    </a:p>
                  </a:txBody>
                  <a:tcPr marL="70290" marR="70290" marT="35145" marB="35145"/>
                </a:tc>
                <a:tc vMerge="1">
                  <a:txBody>
                    <a:bodyPr/>
                    <a:lstStyle/>
                    <a:p>
                      <a:endParaRPr lang="en-US" dirty="0"/>
                    </a:p>
                  </a:txBody>
                  <a:tcPr/>
                </a:tc>
                <a:extLst>
                  <a:ext uri="{0D108BD9-81ED-4DB2-BD59-A6C34878D82A}">
                    <a16:rowId xmlns:a16="http://schemas.microsoft.com/office/drawing/2014/main" val="657594397"/>
                  </a:ext>
                </a:extLst>
              </a:tr>
              <a:tr h="473287">
                <a:tc>
                  <a:txBody>
                    <a:bodyPr/>
                    <a:lstStyle/>
                    <a:p>
                      <a:r>
                        <a:rPr lang="en-US" sz="1200"/>
                        <a:t>UDL: a framework for inclusion and accessibility</a:t>
                      </a:r>
                    </a:p>
                  </a:txBody>
                  <a:tcPr marL="70290" marR="70290" marT="35145" marB="35145"/>
                </a:tc>
                <a:tc>
                  <a:txBody>
                    <a:bodyPr/>
                    <a:lstStyle/>
                    <a:p>
                      <a:r>
                        <a:rPr lang="en-US" sz="1200"/>
                        <a:t>Developing and refining a teaching philosophy</a:t>
                      </a:r>
                    </a:p>
                  </a:txBody>
                  <a:tcPr marL="70290" marR="70290" marT="35145" marB="35145"/>
                </a:tc>
                <a:tc vMerge="1">
                  <a:txBody>
                    <a:bodyPr/>
                    <a:lstStyle/>
                    <a:p>
                      <a:endParaRPr lang="en-US" dirty="0"/>
                    </a:p>
                  </a:txBody>
                  <a:tcPr/>
                </a:tc>
                <a:extLst>
                  <a:ext uri="{0D108BD9-81ED-4DB2-BD59-A6C34878D82A}">
                    <a16:rowId xmlns:a16="http://schemas.microsoft.com/office/drawing/2014/main" val="2651789572"/>
                  </a:ext>
                </a:extLst>
              </a:tr>
              <a:tr h="285847">
                <a:tc>
                  <a:txBody>
                    <a:bodyPr/>
                    <a:lstStyle/>
                    <a:p>
                      <a:r>
                        <a:rPr lang="en-US" sz="1200"/>
                        <a:t>Online teaching and learning</a:t>
                      </a:r>
                    </a:p>
                  </a:txBody>
                  <a:tcPr marL="70290" marR="70290" marT="35145" marB="35145"/>
                </a:tc>
                <a:tc>
                  <a:txBody>
                    <a:bodyPr/>
                    <a:lstStyle/>
                    <a:p>
                      <a:r>
                        <a:rPr lang="en-US" sz="1200"/>
                        <a:t>Designing a Course</a:t>
                      </a:r>
                    </a:p>
                  </a:txBody>
                  <a:tcPr marL="70290" marR="70290" marT="35145" marB="35145"/>
                </a:tc>
                <a:tc>
                  <a:txBody>
                    <a:bodyPr/>
                    <a:lstStyle/>
                    <a:p>
                      <a:endParaRPr lang="en-US" sz="1200"/>
                    </a:p>
                  </a:txBody>
                  <a:tcPr marL="70290" marR="70290" marT="35145" marB="35145"/>
                </a:tc>
                <a:extLst>
                  <a:ext uri="{0D108BD9-81ED-4DB2-BD59-A6C34878D82A}">
                    <a16:rowId xmlns:a16="http://schemas.microsoft.com/office/drawing/2014/main" val="631083683"/>
                  </a:ext>
                </a:extLst>
              </a:tr>
              <a:tr h="285847">
                <a:tc>
                  <a:txBody>
                    <a:bodyPr/>
                    <a:lstStyle/>
                    <a:p>
                      <a:r>
                        <a:rPr lang="en-US" sz="1200"/>
                        <a:t>Teaching and learning technologies</a:t>
                      </a:r>
                    </a:p>
                  </a:txBody>
                  <a:tcPr marL="70290" marR="70290" marT="35145" marB="35145"/>
                </a:tc>
                <a:tc>
                  <a:txBody>
                    <a:bodyPr/>
                    <a:lstStyle/>
                    <a:p>
                      <a:r>
                        <a:rPr lang="en-US" sz="1200"/>
                        <a:t>Teaching Innovations and HIP Integration</a:t>
                      </a:r>
                    </a:p>
                  </a:txBody>
                  <a:tcPr marL="70290" marR="70290" marT="35145" marB="35145"/>
                </a:tc>
                <a:tc>
                  <a:txBody>
                    <a:bodyPr/>
                    <a:lstStyle/>
                    <a:p>
                      <a:endParaRPr lang="en-US" sz="1200"/>
                    </a:p>
                  </a:txBody>
                  <a:tcPr marL="70290" marR="70290" marT="35145" marB="35145"/>
                </a:tc>
                <a:extLst>
                  <a:ext uri="{0D108BD9-81ED-4DB2-BD59-A6C34878D82A}">
                    <a16:rowId xmlns:a16="http://schemas.microsoft.com/office/drawing/2014/main" val="1647303284"/>
                  </a:ext>
                </a:extLst>
              </a:tr>
              <a:tr h="473287">
                <a:tc>
                  <a:txBody>
                    <a:bodyPr/>
                    <a:lstStyle/>
                    <a:p>
                      <a:r>
                        <a:rPr lang="en-US" sz="1200"/>
                        <a:t>Outcomes and Assessment</a:t>
                      </a:r>
                    </a:p>
                  </a:txBody>
                  <a:tcPr marL="70290" marR="70290" marT="35145" marB="35145"/>
                </a:tc>
                <a:tc>
                  <a:txBody>
                    <a:bodyPr/>
                    <a:lstStyle/>
                    <a:p>
                      <a:r>
                        <a:rPr lang="en-US" sz="1200"/>
                        <a:t>Fostering critical thinking, reflection, and metacognition</a:t>
                      </a:r>
                    </a:p>
                  </a:txBody>
                  <a:tcPr marL="70290" marR="70290" marT="35145" marB="35145"/>
                </a:tc>
                <a:tc>
                  <a:txBody>
                    <a:bodyPr/>
                    <a:lstStyle/>
                    <a:p>
                      <a:endParaRPr lang="en-US" sz="1200"/>
                    </a:p>
                  </a:txBody>
                  <a:tcPr marL="70290" marR="70290" marT="35145" marB="35145"/>
                </a:tc>
                <a:extLst>
                  <a:ext uri="{0D108BD9-81ED-4DB2-BD59-A6C34878D82A}">
                    <a16:rowId xmlns:a16="http://schemas.microsoft.com/office/drawing/2014/main" val="2147136810"/>
                  </a:ext>
                </a:extLst>
              </a:tr>
              <a:tr h="285847">
                <a:tc>
                  <a:txBody>
                    <a:bodyPr/>
                    <a:lstStyle/>
                    <a:p>
                      <a:r>
                        <a:rPr lang="en-US" sz="1200"/>
                        <a:t>Handling Hot Topics</a:t>
                      </a:r>
                    </a:p>
                  </a:txBody>
                  <a:tcPr marL="70290" marR="70290" marT="35145" marB="35145"/>
                </a:tc>
                <a:tc>
                  <a:txBody>
                    <a:bodyPr/>
                    <a:lstStyle/>
                    <a:p>
                      <a:r>
                        <a:rPr lang="en-US" sz="1200"/>
                        <a:t>Application of technology</a:t>
                      </a:r>
                    </a:p>
                  </a:txBody>
                  <a:tcPr marL="70290" marR="70290" marT="35145" marB="35145"/>
                </a:tc>
                <a:tc>
                  <a:txBody>
                    <a:bodyPr/>
                    <a:lstStyle/>
                    <a:p>
                      <a:endParaRPr lang="en-US" sz="1200"/>
                    </a:p>
                  </a:txBody>
                  <a:tcPr marL="70290" marR="70290" marT="35145" marB="35145"/>
                </a:tc>
                <a:extLst>
                  <a:ext uri="{0D108BD9-81ED-4DB2-BD59-A6C34878D82A}">
                    <a16:rowId xmlns:a16="http://schemas.microsoft.com/office/drawing/2014/main" val="1836940165"/>
                  </a:ext>
                </a:extLst>
              </a:tr>
              <a:tr h="285847">
                <a:tc>
                  <a:txBody>
                    <a:bodyPr/>
                    <a:lstStyle/>
                    <a:p>
                      <a:r>
                        <a:rPr lang="en-US" sz="1200"/>
                        <a:t>High Impact Practices</a:t>
                      </a:r>
                    </a:p>
                  </a:txBody>
                  <a:tcPr marL="70290" marR="70290" marT="35145" marB="35145"/>
                </a:tc>
                <a:tc>
                  <a:txBody>
                    <a:bodyPr/>
                    <a:lstStyle/>
                    <a:p>
                      <a:endParaRPr lang="en-US" sz="1200"/>
                    </a:p>
                  </a:txBody>
                  <a:tcPr marL="70290" marR="70290" marT="35145" marB="35145"/>
                </a:tc>
                <a:tc>
                  <a:txBody>
                    <a:bodyPr/>
                    <a:lstStyle/>
                    <a:p>
                      <a:endParaRPr lang="en-US" sz="1200"/>
                    </a:p>
                  </a:txBody>
                  <a:tcPr marL="70290" marR="70290" marT="35145" marB="35145"/>
                </a:tc>
                <a:extLst>
                  <a:ext uri="{0D108BD9-81ED-4DB2-BD59-A6C34878D82A}">
                    <a16:rowId xmlns:a16="http://schemas.microsoft.com/office/drawing/2014/main" val="2257287822"/>
                  </a:ext>
                </a:extLst>
              </a:tr>
              <a:tr h="285847">
                <a:tc>
                  <a:txBody>
                    <a:bodyPr/>
                    <a:lstStyle/>
                    <a:p>
                      <a:r>
                        <a:rPr lang="en-US" sz="1200"/>
                        <a:t>Self-Regulated Learning</a:t>
                      </a:r>
                    </a:p>
                  </a:txBody>
                  <a:tcPr marL="70290" marR="70290" marT="35145" marB="35145"/>
                </a:tc>
                <a:tc>
                  <a:txBody>
                    <a:bodyPr/>
                    <a:lstStyle/>
                    <a:p>
                      <a:endParaRPr lang="en-US" sz="1200"/>
                    </a:p>
                  </a:txBody>
                  <a:tcPr marL="70290" marR="70290" marT="35145" marB="35145"/>
                </a:tc>
                <a:tc>
                  <a:txBody>
                    <a:bodyPr/>
                    <a:lstStyle/>
                    <a:p>
                      <a:endParaRPr lang="en-US" sz="1200"/>
                    </a:p>
                  </a:txBody>
                  <a:tcPr marL="70290" marR="70290" marT="35145" marB="35145"/>
                </a:tc>
                <a:extLst>
                  <a:ext uri="{0D108BD9-81ED-4DB2-BD59-A6C34878D82A}">
                    <a16:rowId xmlns:a16="http://schemas.microsoft.com/office/drawing/2014/main" val="1254372766"/>
                  </a:ext>
                </a:extLst>
              </a:tr>
            </a:tbl>
          </a:graphicData>
        </a:graphic>
      </p:graphicFrame>
    </p:spTree>
    <p:extLst>
      <p:ext uri="{BB962C8B-B14F-4D97-AF65-F5344CB8AC3E}">
        <p14:creationId xmlns:p14="http://schemas.microsoft.com/office/powerpoint/2010/main" val="3326563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34">
            <a:extLst>
              <a:ext uri="{FF2B5EF4-FFF2-40B4-BE49-F238E27FC236}">
                <a16:creationId xmlns:a16="http://schemas.microsoft.com/office/drawing/2014/main" id="{30A72ABA-326F-47DB-8433-609F1F974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4A3D1-B374-4F84-8BEA-3EAC56695CF8}"/>
              </a:ext>
            </a:extLst>
          </p:cNvPr>
          <p:cNvSpPr>
            <a:spLocks noGrp="1"/>
          </p:cNvSpPr>
          <p:nvPr>
            <p:ph type="title"/>
          </p:nvPr>
        </p:nvSpPr>
        <p:spPr>
          <a:xfrm>
            <a:off x="4859628" y="557190"/>
            <a:ext cx="6868546" cy="1462673"/>
          </a:xfrm>
        </p:spPr>
        <p:txBody>
          <a:bodyPr anchor="b">
            <a:normAutofit/>
          </a:bodyPr>
          <a:lstStyle/>
          <a:p>
            <a:r>
              <a:rPr lang="en-US" sz="4000" dirty="0"/>
              <a:t>Enhancing the Value Proposition</a:t>
            </a:r>
          </a:p>
        </p:txBody>
      </p:sp>
      <p:pic>
        <p:nvPicPr>
          <p:cNvPr id="5" name="Picture 4">
            <a:extLst>
              <a:ext uri="{FF2B5EF4-FFF2-40B4-BE49-F238E27FC236}">
                <a16:creationId xmlns:a16="http://schemas.microsoft.com/office/drawing/2014/main" id="{91864130-4861-443F-8382-C65AA92D6175}"/>
              </a:ext>
            </a:extLst>
          </p:cNvPr>
          <p:cNvPicPr>
            <a:picLocks noChangeAspect="1"/>
          </p:cNvPicPr>
          <p:nvPr/>
        </p:nvPicPr>
        <p:blipFill rotWithShape="1">
          <a:blip r:embed="rId2"/>
          <a:srcRect r="-5" b="11256"/>
          <a:stretch/>
        </p:blipFill>
        <p:spPr>
          <a:xfrm>
            <a:off x="5315" y="10"/>
            <a:ext cx="4181791" cy="2783203"/>
          </a:xfrm>
          <a:prstGeom prst="rect">
            <a:avLst/>
          </a:prstGeom>
        </p:spPr>
      </p:pic>
      <p:pic>
        <p:nvPicPr>
          <p:cNvPr id="4" name="Picture 3">
            <a:extLst>
              <a:ext uri="{FF2B5EF4-FFF2-40B4-BE49-F238E27FC236}">
                <a16:creationId xmlns:a16="http://schemas.microsoft.com/office/drawing/2014/main" id="{10E1F753-64D1-4D6F-BBEE-C6D94F0438E9}"/>
              </a:ext>
            </a:extLst>
          </p:cNvPr>
          <p:cNvPicPr>
            <a:picLocks noChangeAspect="1"/>
          </p:cNvPicPr>
          <p:nvPr/>
        </p:nvPicPr>
        <p:blipFill rotWithShape="1">
          <a:blip r:embed="rId3"/>
          <a:srcRect t="6824" r="-2" b="23173"/>
          <a:stretch/>
        </p:blipFill>
        <p:spPr>
          <a:xfrm>
            <a:off x="5319" y="2954935"/>
            <a:ext cx="4181790" cy="3903064"/>
          </a:xfrm>
          <a:prstGeom prst="rect">
            <a:avLst/>
          </a:prstGeom>
        </p:spPr>
      </p:pic>
      <p:sp>
        <p:nvSpPr>
          <p:cNvPr id="3" name="Content Placeholder 2">
            <a:extLst>
              <a:ext uri="{FF2B5EF4-FFF2-40B4-BE49-F238E27FC236}">
                <a16:creationId xmlns:a16="http://schemas.microsoft.com/office/drawing/2014/main" id="{BB3E9559-7297-4F28-BD6E-93E5F30D8886}"/>
              </a:ext>
            </a:extLst>
          </p:cNvPr>
          <p:cNvSpPr>
            <a:spLocks noGrp="1"/>
          </p:cNvSpPr>
          <p:nvPr>
            <p:ph idx="1"/>
          </p:nvPr>
        </p:nvSpPr>
        <p:spPr>
          <a:xfrm>
            <a:off x="4859627" y="2278280"/>
            <a:ext cx="6649885" cy="4321303"/>
          </a:xfrm>
        </p:spPr>
        <p:txBody>
          <a:bodyPr>
            <a:normAutofit/>
          </a:bodyPr>
          <a:lstStyle/>
          <a:p>
            <a:r>
              <a:rPr lang="en-US" sz="1600" dirty="0">
                <a:latin typeface="+mj-lt"/>
              </a:rPr>
              <a:t>While the primary audience includes graduate students and post docs…</a:t>
            </a:r>
          </a:p>
          <a:p>
            <a:pPr lvl="1"/>
            <a:r>
              <a:rPr lang="en-US" sz="1600" dirty="0">
                <a:latin typeface="+mj-lt"/>
              </a:rPr>
              <a:t>It is the give-back to undergraduate education through their service as scholars and teachers that makes a difference on and beyond our campus;</a:t>
            </a:r>
          </a:p>
          <a:p>
            <a:pPr lvl="1"/>
            <a:r>
              <a:rPr lang="en-US" sz="1600" dirty="0">
                <a:latin typeface="+mj-lt"/>
              </a:rPr>
              <a:t>It is the network of international faculty that enriches the educational and professional experiences of participants through collaboration;</a:t>
            </a:r>
          </a:p>
          <a:p>
            <a:pPr lvl="1"/>
            <a:r>
              <a:rPr lang="en-US" sz="1600" dirty="0">
                <a:latin typeface="+mj-lt"/>
              </a:rPr>
              <a:t>It is a concerted effort to attract, educate, and place graduate students and post docs with reputable CIRTL credentials;</a:t>
            </a:r>
          </a:p>
          <a:p>
            <a:pPr lvl="1"/>
            <a:r>
              <a:rPr lang="en-US" sz="1600" dirty="0">
                <a:latin typeface="+mj-lt"/>
              </a:rPr>
              <a:t>It now extends beyond STEM disciplines in an effort to improve graduate and post doctoral experiences in all fields, and to improve graduate and undergraduate education generally; </a:t>
            </a:r>
          </a:p>
          <a:p>
            <a:pPr lvl="1"/>
            <a:r>
              <a:rPr lang="en-US" sz="1600" dirty="0">
                <a:latin typeface="+mj-lt"/>
              </a:rPr>
              <a:t>It is access to cutting edge and expert-led evidence-based resources; and </a:t>
            </a:r>
          </a:p>
          <a:p>
            <a:pPr lvl="1"/>
            <a:r>
              <a:rPr lang="en-US" sz="1600" dirty="0">
                <a:latin typeface="+mj-lt"/>
              </a:rPr>
              <a:t>A life-long and robust population of CIRTL faculty and alumni that provides support and sustains innovation in the union of research, teaching, and learning.</a:t>
            </a:r>
          </a:p>
          <a:p>
            <a:pPr lvl="1"/>
            <a:endParaRPr lang="en-US" sz="1400" dirty="0"/>
          </a:p>
        </p:txBody>
      </p:sp>
    </p:spTree>
    <p:extLst>
      <p:ext uri="{BB962C8B-B14F-4D97-AF65-F5344CB8AC3E}">
        <p14:creationId xmlns:p14="http://schemas.microsoft.com/office/powerpoint/2010/main" val="1004711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B04EE0-B112-4021-867C-B5C93B0FA5D7}"/>
              </a:ext>
            </a:extLst>
          </p:cNvPr>
          <p:cNvSpPr txBox="1"/>
          <p:nvPr/>
        </p:nvSpPr>
        <p:spPr>
          <a:xfrm>
            <a:off x="649348" y="1767840"/>
            <a:ext cx="3505494" cy="3785419"/>
          </a:xfrm>
          <a:prstGeom prst="rect">
            <a:avLst/>
          </a:prstGeom>
        </p:spPr>
        <p:txBody>
          <a:bodyPr vert="horz" lIns="91440" tIns="45720" rIns="91440" bIns="45720" rtlCol="0">
            <a:normAutofit/>
          </a:bodyPr>
          <a:lstStyle/>
          <a:p>
            <a:pPr>
              <a:lnSpc>
                <a:spcPct val="90000"/>
              </a:lnSpc>
              <a:spcAft>
                <a:spcPts val="600"/>
              </a:spcAft>
            </a:pPr>
            <a:endParaRPr lang="en-US" sz="2000" dirty="0"/>
          </a:p>
        </p:txBody>
      </p:sp>
      <p:pic>
        <p:nvPicPr>
          <p:cNvPr id="5" name="Picture 4">
            <a:extLst>
              <a:ext uri="{FF2B5EF4-FFF2-40B4-BE49-F238E27FC236}">
                <a16:creationId xmlns:a16="http://schemas.microsoft.com/office/drawing/2014/main" id="{0DBC2557-6108-4010-BC2E-00ADFC25C1AE}"/>
              </a:ext>
            </a:extLst>
          </p:cNvPr>
          <p:cNvPicPr>
            <a:picLocks noChangeAspect="1"/>
          </p:cNvPicPr>
          <p:nvPr/>
        </p:nvPicPr>
        <p:blipFill>
          <a:blip r:embed="rId2"/>
          <a:stretch>
            <a:fillRect/>
          </a:stretch>
        </p:blipFill>
        <p:spPr>
          <a:xfrm>
            <a:off x="6808200" y="271313"/>
            <a:ext cx="4389120" cy="4389120"/>
          </a:xfrm>
          <a:prstGeom prst="rect">
            <a:avLst/>
          </a:prstGeom>
          <a:effectLst/>
        </p:spPr>
      </p:pic>
      <p:sp>
        <p:nvSpPr>
          <p:cNvPr id="7" name="TextBox 6">
            <a:extLst>
              <a:ext uri="{FF2B5EF4-FFF2-40B4-BE49-F238E27FC236}">
                <a16:creationId xmlns:a16="http://schemas.microsoft.com/office/drawing/2014/main" id="{59A9E3F7-33FE-40F3-BE96-ACFB3134B498}"/>
              </a:ext>
            </a:extLst>
          </p:cNvPr>
          <p:cNvSpPr txBox="1"/>
          <p:nvPr/>
        </p:nvSpPr>
        <p:spPr>
          <a:xfrm>
            <a:off x="323353" y="382530"/>
            <a:ext cx="5358421" cy="4832092"/>
          </a:xfrm>
          <a:prstGeom prst="rect">
            <a:avLst/>
          </a:prstGeom>
          <a:noFill/>
        </p:spPr>
        <p:txBody>
          <a:bodyPr wrap="square">
            <a:spAutoFit/>
          </a:bodyPr>
          <a:lstStyle/>
          <a:p>
            <a:r>
              <a:rPr lang="en-US" sz="2800" dirty="0">
                <a:latin typeface="+mj-lt"/>
              </a:rPr>
              <a:t>Notes: CIRTL Values</a:t>
            </a:r>
          </a:p>
          <a:p>
            <a:endParaRPr lang="en-US" sz="1400" b="1" dirty="0"/>
          </a:p>
          <a:p>
            <a:endParaRPr lang="en-US" sz="1400" b="1" dirty="0"/>
          </a:p>
          <a:p>
            <a:r>
              <a:rPr lang="en-US" sz="1400" b="1" dirty="0">
                <a:latin typeface="+mj-lt"/>
              </a:rPr>
              <a:t>Learner-Centered Education:</a:t>
            </a:r>
            <a:r>
              <a:rPr lang="en-US" sz="1400" dirty="0">
                <a:latin typeface="+mj-lt"/>
              </a:rPr>
              <a:t> Learning is shaped by the needs, identities, experiences, communities, and goals of our learners.  We develop educators who place learners at the center of their work.</a:t>
            </a:r>
          </a:p>
          <a:p>
            <a:endParaRPr lang="en-US" sz="1400" dirty="0">
              <a:latin typeface="+mj-lt"/>
            </a:endParaRPr>
          </a:p>
          <a:p>
            <a:r>
              <a:rPr lang="en-US" sz="1400" b="1" dirty="0">
                <a:latin typeface="+mj-lt"/>
              </a:rPr>
              <a:t>Equity and Inclusion:</a:t>
            </a:r>
            <a:r>
              <a:rPr lang="en-US" sz="1400" dirty="0">
                <a:latin typeface="+mj-lt"/>
              </a:rPr>
              <a:t>  In equitable and open environments, everyone is respected, valued, and encouraged, so that they are able to contribute to their fullest potential.  We work to develop and sustain inclusive working spaces and learning communities that achieve equitable outcomes. </a:t>
            </a:r>
          </a:p>
          <a:p>
            <a:endParaRPr lang="en-US" sz="1400" dirty="0">
              <a:latin typeface="+mj-lt"/>
            </a:endParaRPr>
          </a:p>
          <a:p>
            <a:r>
              <a:rPr lang="en-US" sz="1400" b="1" dirty="0">
                <a:latin typeface="+mj-lt"/>
              </a:rPr>
              <a:t>Diversity and Representation</a:t>
            </a:r>
            <a:r>
              <a:rPr lang="en-US" sz="1400" dirty="0">
                <a:latin typeface="+mj-lt"/>
              </a:rPr>
              <a:t>: Diversity of people brings forth diversity of ideas and learning. We cultivate and engage participation as a network, including leadership, that is representative of the demographics and lived experiences of the broader population. </a:t>
            </a:r>
          </a:p>
          <a:p>
            <a:endParaRPr lang="en-US" sz="1400" dirty="0">
              <a:latin typeface="+mj-lt"/>
            </a:endParaRPr>
          </a:p>
          <a:p>
            <a:r>
              <a:rPr lang="en-US" sz="1400" b="1" dirty="0">
                <a:latin typeface="+mj-lt"/>
              </a:rPr>
              <a:t>Collaboration</a:t>
            </a:r>
            <a:r>
              <a:rPr lang="en-US" sz="1400" dirty="0">
                <a:latin typeface="+mj-lt"/>
              </a:rPr>
              <a:t>: Working together allows us to better achieve our co-created goals. We engage constituencies at all levels within and across institutions as colleagues in our work.</a:t>
            </a:r>
          </a:p>
        </p:txBody>
      </p:sp>
      <p:sp>
        <p:nvSpPr>
          <p:cNvPr id="13" name="TextBox 12">
            <a:extLst>
              <a:ext uri="{FF2B5EF4-FFF2-40B4-BE49-F238E27FC236}">
                <a16:creationId xmlns:a16="http://schemas.microsoft.com/office/drawing/2014/main" id="{8EB8F506-9FBA-4517-9641-1A7D5A577684}"/>
              </a:ext>
            </a:extLst>
          </p:cNvPr>
          <p:cNvSpPr txBox="1"/>
          <p:nvPr/>
        </p:nvSpPr>
        <p:spPr>
          <a:xfrm>
            <a:off x="5954760" y="4660433"/>
            <a:ext cx="6096000" cy="1600438"/>
          </a:xfrm>
          <a:prstGeom prst="rect">
            <a:avLst/>
          </a:prstGeom>
          <a:noFill/>
        </p:spPr>
        <p:txBody>
          <a:bodyPr wrap="square">
            <a:spAutoFit/>
          </a:bodyPr>
          <a:lstStyle/>
          <a:p>
            <a:r>
              <a:rPr lang="en-US" sz="1400" b="1" dirty="0">
                <a:latin typeface="+mj-lt"/>
              </a:rPr>
              <a:t>Inclusive Excellence and Innovation:</a:t>
            </a:r>
            <a:r>
              <a:rPr lang="en-US" sz="1400" dirty="0">
                <a:latin typeface="+mj-lt"/>
              </a:rPr>
              <a:t> Critical examination of data, scholarly reflection, and collective review are our standards of excellence. We innovate for mutual improvement of inclusive educational practices. </a:t>
            </a:r>
          </a:p>
          <a:p>
            <a:endParaRPr lang="en-US" sz="1400" dirty="0">
              <a:latin typeface="+mj-lt"/>
            </a:endParaRPr>
          </a:p>
          <a:p>
            <a:r>
              <a:rPr lang="en-US" sz="1400" b="1" dirty="0">
                <a:latin typeface="+mj-lt"/>
              </a:rPr>
              <a:t>Reflective Decision-Making:</a:t>
            </a:r>
            <a:r>
              <a:rPr lang="en-US" sz="1400" dirty="0">
                <a:latin typeface="+mj-lt"/>
              </a:rPr>
              <a:t> Reflective decision-making is responsive to the evolving landscape of the CIRTL Network. We gather, share and analyze evidence to make data-informed decisions to collectively guide the CIRTL Network.</a:t>
            </a:r>
          </a:p>
        </p:txBody>
      </p:sp>
      <p:sp>
        <p:nvSpPr>
          <p:cNvPr id="14" name="TextBox 13">
            <a:extLst>
              <a:ext uri="{FF2B5EF4-FFF2-40B4-BE49-F238E27FC236}">
                <a16:creationId xmlns:a16="http://schemas.microsoft.com/office/drawing/2014/main" id="{4E41A3A4-FB1E-4F52-84BF-A3623F514E7B}"/>
              </a:ext>
            </a:extLst>
          </p:cNvPr>
          <p:cNvSpPr txBox="1"/>
          <p:nvPr/>
        </p:nvSpPr>
        <p:spPr>
          <a:xfrm>
            <a:off x="323353" y="5251436"/>
            <a:ext cx="6096000" cy="954107"/>
          </a:xfrm>
          <a:prstGeom prst="rect">
            <a:avLst/>
          </a:prstGeom>
          <a:noFill/>
        </p:spPr>
        <p:txBody>
          <a:bodyPr wrap="square">
            <a:spAutoFit/>
          </a:bodyPr>
          <a:lstStyle/>
          <a:p>
            <a:r>
              <a:rPr lang="en-US" sz="1400" b="1" dirty="0">
                <a:latin typeface="+mj-lt"/>
              </a:rPr>
              <a:t>Intellectual Generosity:</a:t>
            </a:r>
            <a:r>
              <a:rPr lang="en-US" sz="1400" dirty="0">
                <a:latin typeface="+mj-lt"/>
              </a:rPr>
              <a:t> Mutual openness to ideas of each other advances understanding and discovery of knowledge. Acknowledging that there are </a:t>
            </a:r>
          </a:p>
          <a:p>
            <a:r>
              <a:rPr lang="en-US" sz="1400" dirty="0">
                <a:latin typeface="+mj-lt"/>
              </a:rPr>
              <a:t>multiple ways of knowing, we respectfully listen and share our ideas, </a:t>
            </a:r>
          </a:p>
          <a:p>
            <a:r>
              <a:rPr lang="en-US" sz="1400" dirty="0">
                <a:latin typeface="+mj-lt"/>
              </a:rPr>
              <a:t>perspectives, practices, and expertise.</a:t>
            </a:r>
          </a:p>
        </p:txBody>
      </p:sp>
    </p:spTree>
    <p:extLst>
      <p:ext uri="{BB962C8B-B14F-4D97-AF65-F5344CB8AC3E}">
        <p14:creationId xmlns:p14="http://schemas.microsoft.com/office/powerpoint/2010/main" val="208974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6" name="Freeform: Shape 155">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8" name="Freeform: Shape 157">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1AEC48-A827-4420-AB04-6C0B8CC747F5}"/>
              </a:ext>
            </a:extLst>
          </p:cNvPr>
          <p:cNvSpPr>
            <a:spLocks noGrp="1"/>
          </p:cNvSpPr>
          <p:nvPr>
            <p:ph type="title"/>
          </p:nvPr>
        </p:nvSpPr>
        <p:spPr>
          <a:xfrm>
            <a:off x="438913" y="859536"/>
            <a:ext cx="4832802" cy="1170432"/>
          </a:xfrm>
        </p:spPr>
        <p:txBody>
          <a:bodyPr anchor="b">
            <a:normAutofit/>
          </a:bodyPr>
          <a:lstStyle/>
          <a:p>
            <a:br>
              <a:rPr lang="en-US" sz="3400"/>
            </a:br>
            <a:r>
              <a:rPr lang="en-US" sz="3400"/>
              <a:t>CIRTL IS…</a:t>
            </a:r>
          </a:p>
        </p:txBody>
      </p:sp>
      <p:sp>
        <p:nvSpPr>
          <p:cNvPr id="160" name="Rectangle 159">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2" name="Rectangle 16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DDBE214-9890-4CDA-B6C5-BEEAC916B1FD}"/>
              </a:ext>
            </a:extLst>
          </p:cNvPr>
          <p:cNvSpPr>
            <a:spLocks noGrp="1"/>
          </p:cNvSpPr>
          <p:nvPr>
            <p:ph idx="1"/>
          </p:nvPr>
        </p:nvSpPr>
        <p:spPr>
          <a:xfrm>
            <a:off x="438912" y="2512611"/>
            <a:ext cx="4832803" cy="3664351"/>
          </a:xfrm>
        </p:spPr>
        <p:txBody>
          <a:bodyPr>
            <a:normAutofit/>
          </a:bodyPr>
          <a:lstStyle/>
          <a:p>
            <a:pPr marL="0" indent="0">
              <a:buNone/>
            </a:pPr>
            <a:r>
              <a:rPr lang="en-US" sz="1500" b="1" i="1">
                <a:latin typeface="+mj-lt"/>
              </a:rPr>
              <a:t>The Center for the Integration of Research, Teaching, and Learning.</a:t>
            </a:r>
          </a:p>
          <a:p>
            <a:pPr marL="0" indent="0">
              <a:buNone/>
            </a:pPr>
            <a:r>
              <a:rPr lang="en-US" sz="1500">
                <a:latin typeface="+mj-lt"/>
              </a:rPr>
              <a:t>CIRTL was founded in 2003 as a </a:t>
            </a:r>
            <a:r>
              <a:rPr lang="en-US" sz="1500" b="1">
                <a:latin typeface="+mj-lt"/>
              </a:rPr>
              <a:t>National Science Foundation</a:t>
            </a:r>
            <a:r>
              <a:rPr lang="en-US" sz="1500">
                <a:latin typeface="+mj-lt"/>
              </a:rPr>
              <a:t> Center for Learning and Teaching in higher education. </a:t>
            </a:r>
          </a:p>
          <a:p>
            <a:pPr marL="0" indent="0">
              <a:buNone/>
            </a:pPr>
            <a:r>
              <a:rPr lang="en-US" sz="1500">
                <a:latin typeface="+mj-lt"/>
              </a:rPr>
              <a:t>CIRTL uses graduate education as the leverage point to develop a national STEM faculty committed to implementing and advancing effective teaching practices for diverse student audiences as part of successful professional careers. </a:t>
            </a:r>
          </a:p>
          <a:p>
            <a:pPr marL="0" indent="0">
              <a:buNone/>
            </a:pPr>
            <a:r>
              <a:rPr lang="en-US" sz="1500">
                <a:latin typeface="+mj-lt"/>
              </a:rPr>
              <a:t>The goal of CIRTL is to improve the learning of all students at every college and university, and thereby to increase the diversity in STEM fields and the STEM literacy of the nation.</a:t>
            </a:r>
          </a:p>
          <a:p>
            <a:pPr marL="0" indent="0">
              <a:buNone/>
            </a:pPr>
            <a:r>
              <a:rPr lang="en-US" sz="1500">
                <a:latin typeface="+mj-lt"/>
              </a:rPr>
              <a:t>Importantly, CIRTL is now more than STEM: it includes and applies to all academic disciplines. </a:t>
            </a:r>
          </a:p>
          <a:p>
            <a:endParaRPr lang="en-US" sz="1500"/>
          </a:p>
        </p:txBody>
      </p:sp>
      <p:pic>
        <p:nvPicPr>
          <p:cNvPr id="4" name="Picture 3">
            <a:extLst>
              <a:ext uri="{FF2B5EF4-FFF2-40B4-BE49-F238E27FC236}">
                <a16:creationId xmlns:a16="http://schemas.microsoft.com/office/drawing/2014/main" id="{FB21E842-EC84-461D-BB98-ED216C421751}"/>
              </a:ext>
            </a:extLst>
          </p:cNvPr>
          <p:cNvPicPr>
            <a:picLocks noChangeAspect="1"/>
          </p:cNvPicPr>
          <p:nvPr/>
        </p:nvPicPr>
        <p:blipFill>
          <a:blip r:embed="rId2"/>
          <a:stretch>
            <a:fillRect/>
          </a:stretch>
        </p:blipFill>
        <p:spPr>
          <a:xfrm>
            <a:off x="6620256" y="983464"/>
            <a:ext cx="5138928" cy="1811471"/>
          </a:xfrm>
          <a:prstGeom prst="rect">
            <a:avLst/>
          </a:prstGeom>
        </p:spPr>
      </p:pic>
      <p:pic>
        <p:nvPicPr>
          <p:cNvPr id="5" name="Picture 4">
            <a:extLst>
              <a:ext uri="{FF2B5EF4-FFF2-40B4-BE49-F238E27FC236}">
                <a16:creationId xmlns:a16="http://schemas.microsoft.com/office/drawing/2014/main" id="{4E43FED3-FB5E-9EF5-F290-88FC9C6885C0}"/>
              </a:ext>
            </a:extLst>
          </p:cNvPr>
          <p:cNvPicPr>
            <a:picLocks noChangeAspect="1"/>
          </p:cNvPicPr>
          <p:nvPr/>
        </p:nvPicPr>
        <p:blipFill>
          <a:blip r:embed="rId3"/>
          <a:stretch>
            <a:fillRect/>
          </a:stretch>
        </p:blipFill>
        <p:spPr>
          <a:xfrm>
            <a:off x="6620256" y="4016914"/>
            <a:ext cx="5138928" cy="1567372"/>
          </a:xfrm>
          <a:prstGeom prst="rect">
            <a:avLst/>
          </a:prstGeom>
        </p:spPr>
      </p:pic>
    </p:spTree>
    <p:extLst>
      <p:ext uri="{BB962C8B-B14F-4D97-AF65-F5344CB8AC3E}">
        <p14:creationId xmlns:p14="http://schemas.microsoft.com/office/powerpoint/2010/main" val="163290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6570CC06-DB21-401C-BCF8-AAC5FF550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D985CE7-375D-4F10-8566-111C7A252B7D}"/>
              </a:ext>
            </a:extLst>
          </p:cNvPr>
          <p:cNvSpPr>
            <a:spLocks noGrp="1"/>
          </p:cNvSpPr>
          <p:nvPr>
            <p:ph type="title" idx="4294967295"/>
          </p:nvPr>
        </p:nvSpPr>
        <p:spPr>
          <a:xfrm>
            <a:off x="640080" y="640080"/>
            <a:ext cx="3541120" cy="3580330"/>
          </a:xfrm>
        </p:spPr>
        <p:txBody>
          <a:bodyPr vert="horz" lIns="91440" tIns="45720" rIns="91440" bIns="45720" rtlCol="0" anchor="b">
            <a:normAutofit/>
          </a:bodyPr>
          <a:lstStyle/>
          <a:p>
            <a:r>
              <a:rPr lang="en-US" sz="4600" dirty="0"/>
              <a:t>Spatially and Institutionally, We Are…</a:t>
            </a:r>
          </a:p>
        </p:txBody>
      </p:sp>
      <p:pic>
        <p:nvPicPr>
          <p:cNvPr id="8" name="Picture 7">
            <a:extLst>
              <a:ext uri="{FF2B5EF4-FFF2-40B4-BE49-F238E27FC236}">
                <a16:creationId xmlns:a16="http://schemas.microsoft.com/office/drawing/2014/main" id="{9382FE2C-A4EB-21B9-54D6-FE51A0EAF6AD}"/>
              </a:ext>
            </a:extLst>
          </p:cNvPr>
          <p:cNvPicPr>
            <a:picLocks noChangeAspect="1"/>
          </p:cNvPicPr>
          <p:nvPr/>
        </p:nvPicPr>
        <p:blipFill>
          <a:blip r:embed="rId2"/>
          <a:stretch>
            <a:fillRect/>
          </a:stretch>
        </p:blipFill>
        <p:spPr>
          <a:xfrm>
            <a:off x="4571130" y="1008294"/>
            <a:ext cx="3541121" cy="2834640"/>
          </a:xfrm>
          <a:prstGeom prst="rect">
            <a:avLst/>
          </a:prstGeom>
        </p:spPr>
      </p:pic>
      <p:pic>
        <p:nvPicPr>
          <p:cNvPr id="9" name="Picture 8">
            <a:extLst>
              <a:ext uri="{FF2B5EF4-FFF2-40B4-BE49-F238E27FC236}">
                <a16:creationId xmlns:a16="http://schemas.microsoft.com/office/drawing/2014/main" id="{6712EA6D-62EF-CC2F-304A-27E4768E1ABC}"/>
              </a:ext>
            </a:extLst>
          </p:cNvPr>
          <p:cNvPicPr>
            <a:picLocks noChangeAspect="1"/>
          </p:cNvPicPr>
          <p:nvPr/>
        </p:nvPicPr>
        <p:blipFill>
          <a:blip r:embed="rId3"/>
          <a:stretch>
            <a:fillRect/>
          </a:stretch>
        </p:blipFill>
        <p:spPr>
          <a:xfrm>
            <a:off x="8006765" y="1003298"/>
            <a:ext cx="3631885" cy="2834640"/>
          </a:xfrm>
          <a:prstGeom prst="rect">
            <a:avLst/>
          </a:prstGeom>
        </p:spPr>
      </p:pic>
      <p:sp>
        <p:nvSpPr>
          <p:cNvPr id="64" name="sketch line">
            <a:extLst>
              <a:ext uri="{FF2B5EF4-FFF2-40B4-BE49-F238E27FC236}">
                <a16:creationId xmlns:a16="http://schemas.microsoft.com/office/drawing/2014/main" id="{15B998FC-4B98-4A07-B159-9E629180A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4409267"/>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08F066D-0BA3-6E66-BB1C-6C7B23586609}"/>
              </a:ext>
            </a:extLst>
          </p:cNvPr>
          <p:cNvPicPr>
            <a:picLocks noChangeAspect="1"/>
          </p:cNvPicPr>
          <p:nvPr/>
        </p:nvPicPr>
        <p:blipFill>
          <a:blip r:embed="rId4"/>
          <a:stretch>
            <a:fillRect/>
          </a:stretch>
        </p:blipFill>
        <p:spPr>
          <a:xfrm>
            <a:off x="4571130" y="4051449"/>
            <a:ext cx="3625414" cy="2194560"/>
          </a:xfrm>
          <a:prstGeom prst="rect">
            <a:avLst/>
          </a:prstGeom>
        </p:spPr>
      </p:pic>
      <p:pic>
        <p:nvPicPr>
          <p:cNvPr id="5" name="Picture 4">
            <a:extLst>
              <a:ext uri="{FF2B5EF4-FFF2-40B4-BE49-F238E27FC236}">
                <a16:creationId xmlns:a16="http://schemas.microsoft.com/office/drawing/2014/main" id="{60B4F34E-439A-55DC-E67C-85BDC7645DAA}"/>
              </a:ext>
            </a:extLst>
          </p:cNvPr>
          <p:cNvPicPr>
            <a:picLocks noChangeAspect="1"/>
          </p:cNvPicPr>
          <p:nvPr/>
        </p:nvPicPr>
        <p:blipFill rotWithShape="1">
          <a:blip r:embed="rId5"/>
          <a:srcRect l="5730" t="7478"/>
          <a:stretch/>
        </p:blipFill>
        <p:spPr>
          <a:xfrm>
            <a:off x="8166556" y="4142889"/>
            <a:ext cx="4005335" cy="2103120"/>
          </a:xfrm>
          <a:prstGeom prst="rect">
            <a:avLst/>
          </a:prstGeom>
        </p:spPr>
      </p:pic>
      <p:sp>
        <p:nvSpPr>
          <p:cNvPr id="2" name="TextBox 1">
            <a:extLst>
              <a:ext uri="{FF2B5EF4-FFF2-40B4-BE49-F238E27FC236}">
                <a16:creationId xmlns:a16="http://schemas.microsoft.com/office/drawing/2014/main" id="{19233B50-6EC9-B5E9-7580-0F16512827E6}"/>
              </a:ext>
            </a:extLst>
          </p:cNvPr>
          <p:cNvSpPr txBox="1"/>
          <p:nvPr/>
        </p:nvSpPr>
        <p:spPr>
          <a:xfrm>
            <a:off x="297535" y="5681472"/>
            <a:ext cx="4088363" cy="461665"/>
          </a:xfrm>
          <a:prstGeom prst="rect">
            <a:avLst/>
          </a:prstGeom>
          <a:noFill/>
        </p:spPr>
        <p:txBody>
          <a:bodyPr wrap="none" rtlCol="0">
            <a:spAutoFit/>
          </a:bodyPr>
          <a:lstStyle/>
          <a:p>
            <a:r>
              <a:rPr lang="en-US" sz="1200" dirty="0"/>
              <a:t>This year, Brown University will become a member institution, </a:t>
            </a:r>
          </a:p>
          <a:p>
            <a:r>
              <a:rPr lang="en-US" sz="1200" dirty="0"/>
              <a:t>with UI-CETL as it’s mentor</a:t>
            </a:r>
          </a:p>
        </p:txBody>
      </p:sp>
    </p:spTree>
    <p:extLst>
      <p:ext uri="{BB962C8B-B14F-4D97-AF65-F5344CB8AC3E}">
        <p14:creationId xmlns:p14="http://schemas.microsoft.com/office/powerpoint/2010/main" val="230687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CA27520-11B8-4A83-91BE-2C7A22312F4B}"/>
              </a:ext>
            </a:extLst>
          </p:cNvPr>
          <p:cNvSpPr>
            <a:spLocks noGrp="1"/>
          </p:cNvSpPr>
          <p:nvPr>
            <p:ph type="title"/>
          </p:nvPr>
        </p:nvSpPr>
        <p:spPr>
          <a:xfrm>
            <a:off x="481013" y="3752849"/>
            <a:ext cx="3290887" cy="2452687"/>
          </a:xfrm>
        </p:spPr>
        <p:txBody>
          <a:bodyPr anchor="ctr">
            <a:normAutofit/>
          </a:bodyPr>
          <a:lstStyle/>
          <a:p>
            <a:r>
              <a:rPr lang="en-US" sz="3600" dirty="0"/>
              <a:t>Core Ideas… </a:t>
            </a:r>
          </a:p>
        </p:txBody>
      </p:sp>
      <p:pic>
        <p:nvPicPr>
          <p:cNvPr id="14" name="Picture 13">
            <a:extLst>
              <a:ext uri="{FF2B5EF4-FFF2-40B4-BE49-F238E27FC236}">
                <a16:creationId xmlns:a16="http://schemas.microsoft.com/office/drawing/2014/main" id="{A8E82A30-558F-40B0-886D-810B249F95B8}"/>
              </a:ext>
            </a:extLst>
          </p:cNvPr>
          <p:cNvPicPr>
            <a:picLocks noChangeAspect="1"/>
          </p:cNvPicPr>
          <p:nvPr/>
        </p:nvPicPr>
        <p:blipFill rotWithShape="1">
          <a:blip r:embed="rId2"/>
          <a:srcRect t="3025" b="124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3" name="Content Placeholder 12">
            <a:extLst>
              <a:ext uri="{FF2B5EF4-FFF2-40B4-BE49-F238E27FC236}">
                <a16:creationId xmlns:a16="http://schemas.microsoft.com/office/drawing/2014/main" id="{B633CE73-C2D0-4D47-A1F7-169CB1BC14EC}"/>
              </a:ext>
            </a:extLst>
          </p:cNvPr>
          <p:cNvSpPr>
            <a:spLocks noGrp="1"/>
          </p:cNvSpPr>
          <p:nvPr>
            <p:ph idx="1"/>
          </p:nvPr>
        </p:nvSpPr>
        <p:spPr>
          <a:xfrm>
            <a:off x="4225574" y="3642360"/>
            <a:ext cx="7485413" cy="3124199"/>
          </a:xfrm>
        </p:spPr>
        <p:txBody>
          <a:bodyPr anchor="ctr">
            <a:noAutofit/>
          </a:bodyPr>
          <a:lstStyle/>
          <a:p>
            <a:pPr marL="0" indent="0">
              <a:buNone/>
            </a:pPr>
            <a:r>
              <a:rPr lang="en-US" sz="1400" b="1" dirty="0">
                <a:latin typeface="+mj-lt"/>
                <a:hlinkClick r:id="rId3"/>
              </a:rPr>
              <a:t>Learning-through-Diversity</a:t>
            </a:r>
          </a:p>
          <a:p>
            <a:r>
              <a:rPr lang="en-US" sz="1400" dirty="0">
                <a:latin typeface="+mj-lt"/>
              </a:rPr>
              <a:t>Learning-through-diversity capitalizes on the rich array of experiences, backgrounds, and skills among undergraduates and graduate-through-faculty to enhance the learning of all. It recognizes that excellence and diversity are necessarily intertwined.</a:t>
            </a:r>
          </a:p>
          <a:p>
            <a:pPr marL="0" indent="0">
              <a:buNone/>
            </a:pPr>
            <a:r>
              <a:rPr lang="en-US" sz="1400" b="1" dirty="0">
                <a:latin typeface="+mj-lt"/>
                <a:hlinkClick r:id="rId4"/>
              </a:rPr>
              <a:t>Teaching-as-Research</a:t>
            </a:r>
          </a:p>
          <a:p>
            <a:r>
              <a:rPr lang="en-US" sz="1400" dirty="0">
                <a:latin typeface="+mj-lt"/>
              </a:rPr>
              <a:t>Teaching-as-research is the deliberate, systematic, and reflective use of research methods by instructors to develop and implement teaching practices that advance the learning experiences and outcomes of both students and teachers. It is curiosity and reflection-driven.</a:t>
            </a:r>
          </a:p>
          <a:p>
            <a:pPr marL="0" indent="0">
              <a:buNone/>
            </a:pPr>
            <a:r>
              <a:rPr lang="en-US" sz="1400" b="1" dirty="0">
                <a:latin typeface="+mj-lt"/>
                <a:hlinkClick r:id="rId5"/>
              </a:rPr>
              <a:t>Learning Communities</a:t>
            </a:r>
          </a:p>
          <a:p>
            <a:r>
              <a:rPr lang="en-US" sz="1400" dirty="0">
                <a:latin typeface="+mj-lt"/>
              </a:rPr>
              <a:t>Learning communities bring together groups of people for shared learning, discovery, and generation of knowledge. To achieve common learning goals, a learning community nurtures functional relationship among its members.</a:t>
            </a:r>
          </a:p>
        </p:txBody>
      </p:sp>
    </p:spTree>
    <p:extLst>
      <p:ext uri="{BB962C8B-B14F-4D97-AF65-F5344CB8AC3E}">
        <p14:creationId xmlns:p14="http://schemas.microsoft.com/office/powerpoint/2010/main" val="276413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8136DB-14B1-4F35-AE3F-685DC66F65EB}"/>
              </a:ext>
            </a:extLst>
          </p:cNvPr>
          <p:cNvSpPr>
            <a:spLocks noGrp="1"/>
          </p:cNvSpPr>
          <p:nvPr>
            <p:ph type="title"/>
          </p:nvPr>
        </p:nvSpPr>
        <p:spPr>
          <a:xfrm>
            <a:off x="640080" y="325369"/>
            <a:ext cx="4368602" cy="1956841"/>
          </a:xfrm>
        </p:spPr>
        <p:txBody>
          <a:bodyPr anchor="b">
            <a:normAutofit/>
          </a:bodyPr>
          <a:lstStyle/>
          <a:p>
            <a:r>
              <a:rPr lang="en-US" sz="3400"/>
              <a:t>Developed By and Leveraged Through Cross-Network Programming</a:t>
            </a:r>
          </a:p>
        </p:txBody>
      </p:sp>
      <p:sp>
        <p:nvSpPr>
          <p:cNvPr id="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C692BA-01EF-4153-8816-76A033C20CDA}"/>
              </a:ext>
            </a:extLst>
          </p:cNvPr>
          <p:cNvSpPr>
            <a:spLocks noGrp="1"/>
          </p:cNvSpPr>
          <p:nvPr>
            <p:ph idx="1"/>
          </p:nvPr>
        </p:nvSpPr>
        <p:spPr>
          <a:xfrm>
            <a:off x="640080" y="2872899"/>
            <a:ext cx="4243589" cy="3320668"/>
          </a:xfrm>
        </p:spPr>
        <p:txBody>
          <a:bodyPr>
            <a:normAutofit/>
          </a:bodyPr>
          <a:lstStyle/>
          <a:p>
            <a:pPr marL="0" indent="0">
              <a:buNone/>
            </a:pPr>
            <a:r>
              <a:rPr lang="en-US" sz="1500" dirty="0">
                <a:latin typeface="+mj-lt"/>
              </a:rPr>
              <a:t>Through Network-sponsored programs and member institution programming, graduate students and post-docs have access to expert-led workshops, courses, resources, and materials. </a:t>
            </a:r>
          </a:p>
          <a:p>
            <a:pPr marL="0" indent="0">
              <a:buNone/>
            </a:pPr>
            <a:r>
              <a:rPr lang="en-US" sz="1500" dirty="0">
                <a:latin typeface="+mj-lt"/>
              </a:rPr>
              <a:t>All Teaching-as-Research and integrated Learning-through-Diversity&lt;-&gt;Teaching-as-Research and </a:t>
            </a:r>
            <a:r>
              <a:rPr lang="en-US" sz="1500" dirty="0" err="1">
                <a:latin typeface="+mj-lt"/>
              </a:rPr>
              <a:t>SoTL</a:t>
            </a:r>
            <a:r>
              <a:rPr lang="en-US" sz="1500" dirty="0">
                <a:latin typeface="+mj-lt"/>
              </a:rPr>
              <a:t> initiatives are led by the University of Idaho. Talk to Brian to learn more!</a:t>
            </a:r>
          </a:p>
          <a:p>
            <a:pPr marL="0" indent="0">
              <a:buNone/>
            </a:pPr>
            <a:r>
              <a:rPr lang="en-US" sz="1500" dirty="0">
                <a:latin typeface="+mj-lt"/>
              </a:rPr>
              <a:t>All graduate students and post-docs have an opportunity to participate in and present at annual CIRTL Conferences.  </a:t>
            </a:r>
            <a:endParaRPr lang="en-US" sz="1500" dirty="0"/>
          </a:p>
        </p:txBody>
      </p:sp>
      <p:pic>
        <p:nvPicPr>
          <p:cNvPr id="6" name="Picture 5">
            <a:extLst>
              <a:ext uri="{FF2B5EF4-FFF2-40B4-BE49-F238E27FC236}">
                <a16:creationId xmlns:a16="http://schemas.microsoft.com/office/drawing/2014/main" id="{54721A8D-4EF0-4175-8435-09B8785175A4}"/>
              </a:ext>
            </a:extLst>
          </p:cNvPr>
          <p:cNvPicPr>
            <a:picLocks noChangeAspect="1"/>
          </p:cNvPicPr>
          <p:nvPr/>
        </p:nvPicPr>
        <p:blipFill rotWithShape="1">
          <a:blip r:embed="rId2"/>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907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EB95DE-140F-46E3-8846-1B1F630010AA}"/>
              </a:ext>
            </a:extLst>
          </p:cNvPr>
          <p:cNvSpPr>
            <a:spLocks noGrp="1"/>
          </p:cNvSpPr>
          <p:nvPr>
            <p:ph type="title"/>
          </p:nvPr>
        </p:nvSpPr>
        <p:spPr>
          <a:xfrm>
            <a:off x="838200" y="557188"/>
            <a:ext cx="10515600" cy="1133499"/>
          </a:xfrm>
        </p:spPr>
        <p:txBody>
          <a:bodyPr>
            <a:normAutofit/>
          </a:bodyPr>
          <a:lstStyle/>
          <a:p>
            <a:pPr algn="ctr"/>
            <a:r>
              <a:rPr lang="en-US" sz="5200"/>
              <a:t>Value Proposition and Opportunities</a:t>
            </a:r>
          </a:p>
        </p:txBody>
      </p:sp>
      <p:graphicFrame>
        <p:nvGraphicFramePr>
          <p:cNvPr id="59" name="Content Placeholder 2">
            <a:extLst>
              <a:ext uri="{FF2B5EF4-FFF2-40B4-BE49-F238E27FC236}">
                <a16:creationId xmlns:a16="http://schemas.microsoft.com/office/drawing/2014/main" id="{88625A8E-7962-75C5-2F25-E4E38547950E}"/>
              </a:ext>
            </a:extLst>
          </p:cNvPr>
          <p:cNvGraphicFramePr>
            <a:graphicFrameLocks noGrp="1"/>
          </p:cNvGraphicFramePr>
          <p:nvPr>
            <p:ph idx="1"/>
            <p:extLst>
              <p:ext uri="{D42A27DB-BD31-4B8C-83A1-F6EECF244321}">
                <p14:modId xmlns:p14="http://schemas.microsoft.com/office/powerpoint/2010/main" val="5387708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0844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D39E0-331B-4702-B612-F091173E9900}"/>
              </a:ext>
            </a:extLst>
          </p:cNvPr>
          <p:cNvSpPr>
            <a:spLocks noGrp="1"/>
          </p:cNvSpPr>
          <p:nvPr>
            <p:ph type="title"/>
          </p:nvPr>
        </p:nvSpPr>
        <p:spPr>
          <a:xfrm>
            <a:off x="1524000" y="1376363"/>
            <a:ext cx="9144000" cy="2521594"/>
          </a:xfrm>
        </p:spPr>
        <p:txBody>
          <a:bodyPr vert="horz" lIns="91440" tIns="45720" rIns="91440" bIns="45720" rtlCol="0" anchor="b">
            <a:normAutofit/>
          </a:bodyPr>
          <a:lstStyle/>
          <a:p>
            <a:pPr algn="ctr"/>
            <a:r>
              <a:rPr lang="en-US" sz="7000" kern="1200" dirty="0">
                <a:solidFill>
                  <a:schemeClr val="tx1"/>
                </a:solidFill>
                <a:latin typeface="+mj-lt"/>
                <a:ea typeface="+mj-ea"/>
                <a:cs typeface="+mj-cs"/>
              </a:rPr>
              <a:t>CIRTL at the </a:t>
            </a:r>
            <a:br>
              <a:rPr lang="en-US" sz="7000" kern="1200" dirty="0">
                <a:solidFill>
                  <a:schemeClr val="tx1"/>
                </a:solidFill>
                <a:latin typeface="+mj-lt"/>
                <a:ea typeface="+mj-ea"/>
                <a:cs typeface="+mj-cs"/>
              </a:rPr>
            </a:br>
            <a:r>
              <a:rPr lang="en-US" sz="7000" kern="1200" dirty="0">
                <a:solidFill>
                  <a:schemeClr val="tx1"/>
                </a:solidFill>
                <a:latin typeface="+mj-lt"/>
                <a:ea typeface="+mj-ea"/>
                <a:cs typeface="+mj-cs"/>
              </a:rPr>
              <a:t>University of Idaho</a:t>
            </a:r>
          </a:p>
        </p:txBody>
      </p:sp>
      <p:sp>
        <p:nvSpPr>
          <p:cNvPr id="3" name="Text Placeholder 2">
            <a:extLst>
              <a:ext uri="{FF2B5EF4-FFF2-40B4-BE49-F238E27FC236}">
                <a16:creationId xmlns:a16="http://schemas.microsoft.com/office/drawing/2014/main" id="{D0EA8D1A-F155-4352-B59A-E144028131FE}"/>
              </a:ext>
            </a:extLst>
          </p:cNvPr>
          <p:cNvSpPr>
            <a:spLocks noGrp="1"/>
          </p:cNvSpPr>
          <p:nvPr>
            <p:ph type="body" idx="1"/>
          </p:nvPr>
        </p:nvSpPr>
        <p:spPr>
          <a:xfrm>
            <a:off x="1524000" y="4617728"/>
            <a:ext cx="9144000" cy="944339"/>
          </a:xfrm>
        </p:spPr>
        <p:txBody>
          <a:bodyPr vert="horz" lIns="91440" tIns="45720" rIns="91440" bIns="45720" rtlCol="0">
            <a:normAutofit fontScale="92500"/>
          </a:bodyPr>
          <a:lstStyle/>
          <a:p>
            <a:pPr algn="ctr"/>
            <a:r>
              <a:rPr lang="en-US" sz="2000" kern="1200" dirty="0">
                <a:solidFill>
                  <a:schemeClr val="tx1"/>
                </a:solidFill>
                <a:latin typeface="+mn-lt"/>
                <a:ea typeface="+mn-ea"/>
                <a:cs typeface="+mn-cs"/>
              </a:rPr>
              <a:t>Programming Supporting, Offered Through, and Relating to CIRTL is Coordinated through the Center for Excellence in Teaching and Learning. </a:t>
            </a:r>
            <a:r>
              <a:rPr lang="en-US" sz="2000" dirty="0">
                <a:solidFill>
                  <a:schemeClr val="tx1"/>
                </a:solidFill>
                <a:hlinkClick r:id="rId2"/>
              </a:rPr>
              <a:t>Brian Smentkowski</a:t>
            </a:r>
            <a:r>
              <a:rPr lang="en-US" sz="2000" dirty="0">
                <a:solidFill>
                  <a:schemeClr val="tx1"/>
                </a:solidFill>
              </a:rPr>
              <a:t> leads Teaching as Research, Learning through Diversity, and other CIRTL initiatives for the Network and UI.</a:t>
            </a:r>
            <a:r>
              <a:rPr lang="en-US" sz="2000" kern="1200" dirty="0">
                <a:solidFill>
                  <a:schemeClr val="tx1"/>
                </a:solidFill>
                <a:latin typeface="+mn-lt"/>
                <a:ea typeface="+mn-ea"/>
                <a:cs typeface="+mn-cs"/>
              </a:rPr>
              <a:t> </a:t>
            </a:r>
          </a:p>
        </p:txBody>
      </p:sp>
      <p:cxnSp>
        <p:nvCxnSpPr>
          <p:cNvPr id="30" name="Straight Connector 13">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038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55">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B91E8C-D94E-4B46-8910-03FB0DF99297}"/>
              </a:ext>
            </a:extLst>
          </p:cNvPr>
          <p:cNvPicPr>
            <a:picLocks noChangeAspect="1"/>
          </p:cNvPicPr>
          <p:nvPr/>
        </p:nvPicPr>
        <p:blipFill>
          <a:blip r:embed="rId2"/>
          <a:stretch>
            <a:fillRect/>
          </a:stretch>
        </p:blipFill>
        <p:spPr>
          <a:xfrm>
            <a:off x="923924" y="2384425"/>
            <a:ext cx="4589019" cy="3840480"/>
          </a:xfrm>
          <a:prstGeom prst="rect">
            <a:avLst/>
          </a:prstGeom>
        </p:spPr>
      </p:pic>
      <p:pic>
        <p:nvPicPr>
          <p:cNvPr id="6" name="Content Placeholder 5">
            <a:extLst>
              <a:ext uri="{FF2B5EF4-FFF2-40B4-BE49-F238E27FC236}">
                <a16:creationId xmlns:a16="http://schemas.microsoft.com/office/drawing/2014/main" id="{3259066B-0C98-425B-BCA8-3245953771B9}"/>
              </a:ext>
            </a:extLst>
          </p:cNvPr>
          <p:cNvPicPr>
            <a:picLocks noGrp="1" noChangeAspect="1"/>
          </p:cNvPicPr>
          <p:nvPr>
            <p:ph idx="1"/>
          </p:nvPr>
        </p:nvPicPr>
        <p:blipFill rotWithShape="1">
          <a:blip r:embed="rId3"/>
          <a:srcRect l="18931" r="28858" b="-1"/>
          <a:stretch/>
        </p:blipFill>
        <p:spPr>
          <a:xfrm>
            <a:off x="5576888" y="2384425"/>
            <a:ext cx="5424488" cy="3616325"/>
          </a:xfrm>
          <a:prstGeom prst="rect">
            <a:avLst/>
          </a:prstGeom>
        </p:spPr>
      </p:pic>
      <p:sp>
        <p:nvSpPr>
          <p:cNvPr id="4" name="Title 3">
            <a:extLst>
              <a:ext uri="{FF2B5EF4-FFF2-40B4-BE49-F238E27FC236}">
                <a16:creationId xmlns:a16="http://schemas.microsoft.com/office/drawing/2014/main" id="{87E675A3-8A43-42F3-9141-C4DBA580CB17}"/>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sz="4100"/>
              <a:t>A Collaborative and Evidence-Based Approach to Preparing Future Faculty: </a:t>
            </a:r>
            <a:r>
              <a:rPr lang="en-US" sz="4100">
                <a:hlinkClick r:id="rId4"/>
              </a:rPr>
              <a:t>CETL’s PFF Program</a:t>
            </a:r>
            <a:endParaRPr lang="en-US" sz="4100"/>
          </a:p>
        </p:txBody>
      </p:sp>
    </p:spTree>
    <p:extLst>
      <p:ext uri="{BB962C8B-B14F-4D97-AF65-F5344CB8AC3E}">
        <p14:creationId xmlns:p14="http://schemas.microsoft.com/office/powerpoint/2010/main" val="336407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4CCD5C-8144-4399-BA29-D7764876B2BD}"/>
              </a:ext>
            </a:extLst>
          </p:cNvPr>
          <p:cNvSpPr>
            <a:spLocks noGrp="1"/>
          </p:cNvSpPr>
          <p:nvPr>
            <p:ph type="title"/>
          </p:nvPr>
        </p:nvSpPr>
        <p:spPr>
          <a:xfrm>
            <a:off x="838200" y="556995"/>
            <a:ext cx="10515600" cy="1133693"/>
          </a:xfrm>
        </p:spPr>
        <p:txBody>
          <a:bodyPr>
            <a:normAutofit/>
          </a:bodyPr>
          <a:lstStyle/>
          <a:p>
            <a:r>
              <a:rPr lang="en-US" sz="4000"/>
              <a:t>UI CIRTL Levels, Opportunities, and Credentials</a:t>
            </a:r>
          </a:p>
        </p:txBody>
      </p:sp>
      <p:graphicFrame>
        <p:nvGraphicFramePr>
          <p:cNvPr id="21" name="Content Placeholder 2">
            <a:extLst>
              <a:ext uri="{FF2B5EF4-FFF2-40B4-BE49-F238E27FC236}">
                <a16:creationId xmlns:a16="http://schemas.microsoft.com/office/drawing/2014/main" id="{D2C17F29-DC88-4316-B6B1-F61918E9F610}"/>
              </a:ext>
            </a:extLst>
          </p:cNvPr>
          <p:cNvGraphicFramePr>
            <a:graphicFrameLocks noGrp="1"/>
          </p:cNvGraphicFramePr>
          <p:nvPr>
            <p:ph idx="1"/>
            <p:extLst>
              <p:ext uri="{D42A27DB-BD31-4B8C-83A1-F6EECF244321}">
                <p14:modId xmlns:p14="http://schemas.microsoft.com/office/powerpoint/2010/main" val="38158368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1254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6197</TotalTime>
  <Words>1712</Words>
  <Application>Microsoft Office PowerPoint</Application>
  <PresentationFormat>Widescreen</PresentationFormat>
  <Paragraphs>162</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 CIRTL IS…</vt:lpstr>
      <vt:lpstr>Spatially and Institutionally, We Are…</vt:lpstr>
      <vt:lpstr>Core Ideas… </vt:lpstr>
      <vt:lpstr>Developed By and Leveraged Through Cross-Network Programming</vt:lpstr>
      <vt:lpstr>Value Proposition and Opportunities</vt:lpstr>
      <vt:lpstr>CIRTL at the  University of Idaho</vt:lpstr>
      <vt:lpstr>A Collaborative and Evidence-Based Approach to Preparing Future Faculty: CETL’s PFF Program</vt:lpstr>
      <vt:lpstr>UI CIRTL Levels, Opportunities, and Credentials</vt:lpstr>
      <vt:lpstr>Preparing Future Faculty (PFF) Programming and Certificates</vt:lpstr>
      <vt:lpstr>Basic and Advanced Certificates</vt:lpstr>
      <vt:lpstr>Enhancing the Value Proposition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Smentkowski, Brian (bsmentkowski@uidaho.edu)</dc:creator>
  <cp:lastModifiedBy>Smentkowski, Brian (bsmentkowski@uidaho.edu)</cp:lastModifiedBy>
  <cp:revision>26</cp:revision>
  <cp:lastPrinted>2023-09-14T21:01:17Z</cp:lastPrinted>
  <dcterms:created xsi:type="dcterms:W3CDTF">2021-04-22T16:38:08Z</dcterms:created>
  <dcterms:modified xsi:type="dcterms:W3CDTF">2023-09-14T21:01:27Z</dcterms:modified>
</cp:coreProperties>
</file>