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64" r:id="rId3"/>
    <p:sldId id="265" r:id="rId4"/>
    <p:sldId id="261" r:id="rId5"/>
    <p:sldId id="263" r:id="rId6"/>
    <p:sldId id="262" r:id="rId7"/>
    <p:sldId id="266" r:id="rId8"/>
    <p:sldId id="267" r:id="rId9"/>
    <p:sldId id="258" r:id="rId10"/>
    <p:sldId id="257" r:id="rId11"/>
    <p:sldId id="269" r:id="rId12"/>
    <p:sldId id="270" r:id="rId13"/>
    <p:sldId id="259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74" d="100"/>
          <a:sy n="74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D3CA8-F9AD-42EE-BDCA-47A2EE4DD638}" type="datetimeFigureOut">
              <a:rPr lang="en-US" smtClean="0"/>
              <a:t>3/29/2009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13B63-26EB-45C8-9793-B3FEF6E2EB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13B63-26EB-45C8-9793-B3FEF6E2EBF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13B63-26EB-45C8-9793-B3FEF6E2EBF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13B63-26EB-45C8-9793-B3FEF6E2EBF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13B63-26EB-45C8-9793-B3FEF6E2EBF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13B63-26EB-45C8-9793-B3FEF6E2EBF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13B63-26EB-45C8-9793-B3FEF6E2EBF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13B63-26EB-45C8-9793-B3FEF6E2EBF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13B63-26EB-45C8-9793-B3FEF6E2EBF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13B63-26EB-45C8-9793-B3FEF6E2EBF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13B63-26EB-45C8-9793-B3FEF6E2EBF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13B63-26EB-45C8-9793-B3FEF6E2EBF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13B63-26EB-45C8-9793-B3FEF6E2EBF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13B63-26EB-45C8-9793-B3FEF6E2EBF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13B63-26EB-45C8-9793-B3FEF6E2EBF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13B63-26EB-45C8-9793-B3FEF6E2EBF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33E-F151-460B-885A-6ADBDB83F77A}" type="datetimeFigureOut">
              <a:rPr lang="en-US" smtClean="0"/>
              <a:t>3/29/2009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166A-379E-4A5C-A7EE-BF96BBE89F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33E-F151-460B-885A-6ADBDB83F77A}" type="datetimeFigureOut">
              <a:rPr lang="en-US" smtClean="0"/>
              <a:t>3/29/2009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166A-379E-4A5C-A7EE-BF96BBE89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33E-F151-460B-885A-6ADBDB83F77A}" type="datetimeFigureOut">
              <a:rPr lang="en-US" smtClean="0"/>
              <a:t>3/29/2009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166A-379E-4A5C-A7EE-BF96BBE89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33E-F151-460B-885A-6ADBDB83F77A}" type="datetimeFigureOut">
              <a:rPr lang="en-US" smtClean="0"/>
              <a:t>3/29/2009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166A-379E-4A5C-A7EE-BF96BBE89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33E-F151-460B-885A-6ADBDB83F77A}" type="datetimeFigureOut">
              <a:rPr lang="en-US" smtClean="0"/>
              <a:t>3/29/2009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166A-379E-4A5C-A7EE-BF96BBE89F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33E-F151-460B-885A-6ADBDB83F77A}" type="datetimeFigureOut">
              <a:rPr lang="en-US" smtClean="0"/>
              <a:t>3/29/2009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166A-379E-4A5C-A7EE-BF96BBE89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33E-F151-460B-885A-6ADBDB83F77A}" type="datetimeFigureOut">
              <a:rPr lang="en-US" smtClean="0"/>
              <a:t>3/29/2009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166A-379E-4A5C-A7EE-BF96BBE89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33E-F151-460B-885A-6ADBDB83F77A}" type="datetimeFigureOut">
              <a:rPr lang="en-US" smtClean="0"/>
              <a:t>3/29/2009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EC166A-379E-4A5C-A7EE-BF96BBE89F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33E-F151-460B-885A-6ADBDB83F77A}" type="datetimeFigureOut">
              <a:rPr lang="en-US" smtClean="0"/>
              <a:t>3/29/2009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166A-379E-4A5C-A7EE-BF96BBE89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33E-F151-460B-885A-6ADBDB83F77A}" type="datetimeFigureOut">
              <a:rPr lang="en-US" smtClean="0"/>
              <a:t>3/29/2009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9EC166A-379E-4A5C-A7EE-BF96BBE89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958B33E-F151-460B-885A-6ADBDB83F77A}" type="datetimeFigureOut">
              <a:rPr lang="en-US" smtClean="0"/>
              <a:t>3/29/2009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166A-379E-4A5C-A7EE-BF96BBE89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958B33E-F151-460B-885A-6ADBDB83F77A}" type="datetimeFigureOut">
              <a:rPr lang="en-US" smtClean="0"/>
              <a:t>3/29/2009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9EC166A-379E-4A5C-A7EE-BF96BBE89FE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tmuseum.org/toah/hd/imml/hd_imml.htm" TargetMode="External"/><Relationship Id="rId3" Type="http://schemas.openxmlformats.org/officeDocument/2006/relationships/hyperlink" Target="http://www.youtube.com/watch?v=YQrQbd8VcMw&amp;NR=1" TargetMode="External"/><Relationship Id="rId7" Type="http://schemas.openxmlformats.org/officeDocument/2006/relationships/hyperlink" Target="http://www.ibiblio.org/wm/pain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Impressionism" TargetMode="External"/><Relationship Id="rId5" Type="http://schemas.openxmlformats.org/officeDocument/2006/relationships/hyperlink" Target="http://encarta.msn.com/" TargetMode="External"/><Relationship Id="rId4" Type="http://schemas.openxmlformats.org/officeDocument/2006/relationships/hyperlink" Target="http://www.oxfordartonline.com/subscriber.article/opr/t234/e028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QrQbd8VcMw&amp;feature=relate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219200"/>
            <a:ext cx="3200400" cy="73025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Impressionism</a:t>
            </a:r>
            <a:endParaRPr lang="en-US" sz="2400" dirty="0">
              <a:latin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5791200" y="5715000"/>
            <a:ext cx="2743200" cy="914400"/>
          </a:xfrm>
        </p:spPr>
        <p:txBody>
          <a:bodyPr/>
          <a:lstStyle/>
          <a:p>
            <a:r>
              <a:rPr lang="en-US" dirty="0" smtClean="0"/>
              <a:t>Claude Monet: </a:t>
            </a:r>
            <a:r>
              <a:rPr lang="en-US" i="1" dirty="0" smtClean="0"/>
              <a:t>Impression, Sunrise </a:t>
            </a:r>
            <a:r>
              <a:rPr lang="en-US" dirty="0" smtClean="0"/>
              <a:t>(1873) </a:t>
            </a:r>
            <a:r>
              <a:rPr lang="en-US" dirty="0" err="1" smtClean="0"/>
              <a:t>Musee</a:t>
            </a:r>
            <a:r>
              <a:rPr lang="en-US" dirty="0" smtClean="0"/>
              <a:t> </a:t>
            </a:r>
            <a:r>
              <a:rPr lang="en-US" dirty="0" err="1" smtClean="0"/>
              <a:t>Marmottan</a:t>
            </a:r>
            <a:r>
              <a:rPr lang="en-US" dirty="0" smtClean="0"/>
              <a:t>, Paris.</a:t>
            </a:r>
            <a:endParaRPr lang="en-US" dirty="0"/>
          </a:p>
        </p:txBody>
      </p:sp>
      <p:pic>
        <p:nvPicPr>
          <p:cNvPr id="6" name="Content Placeholder 5" descr="Monet Impressionism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90800" y="1066800"/>
            <a:ext cx="5791200" cy="4454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Edouard</a:t>
            </a:r>
            <a:r>
              <a:rPr lang="en-US" sz="2400" dirty="0" smtClean="0"/>
              <a:t> </a:t>
            </a:r>
            <a:r>
              <a:rPr lang="en-US" sz="2400" dirty="0" err="1" smtClean="0"/>
              <a:t>Manet</a:t>
            </a:r>
            <a:endParaRPr lang="en-US" sz="2400" dirty="0"/>
          </a:p>
        </p:txBody>
      </p:sp>
      <p:pic>
        <p:nvPicPr>
          <p:cNvPr id="4" name="Content Placeholder 3" descr="LongchampMANE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600200"/>
            <a:ext cx="8595272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6211669"/>
            <a:ext cx="5867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/>
              <a:t>Races at </a:t>
            </a:r>
            <a:r>
              <a:rPr lang="en-US" sz="1300" i="1" dirty="0" err="1" smtClean="0"/>
              <a:t>Longchamp</a:t>
            </a:r>
            <a:r>
              <a:rPr lang="en-US" sz="1300" i="1" dirty="0" smtClean="0"/>
              <a:t> </a:t>
            </a:r>
            <a:r>
              <a:rPr lang="en-US" sz="1300" dirty="0" smtClean="0"/>
              <a:t>(1867)  Art Institute, Chicago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334000"/>
            <a:ext cx="7467600" cy="1143000"/>
          </a:xfrm>
        </p:spPr>
        <p:txBody>
          <a:bodyPr>
            <a:normAutofit/>
          </a:bodyPr>
          <a:lstStyle/>
          <a:p>
            <a:r>
              <a:rPr lang="en-US" sz="1300" dirty="0" err="1" smtClean="0">
                <a:latin typeface="+mn-lt"/>
              </a:rPr>
              <a:t>Edouard</a:t>
            </a:r>
            <a:r>
              <a:rPr lang="en-US" sz="1300" dirty="0" smtClean="0">
                <a:latin typeface="+mn-lt"/>
              </a:rPr>
              <a:t> </a:t>
            </a:r>
            <a:r>
              <a:rPr lang="en-US" sz="1300" dirty="0" err="1" smtClean="0">
                <a:latin typeface="+mn-lt"/>
              </a:rPr>
              <a:t>Manet</a:t>
            </a:r>
            <a:r>
              <a:rPr lang="en-US" sz="1300" dirty="0" smtClean="0">
                <a:latin typeface="+mn-lt"/>
              </a:rPr>
              <a:t>: </a:t>
            </a:r>
            <a:r>
              <a:rPr lang="en-US" sz="1300" i="1" dirty="0" smtClean="0">
                <a:latin typeface="+mn-lt"/>
              </a:rPr>
              <a:t>Luncheon on the Grass </a:t>
            </a:r>
            <a:r>
              <a:rPr lang="en-US" sz="1300" dirty="0" smtClean="0">
                <a:latin typeface="+mn-lt"/>
              </a:rPr>
              <a:t>(1863) </a:t>
            </a:r>
            <a:r>
              <a:rPr lang="en-US" sz="1300" dirty="0" err="1" smtClean="0">
                <a:latin typeface="+mn-lt"/>
              </a:rPr>
              <a:t>Musee</a:t>
            </a:r>
            <a:r>
              <a:rPr lang="en-US" sz="1300" dirty="0" smtClean="0">
                <a:latin typeface="+mn-lt"/>
              </a:rPr>
              <a:t> d’Orsay, Paris</a:t>
            </a:r>
            <a:br>
              <a:rPr lang="en-US" sz="1300" dirty="0" smtClean="0">
                <a:latin typeface="+mn-lt"/>
              </a:rPr>
            </a:br>
            <a:r>
              <a:rPr lang="en-US" sz="1300" dirty="0" smtClean="0">
                <a:latin typeface="+mn-lt"/>
              </a:rPr>
              <a:t/>
            </a:r>
            <a:br>
              <a:rPr lang="en-US" sz="1300" dirty="0" smtClean="0">
                <a:latin typeface="+mn-lt"/>
              </a:rPr>
            </a:br>
            <a:r>
              <a:rPr lang="en-US" sz="1300" dirty="0" smtClean="0">
                <a:latin typeface="+mn-lt"/>
              </a:rPr>
              <a:t>(Was exhibited at the Salon des Refuses of 1863 and was not celebrated)</a:t>
            </a:r>
            <a:endParaRPr lang="en-US" sz="1300" dirty="0">
              <a:latin typeface="+mn-lt"/>
            </a:endParaRPr>
          </a:p>
        </p:txBody>
      </p:sp>
      <p:pic>
        <p:nvPicPr>
          <p:cNvPr id="8" name="Content Placeholder 7" descr="DejuenerMANE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1186" y="457200"/>
            <a:ext cx="572442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Edgar Degas</a:t>
            </a:r>
            <a:endParaRPr lang="en-US" sz="2400" dirty="0"/>
          </a:p>
        </p:txBody>
      </p:sp>
      <p:pic>
        <p:nvPicPr>
          <p:cNvPr id="4" name="Content Placeholder 3" descr="HairDEGA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8977" y="1600200"/>
            <a:ext cx="4304045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81200" y="6248400"/>
            <a:ext cx="6096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/>
              <a:t>Woman Combing the Hair (La Coiffure) </a:t>
            </a:r>
            <a:r>
              <a:rPr lang="en-US" sz="1300" dirty="0" smtClean="0"/>
              <a:t>(1896)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French Romanticism, Eugene Delacroix</a:t>
            </a:r>
          </a:p>
          <a:p>
            <a:r>
              <a:rPr lang="en-US" i="1" dirty="0" smtClean="0"/>
              <a:t>Ovid </a:t>
            </a:r>
            <a:r>
              <a:rPr lang="en-US" i="1" dirty="0" smtClean="0"/>
              <a:t>Among the Scythians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National </a:t>
            </a:r>
            <a:r>
              <a:rPr lang="en-US" dirty="0" smtClean="0"/>
              <a:t>Gallery at London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 descr="Delacroix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57200" y="2135068"/>
            <a:ext cx="4040188" cy="2706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Heart of Darkness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</a:t>
            </a:r>
            <a:r>
              <a:rPr lang="en-US" i="1" dirty="0" smtClean="0"/>
              <a:t>Heart of Darkness </a:t>
            </a:r>
            <a:r>
              <a:rPr lang="en-US" dirty="0" smtClean="0"/>
              <a:t>considered a Impressionistic piece of literature? </a:t>
            </a:r>
            <a:r>
              <a:rPr lang="en-US" i="1" dirty="0" smtClean="0"/>
              <a:t>Heart of Darkness </a:t>
            </a:r>
            <a:r>
              <a:rPr lang="en-US" dirty="0" smtClean="0"/>
              <a:t>and Impressionism are representative of Modernism--how?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84502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Works Cited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Bernard, Bruce. 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Impressionist Revolution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Boston: Little, Brown and Company, 1986.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Claude Monet Documentary.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2009. YouTube.com. 29 March 2009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http://www.youtube.com/watch?v=YQrQbd8VcMw&amp;NR=1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Farewell, Beatrice.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Manet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Edouard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Oxford Art Online.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2009. Oxford University Press. 29 March 2009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&lt;http://www.oxfordartonline.com:80/subscriber/article/grove/art/T053749&gt;.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Herbert, James D.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Impressionism.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Oxford Art Online. 2009. Oxford University Press. 	29 March 2009.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http://www.oxfordartonline.com:80/subscriber.article/opr/t234/e0285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"Impressionism (art)." Microsoft Encarta Online Encyclopedia 2008. 29 March 2009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&lt;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http://encarta.msn.com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Impressionism.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Wikipedia. 2009. Wikipedia Foundation, Inc. 29 March 2009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http://en.wikipedia.org/wiki/Impressionism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Pioch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Nicolas.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Famous Artwork Exhibitions.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WebMuseum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2002. BMW Foundation. 	29 March 2009.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&lt;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http://www.ibiblio.org/wm/paint/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Samu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Margaret. "Impressionism: Art and Modernity". </a:t>
            </a: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Heilbrunn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Timeline of Art History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2000. The Metropolitan Museum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Art.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 March 2009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http://www.metmuseum.org/toah/hd/imml/hd_imml.htm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White, Barbara E. 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Impressionism in Perspective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New Jersey: Prentice-Hall, Inc., 1974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Movement in French Painting during late 1860s and 1870s</a:t>
            </a:r>
          </a:p>
          <a:p>
            <a:r>
              <a:rPr lang="en-US" dirty="0" smtClean="0"/>
              <a:t>Name came from a critic responding to Monet’s </a:t>
            </a:r>
            <a:r>
              <a:rPr lang="en-US" i="1" dirty="0" smtClean="0"/>
              <a:t>Sunrise</a:t>
            </a:r>
          </a:p>
          <a:p>
            <a:r>
              <a:rPr lang="en-US" dirty="0" smtClean="0"/>
              <a:t>Rejected by the Salon, or Academy of Fine Arts in </a:t>
            </a:r>
            <a:r>
              <a:rPr lang="en-US" dirty="0" smtClean="0"/>
              <a:t>Paris</a:t>
            </a:r>
            <a:endParaRPr lang="en-US" i="1" dirty="0" smtClean="0"/>
          </a:p>
          <a:p>
            <a:r>
              <a:rPr lang="en-US" dirty="0" smtClean="0"/>
              <a:t>Independent exhibitions held by the group</a:t>
            </a:r>
          </a:p>
          <a:p>
            <a:r>
              <a:rPr lang="en-US" dirty="0" smtClean="0"/>
              <a:t>Considered first modern art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Impressionism?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“They are impressionists in the sense that they render not the landscape, but the sensations produced by the landscape.”—Jules </a:t>
            </a:r>
            <a:r>
              <a:rPr lang="en-US" dirty="0" err="1" smtClean="0"/>
              <a:t>Castagnary</a:t>
            </a:r>
            <a:r>
              <a:rPr lang="en-US" dirty="0" smtClean="0"/>
              <a:t> (critic)</a:t>
            </a:r>
          </a:p>
          <a:p>
            <a:r>
              <a:rPr lang="en-US" dirty="0" smtClean="0"/>
              <a:t>Eliminates distance between artist and world</a:t>
            </a:r>
          </a:p>
          <a:p>
            <a:r>
              <a:rPr lang="en-US" dirty="0" smtClean="0"/>
              <a:t>Allows the viewer to gain the same perspective</a:t>
            </a:r>
          </a:p>
          <a:p>
            <a:r>
              <a:rPr lang="en-US" dirty="0" smtClean="0"/>
              <a:t>Rough brush strokes, no black or earth colors, complementary colors for shadows, stark contrasts, unfinished, impasto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Impressionist Painters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Claude Monet (b. 1840)</a:t>
            </a:r>
          </a:p>
          <a:p>
            <a:r>
              <a:rPr lang="en-US" dirty="0" err="1" smtClean="0"/>
              <a:t>Auguste</a:t>
            </a:r>
            <a:r>
              <a:rPr lang="en-US" dirty="0" smtClean="0"/>
              <a:t> Renoir (b. 1841)</a:t>
            </a:r>
          </a:p>
          <a:p>
            <a:r>
              <a:rPr lang="en-US" dirty="0" smtClean="0"/>
              <a:t>Camille Pissarro (b. 1830)</a:t>
            </a:r>
          </a:p>
          <a:p>
            <a:r>
              <a:rPr lang="en-US" dirty="0" err="1" smtClean="0"/>
              <a:t>Edouard</a:t>
            </a:r>
            <a:r>
              <a:rPr lang="en-US" dirty="0" smtClean="0"/>
              <a:t> </a:t>
            </a:r>
            <a:r>
              <a:rPr lang="en-US" dirty="0" err="1" smtClean="0"/>
              <a:t>Manet</a:t>
            </a:r>
            <a:r>
              <a:rPr lang="en-US" dirty="0" smtClean="0"/>
              <a:t> (b. 1832)</a:t>
            </a:r>
          </a:p>
          <a:p>
            <a:r>
              <a:rPr lang="en-US" dirty="0" smtClean="0"/>
              <a:t>Edgar Degas (b. 1834)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Claude Monet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“When you go out to paint, try to forget what objects you have before you—a tree, a house, a field, or whatever.  Merely think, here is a little square of blue, here an oblong of pink, here a streak of yellow, and paint it just as it looks to you, the exact color and shape, until it gives your own naïve impression of the scene before you.”</a:t>
            </a:r>
          </a:p>
          <a:p>
            <a:pPr lvl="1"/>
            <a:r>
              <a:rPr lang="en-US" dirty="0" smtClean="0"/>
              <a:t>--Claude Monet from Reminiscences of Monet by a Young American Painters, </a:t>
            </a:r>
            <a:r>
              <a:rPr lang="en-US" dirty="0" err="1" smtClean="0"/>
              <a:t>Lilla</a:t>
            </a:r>
            <a:r>
              <a:rPr lang="en-US" dirty="0" smtClean="0"/>
              <a:t> Cabot Perry (1927)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www.youtube.com/watch?v=YQrQbd8VcMw&amp;feature=related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 </a:t>
            </a:r>
            <a:r>
              <a:rPr lang="en-US" sz="2400" dirty="0" err="1" smtClean="0"/>
              <a:t>Grenouillere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August Renoir: </a:t>
            </a:r>
            <a:r>
              <a:rPr lang="en-US" sz="1300" i="1" dirty="0" smtClean="0"/>
              <a:t>Le </a:t>
            </a:r>
            <a:r>
              <a:rPr lang="en-US" sz="1300" i="1" dirty="0" err="1" smtClean="0"/>
              <a:t>Grenouillere</a:t>
            </a:r>
            <a:r>
              <a:rPr lang="en-US" sz="1300" i="1" dirty="0" smtClean="0"/>
              <a:t> </a:t>
            </a:r>
            <a:r>
              <a:rPr lang="en-US" sz="1300" dirty="0" smtClean="0"/>
              <a:t>(1869) </a:t>
            </a:r>
            <a:r>
              <a:rPr lang="en-US" sz="1300" dirty="0" err="1" smtClean="0"/>
              <a:t>Nationalmuseum</a:t>
            </a:r>
            <a:r>
              <a:rPr lang="en-US" sz="1300" dirty="0" smtClean="0"/>
              <a:t>, Stockholm, Sweden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Claude Monet: </a:t>
            </a:r>
            <a:r>
              <a:rPr lang="en-US" sz="1300" i="1" dirty="0" smtClean="0"/>
              <a:t>Le </a:t>
            </a:r>
            <a:r>
              <a:rPr lang="en-US" sz="1300" i="1" dirty="0" err="1" smtClean="0"/>
              <a:t>Grenouillere</a:t>
            </a:r>
            <a:r>
              <a:rPr lang="en-US" sz="1300" i="1" dirty="0" smtClean="0"/>
              <a:t> </a:t>
            </a:r>
            <a:r>
              <a:rPr lang="en-US" sz="1300" dirty="0" smtClean="0"/>
              <a:t>(1869) </a:t>
            </a:r>
            <a:r>
              <a:rPr lang="en-US" sz="1300" dirty="0" smtClean="0"/>
              <a:t>The Metropolitan Museum  of Art: The H.O. </a:t>
            </a:r>
            <a:r>
              <a:rPr lang="en-US" sz="1300" dirty="0" err="1" smtClean="0"/>
              <a:t>Havenmeyer</a:t>
            </a:r>
            <a:r>
              <a:rPr lang="en-US" sz="1300" dirty="0" smtClean="0"/>
              <a:t> Collection</a:t>
            </a:r>
            <a:endParaRPr lang="en-US" sz="1300" dirty="0" smtClean="0"/>
          </a:p>
          <a:p>
            <a:endParaRPr lang="en-US" dirty="0"/>
          </a:p>
        </p:txBody>
      </p:sp>
      <p:pic>
        <p:nvPicPr>
          <p:cNvPr id="10" name="Content Placeholder 9" descr="ReniorLeGrenouillere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228600" y="1752600"/>
            <a:ext cx="4307612" cy="3421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8" descr="MonetsLGrenouillere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800600" y="1905000"/>
            <a:ext cx="4114799" cy="3064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Monet’s Haystacks (1890-91)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i="1" dirty="0" smtClean="0"/>
              <a:t>Morning Snow Effect</a:t>
            </a:r>
          </a:p>
          <a:p>
            <a:pPr>
              <a:buFont typeface="Arial" pitchFamily="34" charset="0"/>
              <a:buChar char="•"/>
            </a:pPr>
            <a:r>
              <a:rPr lang="en-US" sz="1300" i="1" dirty="0" smtClean="0"/>
              <a:t>Soleil Couchant</a:t>
            </a:r>
            <a:endParaRPr lang="en-US" sz="13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i="1" dirty="0" smtClean="0"/>
              <a:t>Soleil Couchant</a:t>
            </a:r>
          </a:p>
          <a:p>
            <a:pPr>
              <a:buFont typeface="Arial" pitchFamily="34" charset="0"/>
              <a:buChar char="•"/>
            </a:pPr>
            <a:r>
              <a:rPr lang="en-US" sz="1300" i="1" dirty="0" err="1" smtClean="0"/>
              <a:t>Wheatstacks</a:t>
            </a:r>
            <a:r>
              <a:rPr lang="en-US" sz="1300" i="1" dirty="0" smtClean="0"/>
              <a:t> (End of Summer)</a:t>
            </a:r>
            <a:endParaRPr lang="en-US" sz="1300" i="1" dirty="0"/>
          </a:p>
        </p:txBody>
      </p:sp>
      <p:pic>
        <p:nvPicPr>
          <p:cNvPr id="7" name="Content Placeholder 6" descr="Haystack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762000" y="1371600"/>
            <a:ext cx="2438400" cy="1717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Haystack2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24400" y="1295400"/>
            <a:ext cx="3029712" cy="2103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Haystack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200400"/>
            <a:ext cx="2728913" cy="2183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Haystack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596505"/>
            <a:ext cx="2895600" cy="1713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Impressionism style reflect the </a:t>
            </a:r>
            <a:r>
              <a:rPr lang="en-US" dirty="0" err="1" smtClean="0"/>
              <a:t>the</a:t>
            </a:r>
            <a:r>
              <a:rPr lang="en-US" dirty="0" smtClean="0"/>
              <a:t> ideals of both the </a:t>
            </a:r>
            <a:r>
              <a:rPr lang="en-US" dirty="0" err="1" smtClean="0"/>
              <a:t>Enlightment</a:t>
            </a:r>
            <a:r>
              <a:rPr lang="en-US" dirty="0" smtClean="0"/>
              <a:t> and Romanticism movements?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Auguste</a:t>
            </a:r>
            <a:r>
              <a:rPr lang="en-US" sz="2400" dirty="0" smtClean="0"/>
              <a:t> Renoir </a:t>
            </a:r>
            <a:endParaRPr lang="en-US" sz="2400" dirty="0"/>
          </a:p>
        </p:txBody>
      </p:sp>
      <p:pic>
        <p:nvPicPr>
          <p:cNvPr id="6" name="Content Placeholder 5" descr="MoulinGazetteRENOI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200" y="1828800"/>
            <a:ext cx="5867400" cy="4319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28800" y="6211669"/>
            <a:ext cx="495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Dancing at the Moulin de La </a:t>
            </a:r>
            <a:r>
              <a:rPr lang="en-US" sz="1300" dirty="0" err="1" smtClean="0"/>
              <a:t>Galette</a:t>
            </a:r>
            <a:r>
              <a:rPr lang="en-US" sz="1300" dirty="0" smtClean="0"/>
              <a:t>, </a:t>
            </a:r>
            <a:r>
              <a:rPr lang="en-US" sz="1300" dirty="0" err="1" smtClean="0"/>
              <a:t>Montmarte</a:t>
            </a:r>
            <a:r>
              <a:rPr lang="en-US" sz="1300" dirty="0" smtClean="0"/>
              <a:t> (1876). </a:t>
            </a:r>
            <a:r>
              <a:rPr lang="en-US" sz="1300" dirty="0" err="1" smtClean="0"/>
              <a:t>Musee</a:t>
            </a:r>
            <a:r>
              <a:rPr lang="en-US" sz="1300" dirty="0" smtClean="0"/>
              <a:t> d’Orsay, Paris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1413</TotalTime>
  <Words>474</Words>
  <Application>Microsoft Office PowerPoint</Application>
  <PresentationFormat>On-screen Show (4:3)</PresentationFormat>
  <Paragraphs>87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Technic</vt:lpstr>
      <vt:lpstr>Impressionism</vt:lpstr>
      <vt:lpstr>History</vt:lpstr>
      <vt:lpstr>What is Impressionism?</vt:lpstr>
      <vt:lpstr>Impressionist Painters </vt:lpstr>
      <vt:lpstr>Claude Monet</vt:lpstr>
      <vt:lpstr>Le Grenouillere</vt:lpstr>
      <vt:lpstr>Monet’s Haystacks (1890-91)</vt:lpstr>
      <vt:lpstr>Similarities </vt:lpstr>
      <vt:lpstr>Auguste Renoir </vt:lpstr>
      <vt:lpstr>Edouard Manet</vt:lpstr>
      <vt:lpstr>Edouard Manet: Luncheon on the Grass (1863) Musee d’Orsay, Paris  (Was exhibited at the Salon des Refuses of 1863 and was not celebrated)</vt:lpstr>
      <vt:lpstr>Edgar Degas</vt:lpstr>
      <vt:lpstr>Influences</vt:lpstr>
      <vt:lpstr>Heart of Darkness</vt:lpstr>
      <vt:lpstr>Slide 15</vt:lpstr>
    </vt:vector>
  </TitlesOfParts>
  <Company>University of Idaho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</dc:creator>
  <cp:lastModifiedBy>Emily</cp:lastModifiedBy>
  <cp:revision>64</cp:revision>
  <dcterms:created xsi:type="dcterms:W3CDTF">2009-03-29T19:20:21Z</dcterms:created>
  <dcterms:modified xsi:type="dcterms:W3CDTF">2009-03-30T18:54:11Z</dcterms:modified>
</cp:coreProperties>
</file>