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1" r:id="rId8"/>
    <p:sldId id="262" r:id="rId9"/>
    <p:sldId id="263" r:id="rId10"/>
    <p:sldId id="266"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34581D77-7B1F-48DE-9908-D966DFBA87D2}" type="datetimeFigureOut">
              <a:rPr lang="en-US" smtClean="0"/>
              <a:t>10/24/2014</a:t>
            </a:fld>
            <a:endParaRPr lang="en-US"/>
          </a:p>
        </p:txBody>
      </p:sp>
      <p:sp>
        <p:nvSpPr>
          <p:cNvPr id="16" name="Slide Number Placeholder 15"/>
          <p:cNvSpPr>
            <a:spLocks noGrp="1"/>
          </p:cNvSpPr>
          <p:nvPr>
            <p:ph type="sldNum" sz="quarter" idx="11"/>
          </p:nvPr>
        </p:nvSpPr>
        <p:spPr/>
        <p:txBody>
          <a:bodyPr/>
          <a:lstStyle/>
          <a:p>
            <a:fld id="{9BF031C0-FB64-4F6A-876A-7C41028645F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81D77-7B1F-48DE-9908-D966DFBA87D2}"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031C0-FB64-4F6A-876A-7C41028645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581D77-7B1F-48DE-9908-D966DFBA87D2}"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031C0-FB64-4F6A-876A-7C41028645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34581D77-7B1F-48DE-9908-D966DFBA87D2}" type="datetimeFigureOut">
              <a:rPr lang="en-US" smtClean="0"/>
              <a:t>10/24/2014</a:t>
            </a:fld>
            <a:endParaRPr lang="en-US"/>
          </a:p>
        </p:txBody>
      </p:sp>
      <p:sp>
        <p:nvSpPr>
          <p:cNvPr id="15" name="Slide Number Placeholder 14"/>
          <p:cNvSpPr>
            <a:spLocks noGrp="1"/>
          </p:cNvSpPr>
          <p:nvPr>
            <p:ph type="sldNum" sz="quarter" idx="11"/>
          </p:nvPr>
        </p:nvSpPr>
        <p:spPr/>
        <p:txBody>
          <a:bodyPr/>
          <a:lstStyle/>
          <a:p>
            <a:fld id="{9BF031C0-FB64-4F6A-876A-7C41028645F9}"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4581D77-7B1F-48DE-9908-D966DFBA87D2}" type="datetimeFigureOut">
              <a:rPr lang="en-US" smtClean="0"/>
              <a:t>10/24/2014</a:t>
            </a:fld>
            <a:endParaRPr lang="en-US"/>
          </a:p>
        </p:txBody>
      </p:sp>
      <p:sp>
        <p:nvSpPr>
          <p:cNvPr id="13" name="Slide Number Placeholder 12"/>
          <p:cNvSpPr>
            <a:spLocks noGrp="1"/>
          </p:cNvSpPr>
          <p:nvPr>
            <p:ph type="sldNum" sz="quarter" idx="11"/>
          </p:nvPr>
        </p:nvSpPr>
        <p:spPr/>
        <p:txBody>
          <a:bodyPr/>
          <a:lstStyle/>
          <a:p>
            <a:fld id="{9BF031C0-FB64-4F6A-876A-7C41028645F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4581D77-7B1F-48DE-9908-D966DFBA87D2}" type="datetimeFigureOut">
              <a:rPr lang="en-US" smtClean="0"/>
              <a:t>10/24/2014</a:t>
            </a:fld>
            <a:endParaRPr lang="en-US"/>
          </a:p>
        </p:txBody>
      </p:sp>
      <p:sp>
        <p:nvSpPr>
          <p:cNvPr id="9" name="Slide Number Placeholder 8"/>
          <p:cNvSpPr>
            <a:spLocks noGrp="1"/>
          </p:cNvSpPr>
          <p:nvPr>
            <p:ph type="sldNum" sz="quarter" idx="11"/>
          </p:nvPr>
        </p:nvSpPr>
        <p:spPr/>
        <p:txBody>
          <a:bodyPr/>
          <a:lstStyle/>
          <a:p>
            <a:fld id="{9BF031C0-FB64-4F6A-876A-7C41028645F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34581D77-7B1F-48DE-9908-D966DFBA87D2}" type="datetimeFigureOut">
              <a:rPr lang="en-US" smtClean="0"/>
              <a:t>10/24/2014</a:t>
            </a:fld>
            <a:endParaRPr lang="en-US"/>
          </a:p>
        </p:txBody>
      </p:sp>
      <p:sp>
        <p:nvSpPr>
          <p:cNvPr id="15" name="Slide Number Placeholder 14"/>
          <p:cNvSpPr>
            <a:spLocks noGrp="1"/>
          </p:cNvSpPr>
          <p:nvPr>
            <p:ph type="sldNum" sz="quarter" idx="11"/>
          </p:nvPr>
        </p:nvSpPr>
        <p:spPr/>
        <p:txBody>
          <a:bodyPr/>
          <a:lstStyle/>
          <a:p>
            <a:fld id="{9BF031C0-FB64-4F6A-876A-7C41028645F9}"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34581D77-7B1F-48DE-9908-D966DFBA87D2}" type="datetimeFigureOut">
              <a:rPr lang="en-US" smtClean="0"/>
              <a:t>10/24/2014</a:t>
            </a:fld>
            <a:endParaRPr lang="en-US"/>
          </a:p>
        </p:txBody>
      </p:sp>
      <p:sp>
        <p:nvSpPr>
          <p:cNvPr id="8" name="Slide Number Placeholder 7"/>
          <p:cNvSpPr>
            <a:spLocks noGrp="1"/>
          </p:cNvSpPr>
          <p:nvPr>
            <p:ph type="sldNum" sz="quarter" idx="11"/>
          </p:nvPr>
        </p:nvSpPr>
        <p:spPr/>
        <p:txBody>
          <a:bodyPr/>
          <a:lstStyle/>
          <a:p>
            <a:fld id="{9BF031C0-FB64-4F6A-876A-7C41028645F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581D77-7B1F-48DE-9908-D966DFBA87D2}" type="datetimeFigureOut">
              <a:rPr lang="en-US" smtClean="0"/>
              <a:t>10/24/2014</a:t>
            </a:fld>
            <a:endParaRPr lang="en-US"/>
          </a:p>
        </p:txBody>
      </p:sp>
      <p:sp>
        <p:nvSpPr>
          <p:cNvPr id="6" name="Slide Number Placeholder 5"/>
          <p:cNvSpPr>
            <a:spLocks noGrp="1"/>
          </p:cNvSpPr>
          <p:nvPr>
            <p:ph type="sldNum" sz="quarter" idx="11"/>
          </p:nvPr>
        </p:nvSpPr>
        <p:spPr/>
        <p:txBody>
          <a:bodyPr/>
          <a:lstStyle/>
          <a:p>
            <a:fld id="{9BF031C0-FB64-4F6A-876A-7C41028645F9}"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4581D77-7B1F-48DE-9908-D966DFBA87D2}" type="datetimeFigureOut">
              <a:rPr lang="en-US" smtClean="0"/>
              <a:t>10/24/2014</a:t>
            </a:fld>
            <a:endParaRPr lang="en-US"/>
          </a:p>
        </p:txBody>
      </p:sp>
      <p:sp>
        <p:nvSpPr>
          <p:cNvPr id="16" name="Slide Number Placeholder 15"/>
          <p:cNvSpPr>
            <a:spLocks noGrp="1"/>
          </p:cNvSpPr>
          <p:nvPr>
            <p:ph type="sldNum" sz="quarter" idx="11"/>
          </p:nvPr>
        </p:nvSpPr>
        <p:spPr/>
        <p:txBody>
          <a:bodyPr/>
          <a:lstStyle/>
          <a:p>
            <a:fld id="{9BF031C0-FB64-4F6A-876A-7C41028645F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34581D77-7B1F-48DE-9908-D966DFBA87D2}" type="datetimeFigureOut">
              <a:rPr lang="en-US" smtClean="0"/>
              <a:t>10/24/2014</a:t>
            </a:fld>
            <a:endParaRPr lang="en-US"/>
          </a:p>
        </p:txBody>
      </p:sp>
      <p:sp>
        <p:nvSpPr>
          <p:cNvPr id="14" name="Slide Number Placeholder 13"/>
          <p:cNvSpPr>
            <a:spLocks noGrp="1"/>
          </p:cNvSpPr>
          <p:nvPr>
            <p:ph type="sldNum" sz="quarter" idx="11"/>
          </p:nvPr>
        </p:nvSpPr>
        <p:spPr/>
        <p:txBody>
          <a:bodyPr/>
          <a:lstStyle/>
          <a:p>
            <a:fld id="{9BF031C0-FB64-4F6A-876A-7C41028645F9}"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34581D77-7B1F-48DE-9908-D966DFBA87D2}" type="datetimeFigureOut">
              <a:rPr lang="en-US" smtClean="0"/>
              <a:t>10/24/2014</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9BF031C0-FB64-4F6A-876A-7C41028645F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5200" y="685800"/>
            <a:ext cx="2762512" cy="3657600"/>
          </a:xfrm>
        </p:spPr>
      </p:pic>
      <p:sp>
        <p:nvSpPr>
          <p:cNvPr id="4" name="Title 3"/>
          <p:cNvSpPr>
            <a:spLocks noGrp="1"/>
          </p:cNvSpPr>
          <p:nvPr>
            <p:ph type="title"/>
          </p:nvPr>
        </p:nvSpPr>
        <p:spPr/>
        <p:txBody>
          <a:bodyPr>
            <a:normAutofit fontScale="90000"/>
          </a:bodyPr>
          <a:lstStyle/>
          <a:p>
            <a:pPr algn="ctr"/>
            <a:r>
              <a:rPr lang="en-US" dirty="0"/>
              <a:t>Jean-Jacques Rousseau </a:t>
            </a:r>
            <a:r>
              <a:rPr lang="en-US" dirty="0" smtClean="0"/>
              <a:t/>
            </a:r>
            <a:br>
              <a:rPr lang="en-US" dirty="0" smtClean="0"/>
            </a:br>
            <a:r>
              <a:rPr lang="en-US" dirty="0" smtClean="0"/>
              <a:t>(</a:t>
            </a:r>
            <a:r>
              <a:rPr lang="en-US" dirty="0"/>
              <a:t>1712-1778) </a:t>
            </a:r>
            <a:r>
              <a:rPr lang="en-US" i="1" dirty="0" smtClean="0"/>
              <a:t/>
            </a:r>
            <a:br>
              <a:rPr lang="en-US" i="1" dirty="0" smtClean="0"/>
            </a:br>
            <a:r>
              <a:rPr lang="en-US" i="1" dirty="0"/>
              <a:t>Man is </a:t>
            </a:r>
            <a:r>
              <a:rPr lang="en-US" i="1" dirty="0" smtClean="0"/>
              <a:t>innately good.</a:t>
            </a:r>
            <a:endParaRPr lang="en-US" dirty="0"/>
          </a:p>
        </p:txBody>
      </p:sp>
    </p:spTree>
    <p:extLst>
      <p:ext uri="{BB962C8B-B14F-4D97-AF65-F5344CB8AC3E}">
        <p14:creationId xmlns:p14="http://schemas.microsoft.com/office/powerpoint/2010/main" val="133053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effectLst/>
              </a:rPr>
              <a:t>a) "</a:t>
            </a:r>
            <a:r>
              <a:rPr lang="en-US" i="1" dirty="0">
                <a:effectLst/>
              </a:rPr>
              <a:t>amour de </a:t>
            </a:r>
            <a:r>
              <a:rPr lang="en-US" i="1" dirty="0" err="1">
                <a:effectLst/>
              </a:rPr>
              <a:t>soi</a:t>
            </a:r>
            <a:r>
              <a:rPr lang="en-US" dirty="0">
                <a:effectLst/>
              </a:rPr>
              <a:t>" or self love.  We share this trait with all animals and it's what we now would call the instinct of self preservation</a:t>
            </a:r>
            <a:r>
              <a:rPr lang="en-US" dirty="0"/>
              <a:t/>
            </a:r>
            <a:br>
              <a:rPr lang="en-US" dirty="0"/>
            </a:br>
            <a:r>
              <a:rPr lang="en-US" dirty="0">
                <a:effectLst/>
              </a:rPr>
              <a:t>b) "</a:t>
            </a:r>
            <a:r>
              <a:rPr lang="en-US" i="1" dirty="0">
                <a:effectLst/>
              </a:rPr>
              <a:t>amour </a:t>
            </a:r>
            <a:r>
              <a:rPr lang="en-US" i="1" dirty="0" err="1">
                <a:effectLst/>
              </a:rPr>
              <a:t>propre</a:t>
            </a:r>
            <a:r>
              <a:rPr lang="en-US" dirty="0">
                <a:effectLst/>
              </a:rPr>
              <a:t>" is a contaminated version of "self love": This is </a:t>
            </a:r>
            <a:r>
              <a:rPr lang="en-US" i="1" dirty="0">
                <a:effectLst/>
              </a:rPr>
              <a:t>selfish</a:t>
            </a:r>
            <a:r>
              <a:rPr lang="en-US" dirty="0">
                <a:effectLst/>
              </a:rPr>
              <a:t> love in which we privilege our own desires over the needs of others.  He believes it's not natural but caused by social forces (see below)</a:t>
            </a:r>
            <a:r>
              <a:rPr lang="en-US" dirty="0"/>
              <a:t/>
            </a:r>
            <a:br>
              <a:rPr lang="en-US" dirty="0"/>
            </a:br>
            <a:r>
              <a:rPr lang="en-US" dirty="0">
                <a:effectLst/>
              </a:rPr>
              <a:t>c) "</a:t>
            </a:r>
            <a:r>
              <a:rPr lang="en-US" i="1" dirty="0" err="1">
                <a:effectLst/>
              </a:rPr>
              <a:t>pité</a:t>
            </a:r>
            <a:r>
              <a:rPr lang="en-US" dirty="0">
                <a:effectLst/>
              </a:rPr>
              <a:t>" or compassion or empathy: This is Rousseau's radical step: love -- love of others, compassion -- </a:t>
            </a:r>
            <a:r>
              <a:rPr lang="en-US" i="1" dirty="0">
                <a:effectLst/>
              </a:rPr>
              <a:t>must</a:t>
            </a:r>
            <a:r>
              <a:rPr lang="en-US" dirty="0">
                <a:effectLst/>
              </a:rPr>
              <a:t> have been natural or we would never have survived as a species.  It exists </a:t>
            </a:r>
            <a:r>
              <a:rPr lang="en-US" i="1" dirty="0">
                <a:effectLst/>
              </a:rPr>
              <a:t>before </a:t>
            </a:r>
            <a:r>
              <a:rPr lang="en-US" dirty="0">
                <a:effectLst/>
              </a:rPr>
              <a:t>Locke's "reflection", that is: thinking or reason.</a:t>
            </a:r>
            <a:endParaRPr lang="en-US" dirty="0"/>
          </a:p>
        </p:txBody>
      </p:sp>
      <p:sp>
        <p:nvSpPr>
          <p:cNvPr id="3" name="Title 2"/>
          <p:cNvSpPr>
            <a:spLocks noGrp="1"/>
          </p:cNvSpPr>
          <p:nvPr>
            <p:ph type="title"/>
          </p:nvPr>
        </p:nvSpPr>
        <p:spPr/>
        <p:txBody>
          <a:bodyPr/>
          <a:lstStyle/>
          <a:p>
            <a:r>
              <a:rPr lang="en-US" dirty="0" smtClean="0"/>
              <a:t>Three Types of Love</a:t>
            </a:r>
            <a:endParaRPr lang="en-US" dirty="0"/>
          </a:p>
        </p:txBody>
      </p:sp>
    </p:spTree>
    <p:extLst>
      <p:ext uri="{BB962C8B-B14F-4D97-AF65-F5344CB8AC3E}">
        <p14:creationId xmlns:p14="http://schemas.microsoft.com/office/powerpoint/2010/main" val="913497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Rousseau offers our final step in constructing our modern conception of love – they way most of us see it today.</a:t>
            </a:r>
          </a:p>
          <a:p>
            <a:r>
              <a:rPr lang="en-US" dirty="0" smtClean="0"/>
              <a:t>Essentially he secularizes the Hebrew and Christian concept dictating that we a) love God with all our hearts and b) that we love one another as God loves us.</a:t>
            </a:r>
          </a:p>
          <a:p>
            <a:r>
              <a:rPr lang="en-US" dirty="0" smtClean="0"/>
              <a:t>Rousseau argued that love could save any of us now, here, in this world.  Or, as John Lennon put it, “Love is all you need.”</a:t>
            </a:r>
            <a:endParaRPr lang="en-US" dirty="0"/>
          </a:p>
        </p:txBody>
      </p:sp>
      <p:sp>
        <p:nvSpPr>
          <p:cNvPr id="3" name="Title 2"/>
          <p:cNvSpPr>
            <a:spLocks noGrp="1"/>
          </p:cNvSpPr>
          <p:nvPr>
            <p:ph type="title"/>
          </p:nvPr>
        </p:nvSpPr>
        <p:spPr/>
        <p:txBody>
          <a:bodyPr/>
          <a:lstStyle/>
          <a:p>
            <a:r>
              <a:rPr lang="en-US" dirty="0" smtClean="0"/>
              <a:t>Love And Happiness</a:t>
            </a:r>
            <a:endParaRPr lang="en-US" dirty="0"/>
          </a:p>
        </p:txBody>
      </p:sp>
    </p:spTree>
    <p:extLst>
      <p:ext uri="{BB962C8B-B14F-4D97-AF65-F5344CB8AC3E}">
        <p14:creationId xmlns:p14="http://schemas.microsoft.com/office/powerpoint/2010/main" val="4020693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685801"/>
            <a:ext cx="7239000" cy="4038599"/>
          </a:xfrm>
        </p:spPr>
        <p:txBody>
          <a:bodyPr/>
          <a:lstStyle/>
          <a:p>
            <a:r>
              <a:rPr lang="en-US" dirty="0" smtClean="0"/>
              <a:t>Rousseau’s philosophy is generally called “Romanticism”, but it’s important to realize he was more interested in compassion for others than in what we now call “romantic” or sexual love.</a:t>
            </a:r>
          </a:p>
          <a:p>
            <a:r>
              <a:rPr lang="en-US" dirty="0" smtClean="0"/>
              <a:t>This raises the important question: does Mary Shelley confuse the two kinds of love, or does the Creature?</a:t>
            </a:r>
          </a:p>
        </p:txBody>
      </p:sp>
      <p:sp>
        <p:nvSpPr>
          <p:cNvPr id="3" name="Title 2"/>
          <p:cNvSpPr>
            <a:spLocks noGrp="1"/>
          </p:cNvSpPr>
          <p:nvPr>
            <p:ph type="title"/>
          </p:nvPr>
        </p:nvSpPr>
        <p:spPr/>
        <p:txBody>
          <a:bodyPr/>
          <a:lstStyle/>
          <a:p>
            <a:r>
              <a:rPr lang="en-US" dirty="0" smtClean="0"/>
              <a:t>Romantic Love</a:t>
            </a:r>
            <a:endParaRPr lang="en-US" dirty="0"/>
          </a:p>
        </p:txBody>
      </p:sp>
    </p:spTree>
    <p:extLst>
      <p:ext uri="{BB962C8B-B14F-4D97-AF65-F5344CB8AC3E}">
        <p14:creationId xmlns:p14="http://schemas.microsoft.com/office/powerpoint/2010/main" val="340856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1"/>
            <a:ext cx="7315200" cy="4190999"/>
          </a:xfrm>
        </p:spPr>
        <p:txBody>
          <a:bodyPr>
            <a:normAutofit lnSpcReduction="10000"/>
          </a:bodyPr>
          <a:lstStyle/>
          <a:p>
            <a:r>
              <a:rPr lang="en-US" dirty="0" smtClean="0"/>
              <a:t>Rousseau believed that it was “property” – the private ownership of things – that had caused mankind’s original fall from grace: the love of stuff corrupts our inherent love for one another.</a:t>
            </a:r>
          </a:p>
          <a:p>
            <a:r>
              <a:rPr lang="en-US" dirty="0" smtClean="0"/>
              <a:t>He believed that the closer we are to nature, the closer we are to God; this idea reversed the way Westerners had always envisioned our relationship to the natural world.</a:t>
            </a:r>
          </a:p>
          <a:p>
            <a:r>
              <a:rPr lang="en-US" dirty="0" smtClean="0"/>
              <a:t>His Social Contract concepts are fundamental to our conception of democracy and encoded in our Constitution.</a:t>
            </a:r>
          </a:p>
          <a:p>
            <a:r>
              <a:rPr lang="en-US" dirty="0">
                <a:effectLst/>
              </a:rPr>
              <a:t>All five of </a:t>
            </a:r>
            <a:r>
              <a:rPr lang="en-US" dirty="0" smtClean="0">
                <a:effectLst/>
              </a:rPr>
              <a:t>his </a:t>
            </a:r>
            <a:r>
              <a:rPr lang="en-US" dirty="0">
                <a:effectLst/>
              </a:rPr>
              <a:t>own children, born out of marriage, were sent to the </a:t>
            </a:r>
            <a:r>
              <a:rPr lang="en-US" dirty="0" smtClean="0">
                <a:effectLst/>
              </a:rPr>
              <a:t>orphanage, and he descended into mental illness in his later years.</a:t>
            </a:r>
            <a:endParaRPr lang="en-US" dirty="0"/>
          </a:p>
        </p:txBody>
      </p:sp>
      <p:sp>
        <p:nvSpPr>
          <p:cNvPr id="3" name="Title 2"/>
          <p:cNvSpPr>
            <a:spLocks noGrp="1"/>
          </p:cNvSpPr>
          <p:nvPr>
            <p:ph type="title"/>
          </p:nvPr>
        </p:nvSpPr>
        <p:spPr/>
        <p:txBody>
          <a:bodyPr/>
          <a:lstStyle/>
          <a:p>
            <a:r>
              <a:rPr lang="en-US" dirty="0" smtClean="0"/>
              <a:t>Last, Less Relevant Points</a:t>
            </a:r>
            <a:endParaRPr lang="en-US" dirty="0"/>
          </a:p>
        </p:txBody>
      </p:sp>
    </p:spTree>
    <p:extLst>
      <p:ext uri="{BB962C8B-B14F-4D97-AF65-F5344CB8AC3E}">
        <p14:creationId xmlns:p14="http://schemas.microsoft.com/office/powerpoint/2010/main" val="119979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371600" y="609600"/>
            <a:ext cx="6477000" cy="4876800"/>
          </a:xfrm>
        </p:spPr>
        <p:txBody>
          <a:bodyPr>
            <a:normAutofit/>
          </a:bodyPr>
          <a:lstStyle/>
          <a:p>
            <a:r>
              <a:rPr lang="en-US" dirty="0">
                <a:effectLst/>
              </a:rPr>
              <a:t>If we were to look at the things you and I assume are "true", and we were to make a list of the men who thought of those ideas, Rousseau would rank up there with Plato and Aristotle, Newton, Jefferson, and even Paul and Christ.  Yet unlike these other seminal figures, Rousseau seems to have invented his world view -- the one most of us now accept -- from whole clothe, alone, and against the currents of everyone else around him.  He is truly the individual genius who radically alters the way all others </a:t>
            </a:r>
            <a:r>
              <a:rPr lang="en-US" i="1" dirty="0">
                <a:effectLst/>
              </a:rPr>
              <a:t>think and feel.</a:t>
            </a:r>
            <a:endParaRPr lang="en-US" dirty="0">
              <a:effectLst/>
            </a:endParaRPr>
          </a:p>
          <a:p>
            <a:pPr algn="ctr"/>
            <a:endParaRPr lang="en-US" dirty="0"/>
          </a:p>
        </p:txBody>
      </p:sp>
    </p:spTree>
    <p:extLst>
      <p:ext uri="{BB962C8B-B14F-4D97-AF65-F5344CB8AC3E}">
        <p14:creationId xmlns:p14="http://schemas.microsoft.com/office/powerpoint/2010/main" val="417904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209800"/>
            <a:ext cx="6705600" cy="1477328"/>
          </a:xfrm>
          <a:prstGeom prst="rect">
            <a:avLst/>
          </a:prstGeom>
        </p:spPr>
        <p:txBody>
          <a:bodyPr wrap="square">
            <a:spAutoFit/>
          </a:bodyPr>
          <a:lstStyle/>
          <a:p>
            <a:r>
              <a:rPr lang="en-US" b="1" i="1" dirty="0"/>
              <a:t>His basic thesis: man is naturally good, and anything that is not natural has corrupted us from this natural state. </a:t>
            </a:r>
            <a:endParaRPr lang="en-US" dirty="0"/>
          </a:p>
          <a:p>
            <a:endParaRPr lang="en-US" dirty="0" smtClean="0"/>
          </a:p>
          <a:p>
            <a:r>
              <a:rPr lang="en-US" dirty="0" smtClean="0"/>
              <a:t>Like </a:t>
            </a:r>
            <a:r>
              <a:rPr lang="en-US" dirty="0"/>
              <a:t>Locke's </a:t>
            </a:r>
            <a:r>
              <a:rPr lang="en-US" i="1" dirty="0"/>
              <a:t>tabula rasa, </a:t>
            </a:r>
            <a:r>
              <a:rPr lang="en-US" dirty="0"/>
              <a:t>all Romantic philosophy and sensibility stems from this single, radical idea</a:t>
            </a:r>
            <a:r>
              <a:rPr lang="en-US" dirty="0" smtClean="0"/>
              <a:t>.</a:t>
            </a:r>
            <a:endParaRPr lang="en-US" dirty="0"/>
          </a:p>
        </p:txBody>
      </p:sp>
      <p:sp>
        <p:nvSpPr>
          <p:cNvPr id="3" name="Title 2"/>
          <p:cNvSpPr>
            <a:spLocks noGrp="1"/>
          </p:cNvSpPr>
          <p:nvPr>
            <p:ph type="title"/>
          </p:nvPr>
        </p:nvSpPr>
        <p:spPr/>
        <p:txBody>
          <a:bodyPr/>
          <a:lstStyle/>
          <a:p>
            <a:r>
              <a:rPr lang="en-US" dirty="0" smtClean="0"/>
              <a:t>The Noble Savage</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63993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dirty="0" smtClean="0"/>
              <a:t>This idea is in turn rooted in the fact that we feel before we think -- that emotion is natural and thinking a product of social conditioning -- suffering is caused by our struggle to reconcile our "true" emotional selves with social expectations.</a:t>
            </a:r>
            <a:endParaRPr lang="en-US" dirty="0"/>
          </a:p>
        </p:txBody>
      </p:sp>
    </p:spTree>
    <p:extLst>
      <p:ext uri="{BB962C8B-B14F-4D97-AF65-F5344CB8AC3E}">
        <p14:creationId xmlns:p14="http://schemas.microsoft.com/office/powerpoint/2010/main" val="51199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3139321"/>
          </a:xfrm>
          <a:prstGeom prst="rect">
            <a:avLst/>
          </a:prstGeom>
        </p:spPr>
        <p:txBody>
          <a:bodyPr>
            <a:spAutoFit/>
          </a:bodyPr>
          <a:lstStyle/>
          <a:p>
            <a:r>
              <a:rPr lang="en-US" dirty="0"/>
              <a:t>"God makes all things good; man meddles with them and they become evil. He forces one soil to yield the products of another, one tree to bear another's fruit. [...] He destroys and defaces all things; he loves all that is deformed and monstrous; he will have nothing as nature made it, not even man himself, who must learn his paces lie a saddle-horse, and be shaped to his master's taste like the trees in his garden</a:t>
            </a:r>
            <a:r>
              <a:rPr lang="en-US" dirty="0" smtClean="0"/>
              <a:t>.” -- </a:t>
            </a:r>
            <a:r>
              <a:rPr lang="en-US" i="1" dirty="0" smtClean="0"/>
              <a:t>Emile</a:t>
            </a:r>
            <a:endParaRPr lang="en-US" i="1" dirty="0"/>
          </a:p>
        </p:txBody>
      </p:sp>
    </p:spTree>
    <p:extLst>
      <p:ext uri="{BB962C8B-B14F-4D97-AF65-F5344CB8AC3E}">
        <p14:creationId xmlns:p14="http://schemas.microsoft.com/office/powerpoint/2010/main" val="1271365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Emotion</a:t>
            </a:r>
            <a:endParaRPr lang="en-US" dirty="0"/>
          </a:p>
        </p:txBody>
      </p:sp>
      <p:sp>
        <p:nvSpPr>
          <p:cNvPr id="3" name="Content Placeholder 2"/>
          <p:cNvSpPr>
            <a:spLocks noGrp="1"/>
          </p:cNvSpPr>
          <p:nvPr>
            <p:ph idx="1"/>
          </p:nvPr>
        </p:nvSpPr>
        <p:spPr/>
        <p:txBody>
          <a:bodyPr/>
          <a:lstStyle/>
          <a:p>
            <a:r>
              <a:rPr lang="en-US" dirty="0" smtClean="0">
                <a:effectLst/>
              </a:rPr>
              <a:t>In </a:t>
            </a:r>
            <a:r>
              <a:rPr lang="en-US" dirty="0">
                <a:effectLst/>
              </a:rPr>
              <a:t>stark contrast to Enlightenment rationality, Rousseau emphasis the primacy of emotion as a means of attending the Truth.  Emotion is </a:t>
            </a:r>
            <a:r>
              <a:rPr lang="en-US" i="1" dirty="0">
                <a:effectLst/>
              </a:rPr>
              <a:t>natural</a:t>
            </a:r>
            <a:r>
              <a:rPr lang="en-US" dirty="0">
                <a:effectLst/>
              </a:rPr>
              <a:t> and precedes Locke's Experience and Reflection, and what is natural is Godly and therefore good.</a:t>
            </a:r>
            <a:r>
              <a:rPr lang="en-US" dirty="0"/>
              <a:t/>
            </a:r>
            <a:br>
              <a:rPr lang="en-US" dirty="0"/>
            </a:br>
            <a:endParaRPr lang="en-US" dirty="0">
              <a:effectLst/>
            </a:endParaRPr>
          </a:p>
          <a:p>
            <a:r>
              <a:rPr lang="en-US" dirty="0" smtClean="0">
                <a:effectLst/>
              </a:rPr>
              <a:t>This </a:t>
            </a:r>
            <a:r>
              <a:rPr lang="en-US" dirty="0">
                <a:effectLst/>
              </a:rPr>
              <a:t>is perhaps his biggest contribution to modern thinking.</a:t>
            </a:r>
            <a:endParaRPr lang="en-US" dirty="0"/>
          </a:p>
        </p:txBody>
      </p:sp>
    </p:spTree>
    <p:extLst>
      <p:ext uri="{BB962C8B-B14F-4D97-AF65-F5344CB8AC3E}">
        <p14:creationId xmlns:p14="http://schemas.microsoft.com/office/powerpoint/2010/main" val="186988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effectLst/>
              </a:rPr>
              <a:t>Authorities tend to punish the inherently innocent and </a:t>
            </a:r>
            <a:r>
              <a:rPr lang="en-US" dirty="0" smtClean="0">
                <a:effectLst/>
              </a:rPr>
              <a:t>good</a:t>
            </a:r>
            <a:endParaRPr lang="en-US" dirty="0" smtClean="0"/>
          </a:p>
          <a:p>
            <a:r>
              <a:rPr lang="en-US" dirty="0" smtClean="0">
                <a:effectLst/>
              </a:rPr>
              <a:t>Physical </a:t>
            </a:r>
            <a:r>
              <a:rPr lang="en-US" dirty="0">
                <a:effectLst/>
              </a:rPr>
              <a:t>punishment does not lead to rehabilitation (or education)</a:t>
            </a:r>
            <a:endParaRPr lang="en-US" dirty="0"/>
          </a:p>
        </p:txBody>
      </p:sp>
      <p:sp>
        <p:nvSpPr>
          <p:cNvPr id="3" name="Title 2"/>
          <p:cNvSpPr>
            <a:spLocks noGrp="1"/>
          </p:cNvSpPr>
          <p:nvPr>
            <p:ph type="title"/>
          </p:nvPr>
        </p:nvSpPr>
        <p:spPr/>
        <p:txBody>
          <a:bodyPr/>
          <a:lstStyle/>
          <a:p>
            <a:r>
              <a:rPr lang="en-US" b="1" dirty="0">
                <a:effectLst/>
              </a:rPr>
              <a:t>Justice</a:t>
            </a:r>
            <a:endParaRPr lang="en-US" dirty="0"/>
          </a:p>
        </p:txBody>
      </p:sp>
    </p:spTree>
    <p:extLst>
      <p:ext uri="{BB962C8B-B14F-4D97-AF65-F5344CB8AC3E}">
        <p14:creationId xmlns:p14="http://schemas.microsoft.com/office/powerpoint/2010/main" val="300272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effectLst/>
              </a:rPr>
              <a:t>All behavior (as well as Locke's  "Human Understanding" or knowledge) is </a:t>
            </a:r>
            <a:r>
              <a:rPr lang="en-US" dirty="0" smtClean="0">
                <a:effectLst/>
              </a:rPr>
              <a:t>learned.</a:t>
            </a:r>
          </a:p>
          <a:p>
            <a:r>
              <a:rPr lang="en-US" dirty="0" smtClean="0">
                <a:effectLst/>
              </a:rPr>
              <a:t>This includes </a:t>
            </a:r>
            <a:r>
              <a:rPr lang="en-US" dirty="0">
                <a:effectLst/>
              </a:rPr>
              <a:t>sexual perversion, criminal mind and criminal behavior</a:t>
            </a:r>
            <a:endParaRPr lang="en-US" dirty="0"/>
          </a:p>
        </p:txBody>
      </p:sp>
      <p:sp>
        <p:nvSpPr>
          <p:cNvPr id="3" name="Title 2"/>
          <p:cNvSpPr>
            <a:spLocks noGrp="1"/>
          </p:cNvSpPr>
          <p:nvPr>
            <p:ph type="title"/>
          </p:nvPr>
        </p:nvSpPr>
        <p:spPr/>
        <p:txBody>
          <a:bodyPr/>
          <a:lstStyle/>
          <a:p>
            <a:r>
              <a:rPr lang="en-US" b="1" dirty="0">
                <a:effectLst/>
              </a:rPr>
              <a:t>Education</a:t>
            </a:r>
            <a:endParaRPr lang="en-US" dirty="0"/>
          </a:p>
        </p:txBody>
      </p:sp>
    </p:spTree>
    <p:extLst>
      <p:ext uri="{BB962C8B-B14F-4D97-AF65-F5344CB8AC3E}">
        <p14:creationId xmlns:p14="http://schemas.microsoft.com/office/powerpoint/2010/main" val="2070317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effectLst/>
              </a:rPr>
              <a:t>Is created by social </a:t>
            </a:r>
            <a:r>
              <a:rPr lang="en-US" dirty="0" smtClean="0">
                <a:effectLst/>
              </a:rPr>
              <a:t>injustice.</a:t>
            </a:r>
          </a:p>
          <a:p>
            <a:r>
              <a:rPr lang="en-US" dirty="0" smtClean="0">
                <a:effectLst/>
              </a:rPr>
              <a:t>Generally, the criminal is the inherently good individual who has been corrupted by the forces of an unjust or selfish authority, including other, more powerful individuals, or the church or government or other institutions.</a:t>
            </a:r>
            <a:endParaRPr lang="en-US" dirty="0"/>
          </a:p>
        </p:txBody>
      </p:sp>
      <p:sp>
        <p:nvSpPr>
          <p:cNvPr id="3" name="Title 2"/>
          <p:cNvSpPr>
            <a:spLocks noGrp="1"/>
          </p:cNvSpPr>
          <p:nvPr>
            <p:ph type="title"/>
          </p:nvPr>
        </p:nvSpPr>
        <p:spPr/>
        <p:txBody>
          <a:bodyPr/>
          <a:lstStyle/>
          <a:p>
            <a:r>
              <a:rPr lang="en-US" b="1" dirty="0">
                <a:effectLst/>
              </a:rPr>
              <a:t>Crime</a:t>
            </a:r>
            <a:endParaRPr lang="en-US" dirty="0"/>
          </a:p>
        </p:txBody>
      </p:sp>
    </p:spTree>
    <p:extLst>
      <p:ext uri="{BB962C8B-B14F-4D97-AF65-F5344CB8AC3E}">
        <p14:creationId xmlns:p14="http://schemas.microsoft.com/office/powerpoint/2010/main" val="19140169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TotalTime>
  <Words>594</Words>
  <Application>Microsoft Office PowerPoint</Application>
  <PresentationFormat>On-screen Show (4:3)</PresentationFormat>
  <Paragraphs>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Elemental</vt:lpstr>
      <vt:lpstr>Jean-Jacques Rousseau  (1712-1778)  Man is innately good.</vt:lpstr>
      <vt:lpstr>PowerPoint Presentation</vt:lpstr>
      <vt:lpstr>The Noble Savage</vt:lpstr>
      <vt:lpstr>PowerPoint Presentation</vt:lpstr>
      <vt:lpstr>PowerPoint Presentation</vt:lpstr>
      <vt:lpstr>Emotion</vt:lpstr>
      <vt:lpstr>Justice</vt:lpstr>
      <vt:lpstr>Education</vt:lpstr>
      <vt:lpstr>Crime</vt:lpstr>
      <vt:lpstr>Three Types of Love</vt:lpstr>
      <vt:lpstr>Love And Happiness</vt:lpstr>
      <vt:lpstr>Romantic Love</vt:lpstr>
      <vt:lpstr>Last, Less Relevant Points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Jean-Jacques Rousseau  (1712-1778)  Man is innately good.</dc:title>
  <dc:creator>Tom Drake</dc:creator>
  <cp:lastModifiedBy>Tom Drake</cp:lastModifiedBy>
  <cp:revision>4</cp:revision>
  <dcterms:created xsi:type="dcterms:W3CDTF">2014-10-24T16:32:07Z</dcterms:created>
  <dcterms:modified xsi:type="dcterms:W3CDTF">2014-10-24T17:03:57Z</dcterms:modified>
</cp:coreProperties>
</file>