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70" r:id="rId14"/>
    <p:sldId id="268" r:id="rId15"/>
    <p:sldId id="269" r:id="rId16"/>
    <p:sldId id="272" r:id="rId17"/>
    <p:sldId id="275"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1DE0B-B10B-44A2-9BB1-7DABED804003}"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304975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1DE0B-B10B-44A2-9BB1-7DABED804003}"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280248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1DE0B-B10B-44A2-9BB1-7DABED804003}"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212060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1DE0B-B10B-44A2-9BB1-7DABED804003}"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46859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1DE0B-B10B-44A2-9BB1-7DABED804003}"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98879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1DE0B-B10B-44A2-9BB1-7DABED804003}"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190337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1DE0B-B10B-44A2-9BB1-7DABED804003}"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291050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1DE0B-B10B-44A2-9BB1-7DABED804003}"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411766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1DE0B-B10B-44A2-9BB1-7DABED804003}"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235504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1DE0B-B10B-44A2-9BB1-7DABED804003}"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80375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1DE0B-B10B-44A2-9BB1-7DABED804003}"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3618-EE0F-40A8-8437-022FC010D261}" type="slidenum">
              <a:rPr lang="en-US" smtClean="0"/>
              <a:t>‹#›</a:t>
            </a:fld>
            <a:endParaRPr lang="en-US"/>
          </a:p>
        </p:txBody>
      </p:sp>
    </p:spTree>
    <p:extLst>
      <p:ext uri="{BB962C8B-B14F-4D97-AF65-F5344CB8AC3E}">
        <p14:creationId xmlns:p14="http://schemas.microsoft.com/office/powerpoint/2010/main" val="276998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1DE0B-B10B-44A2-9BB1-7DABED804003}"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03618-EE0F-40A8-8437-022FC010D261}" type="slidenum">
              <a:rPr lang="en-US" smtClean="0"/>
              <a:t>‹#›</a:t>
            </a:fld>
            <a:endParaRPr lang="en-US"/>
          </a:p>
        </p:txBody>
      </p:sp>
    </p:spTree>
    <p:extLst>
      <p:ext uri="{BB962C8B-B14F-4D97-AF65-F5344CB8AC3E}">
        <p14:creationId xmlns:p14="http://schemas.microsoft.com/office/powerpoint/2010/main" val="1580983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poleonguide.com/campind.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Mary Godwin Shelley</a:t>
            </a:r>
            <a:br>
              <a:rPr lang="en-US" dirty="0" smtClean="0"/>
            </a:br>
            <a:r>
              <a:rPr lang="en-US" dirty="0" smtClean="0"/>
              <a:t>And </a:t>
            </a:r>
            <a:r>
              <a:rPr lang="en-US" i="1" dirty="0" smtClean="0"/>
              <a:t>Frankenstein</a:t>
            </a:r>
            <a:endParaRPr lang="en-US" i="1" dirty="0"/>
          </a:p>
        </p:txBody>
      </p:sp>
      <p:sp>
        <p:nvSpPr>
          <p:cNvPr id="3" name="Subtitle 2"/>
          <p:cNvSpPr>
            <a:spLocks noGrp="1"/>
          </p:cNvSpPr>
          <p:nvPr>
            <p:ph type="subTitle" idx="1"/>
          </p:nvPr>
        </p:nvSpPr>
        <p:spPr/>
        <p:txBody>
          <a:bodyPr/>
          <a:lstStyle/>
          <a:p>
            <a:r>
              <a:rPr lang="en-US" dirty="0" smtClean="0"/>
              <a:t>The Origin of Modern Psychology And </a:t>
            </a:r>
            <a:r>
              <a:rPr lang="en-US" smtClean="0"/>
              <a:t>Thematic Biography</a:t>
            </a:r>
            <a:endParaRPr lang="en-US" dirty="0" smtClean="0"/>
          </a:p>
          <a:p>
            <a:endParaRPr lang="en-US" dirty="0"/>
          </a:p>
        </p:txBody>
      </p:sp>
    </p:spTree>
    <p:extLst>
      <p:ext uri="{BB962C8B-B14F-4D97-AF65-F5344CB8AC3E}">
        <p14:creationId xmlns:p14="http://schemas.microsoft.com/office/powerpoint/2010/main" val="218948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 On Justice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Godwin also argued that the death penalty – which was still used for all sorts of petty crimes throughout Britain and Europe – was irrational.  He reasoned:</a:t>
            </a:r>
          </a:p>
          <a:p>
            <a:r>
              <a:rPr lang="en-US" dirty="0" smtClean="0"/>
              <a:t>If a criminal felt no remorse for his crime and was put to death, that criminal never truly felt responsible for his crime.</a:t>
            </a:r>
          </a:p>
          <a:p>
            <a:r>
              <a:rPr lang="en-US" dirty="0" smtClean="0"/>
              <a:t>If a criminal felt great remorse for his crime and was put to death, he was simply relieved of his suffering.</a:t>
            </a:r>
          </a:p>
          <a:p>
            <a:pPr marL="0" indent="0">
              <a:buNone/>
            </a:pPr>
            <a:endParaRPr lang="en-US" dirty="0"/>
          </a:p>
        </p:txBody>
      </p:sp>
    </p:spTree>
    <p:extLst>
      <p:ext uri="{BB962C8B-B14F-4D97-AF65-F5344CB8AC3E}">
        <p14:creationId xmlns:p14="http://schemas.microsoft.com/office/powerpoint/2010/main" val="1151087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 On Justice Continued	</a:t>
            </a:r>
            <a:endParaRPr lang="en-US" dirty="0"/>
          </a:p>
        </p:txBody>
      </p:sp>
      <p:sp>
        <p:nvSpPr>
          <p:cNvPr id="3" name="Content Placeholder 2"/>
          <p:cNvSpPr>
            <a:spLocks noGrp="1"/>
          </p:cNvSpPr>
          <p:nvPr>
            <p:ph idx="1"/>
          </p:nvPr>
        </p:nvSpPr>
        <p:spPr/>
        <p:txBody>
          <a:bodyPr/>
          <a:lstStyle/>
          <a:p>
            <a:r>
              <a:rPr lang="en-US" dirty="0" smtClean="0"/>
              <a:t>Finally, recall that Godwin believed governments tend toward inevitable corruption, thus, he argued, they too easily abuse their powers against powerless individuals and put the innocent needlessly to death for crimes they did not commit.</a:t>
            </a:r>
            <a:endParaRPr lang="en-US" dirty="0"/>
          </a:p>
        </p:txBody>
      </p:sp>
    </p:spTree>
    <p:extLst>
      <p:ext uri="{BB962C8B-B14F-4D97-AF65-F5344CB8AC3E}">
        <p14:creationId xmlns:p14="http://schemas.microsoft.com/office/powerpoint/2010/main" val="508320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Godwin’s Famous Fire Case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Godwin argued all human decisions should be made from a strictly logical, rational perspective rather than an emotional one.</a:t>
            </a:r>
          </a:p>
          <a:p>
            <a:r>
              <a:rPr lang="en-US" dirty="0" smtClean="0"/>
              <a:t>In his “Famous Fire Case” he argued that if faced with saving one person from a burning barn – your mother or a famous, valuable public figure (the Archbishop Fenelon) – you should choose the person of more value to society as a whole, not someone you simply “love</a:t>
            </a:r>
            <a:r>
              <a:rPr lang="en-US" dirty="0"/>
              <a:t>”;  thus, you should choose the public figure, not your </a:t>
            </a:r>
            <a:r>
              <a:rPr lang="en-US" dirty="0" smtClean="0"/>
              <a:t>mother</a:t>
            </a:r>
            <a:r>
              <a:rPr lang="en-US" dirty="0"/>
              <a:t>.</a:t>
            </a:r>
          </a:p>
        </p:txBody>
      </p:sp>
    </p:spTree>
    <p:extLst>
      <p:ext uri="{BB962C8B-B14F-4D97-AF65-F5344CB8AC3E}">
        <p14:creationId xmlns:p14="http://schemas.microsoft.com/office/powerpoint/2010/main" val="208661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Godwin’s Friends</a:t>
            </a:r>
            <a:endParaRPr lang="en-US" dirty="0"/>
          </a:p>
        </p:txBody>
      </p:sp>
      <p:sp>
        <p:nvSpPr>
          <p:cNvPr id="3" name="Content Placeholder 2"/>
          <p:cNvSpPr>
            <a:spLocks noGrp="1"/>
          </p:cNvSpPr>
          <p:nvPr>
            <p:ph idx="1"/>
          </p:nvPr>
        </p:nvSpPr>
        <p:spPr/>
        <p:txBody>
          <a:bodyPr>
            <a:normAutofit fontScale="92500"/>
          </a:bodyPr>
          <a:lstStyle/>
          <a:p>
            <a:r>
              <a:rPr lang="en-US" dirty="0" smtClean="0"/>
              <a:t>Raised by her father, Mary grew up hanging out with some of the most influential thinkers and writers of the Romantic Era, including the famous poets William Wordsworth and Samuel Coleridge.  </a:t>
            </a:r>
          </a:p>
          <a:p>
            <a:r>
              <a:rPr lang="en-US" dirty="0" smtClean="0"/>
              <a:t>Together, Wordsworth and Coleridge </a:t>
            </a:r>
            <a:r>
              <a:rPr lang="en-US" dirty="0" smtClean="0"/>
              <a:t>developed Rousseau’s </a:t>
            </a:r>
            <a:r>
              <a:rPr lang="en-US" dirty="0" smtClean="0"/>
              <a:t>nature philosophy into something approaching a religion: the belief that one could reach the sublime without organized religion and through experiencing the natural world.</a:t>
            </a:r>
            <a:endParaRPr lang="en-US" dirty="0"/>
          </a:p>
        </p:txBody>
      </p:sp>
    </p:spTree>
    <p:extLst>
      <p:ext uri="{BB962C8B-B14F-4D97-AF65-F5344CB8AC3E}">
        <p14:creationId xmlns:p14="http://schemas.microsoft.com/office/powerpoint/2010/main" val="3995141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Shelley’s Husband:</a:t>
            </a:r>
            <a:br>
              <a:rPr lang="en-US" dirty="0" smtClean="0"/>
            </a:br>
            <a:r>
              <a:rPr lang="en-US" dirty="0" smtClean="0"/>
              <a:t>Percy </a:t>
            </a:r>
            <a:r>
              <a:rPr lang="en-US" dirty="0" err="1" smtClean="0"/>
              <a:t>Byshe</a:t>
            </a:r>
            <a:r>
              <a:rPr lang="en-US" dirty="0" smtClean="0"/>
              <a:t> Shelley (1792-1822)</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3886200" cy="4577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638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Percy Shelley</a:t>
            </a:r>
            <a:endParaRPr lang="en-US" dirty="0"/>
          </a:p>
        </p:txBody>
      </p:sp>
      <p:sp>
        <p:nvSpPr>
          <p:cNvPr id="3" name="Content Placeholder 2"/>
          <p:cNvSpPr>
            <a:spLocks noGrp="1"/>
          </p:cNvSpPr>
          <p:nvPr>
            <p:ph idx="1"/>
          </p:nvPr>
        </p:nvSpPr>
        <p:spPr/>
        <p:txBody>
          <a:bodyPr>
            <a:normAutofit lnSpcReduction="10000"/>
          </a:bodyPr>
          <a:lstStyle/>
          <a:p>
            <a:r>
              <a:rPr lang="en-US" dirty="0" smtClean="0"/>
              <a:t>Along with being one of the greatest of the Romantic poets, Percy Shelley is notable for:</a:t>
            </a:r>
          </a:p>
          <a:p>
            <a:r>
              <a:rPr lang="en-US" dirty="0" smtClean="0"/>
              <a:t>His outspoken atheism: he is expelled </a:t>
            </a:r>
            <a:r>
              <a:rPr lang="en-US" dirty="0"/>
              <a:t>from Oxford for publishing </a:t>
            </a:r>
            <a:r>
              <a:rPr lang="en-US" i="1" dirty="0"/>
              <a:t>The Necessity of </a:t>
            </a:r>
            <a:r>
              <a:rPr lang="en-US" i="1" dirty="0" smtClean="0"/>
              <a:t>Atheism</a:t>
            </a:r>
          </a:p>
          <a:p>
            <a:r>
              <a:rPr lang="en-US" dirty="0" smtClean="0"/>
              <a:t>His outspoken faith in unfettered human freedom.  While Mary writes </a:t>
            </a:r>
            <a:r>
              <a:rPr lang="en-US" i="1" dirty="0" smtClean="0"/>
              <a:t>Frankenstein</a:t>
            </a:r>
            <a:r>
              <a:rPr lang="en-US" dirty="0" smtClean="0"/>
              <a:t>, Percy is writing </a:t>
            </a:r>
            <a:r>
              <a:rPr lang="en-US" i="1" dirty="0" smtClean="0"/>
              <a:t>Prometheus Unbound</a:t>
            </a:r>
            <a:r>
              <a:rPr lang="en-US" dirty="0" smtClean="0"/>
              <a:t>, a radical reworking of the Greek Prometheus myth.</a:t>
            </a:r>
            <a:endParaRPr lang="en-US" dirty="0"/>
          </a:p>
        </p:txBody>
      </p:sp>
    </p:spTree>
    <p:extLst>
      <p:ext uri="{BB962C8B-B14F-4D97-AF65-F5344CB8AC3E}">
        <p14:creationId xmlns:p14="http://schemas.microsoft.com/office/powerpoint/2010/main" val="1323153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1812: Mary Age 14</a:t>
            </a:r>
            <a:endParaRPr lang="en-US" dirty="0"/>
          </a:p>
        </p:txBody>
      </p:sp>
      <p:sp>
        <p:nvSpPr>
          <p:cNvPr id="3" name="Content Placeholder 2"/>
          <p:cNvSpPr>
            <a:spLocks noGrp="1"/>
          </p:cNvSpPr>
          <p:nvPr>
            <p:ph idx="1"/>
          </p:nvPr>
        </p:nvSpPr>
        <p:spPr>
          <a:xfrm>
            <a:off x="457200" y="1371600"/>
            <a:ext cx="8229600" cy="5668963"/>
          </a:xfrm>
        </p:spPr>
        <p:txBody>
          <a:bodyPr>
            <a:normAutofit/>
          </a:bodyPr>
          <a:lstStyle/>
          <a:p>
            <a:r>
              <a:rPr lang="en-US" dirty="0" smtClean="0"/>
              <a:t>Mary meets Percy Shelley, recently expelled from Oxford for publishing </a:t>
            </a:r>
            <a:r>
              <a:rPr lang="en-US" i="1" dirty="0" smtClean="0"/>
              <a:t>The Necessity of Atheism.</a:t>
            </a:r>
            <a:r>
              <a:rPr lang="en-US" dirty="0" smtClean="0"/>
              <a:t> </a:t>
            </a:r>
          </a:p>
          <a:p>
            <a:r>
              <a:rPr lang="en-US" dirty="0" smtClean="0"/>
              <a:t>Percy leaves his first wife  (Harriet Westbrook (1795-1816) and becomes Godwin's disciple.  Eventually he will also come to financially support Godwin.</a:t>
            </a:r>
          </a:p>
          <a:p>
            <a:endParaRPr lang="en-US" dirty="0"/>
          </a:p>
        </p:txBody>
      </p:sp>
    </p:spTree>
    <p:extLst>
      <p:ext uri="{BB962C8B-B14F-4D97-AF65-F5344CB8AC3E}">
        <p14:creationId xmlns:p14="http://schemas.microsoft.com/office/powerpoint/2010/main" val="157605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1814: Age 16</a:t>
            </a: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smtClean="0"/>
              <a:t>Mary runs away and shacks up with Shelley who is still married to </a:t>
            </a:r>
            <a:r>
              <a:rPr lang="en-US" dirty="0" err="1" smtClean="0"/>
              <a:t>Westbook</a:t>
            </a:r>
            <a:r>
              <a:rPr lang="en-US" dirty="0" smtClean="0"/>
              <a:t>. Mary is pregnant with his child (the child will be born prematurely 5 months later and die within days, in Mary's arms).  Percy, who takes the Enlightenment concepts of "liberty" and "freedom" to extremes, has affairs with other women, even, many believe, during the time when Mary is nursing their dying child....</a:t>
            </a:r>
          </a:p>
          <a:p>
            <a:r>
              <a:rPr lang="en-US" dirty="0" smtClean="0"/>
              <a:t>Travel through France and the wreckage of the </a:t>
            </a:r>
            <a:r>
              <a:rPr lang="en-US" dirty="0" smtClean="0">
                <a:hlinkClick r:id="rId2"/>
              </a:rPr>
              <a:t>Napoleonic Wars</a:t>
            </a:r>
            <a:r>
              <a:rPr lang="en-US" dirty="0" smtClean="0"/>
              <a:t> witnessing first hand the devastating effects of the French Revolution (which had been supported by Godwin, Wordsworth, Shelley etc.)</a:t>
            </a:r>
          </a:p>
          <a:p>
            <a:r>
              <a:rPr lang="en-US" dirty="0" smtClean="0"/>
              <a:t>Godwin and Shelley's father both denounce Percy and Mary.</a:t>
            </a:r>
          </a:p>
          <a:p>
            <a:endParaRPr lang="en-US" dirty="0"/>
          </a:p>
        </p:txBody>
      </p:sp>
    </p:spTree>
    <p:extLst>
      <p:ext uri="{BB962C8B-B14F-4D97-AF65-F5344CB8AC3E}">
        <p14:creationId xmlns:p14="http://schemas.microsoft.com/office/powerpoint/2010/main" val="149063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1816: Mary at age 19:</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r>
              <a:rPr lang="en-US" dirty="0" smtClean="0"/>
              <a:t>Mary's half sister (Fanny Imlay: daughter of Mary Wollstonecraft and Gilbert Imlay) commits suicide; their father Wm. Godwin refuses to identify or claim the body.</a:t>
            </a:r>
          </a:p>
          <a:p>
            <a:r>
              <a:rPr lang="en-US" dirty="0" smtClean="0"/>
              <a:t>Percy Shelley's </a:t>
            </a:r>
            <a:r>
              <a:rPr lang="en-US" i="1" dirty="0" smtClean="0"/>
              <a:t>very pregnant </a:t>
            </a:r>
            <a:r>
              <a:rPr lang="en-US" dirty="0" smtClean="0"/>
              <a:t>ex-wife (Harriet </a:t>
            </a:r>
            <a:r>
              <a:rPr lang="en-US" dirty="0" err="1" smtClean="0"/>
              <a:t>Westbrooke</a:t>
            </a:r>
            <a:r>
              <a:rPr lang="en-US" dirty="0" smtClean="0"/>
              <a:t>) commits suicide</a:t>
            </a:r>
          </a:p>
          <a:p>
            <a:r>
              <a:rPr lang="en-US" dirty="0" smtClean="0"/>
              <a:t>Mary marries Percy Shelley</a:t>
            </a:r>
          </a:p>
          <a:p>
            <a:r>
              <a:rPr lang="en-US" dirty="0" smtClean="0"/>
              <a:t>Birth of son William (dies age 3)</a:t>
            </a:r>
          </a:p>
          <a:p>
            <a:r>
              <a:rPr lang="en-US" dirty="0" smtClean="0"/>
              <a:t>Hanging out in Geneva with Shelley and Byron (two of the greatest living poets, Byron massive pop star)</a:t>
            </a:r>
          </a:p>
          <a:p>
            <a:r>
              <a:rPr lang="en-US" b="1" dirty="0" smtClean="0"/>
              <a:t>Writes </a:t>
            </a:r>
            <a:r>
              <a:rPr lang="en-US" b="1" i="1" dirty="0" smtClean="0"/>
              <a:t>Frankenstein: Or, The Modern Prometheus</a:t>
            </a:r>
            <a:r>
              <a:rPr lang="en-US" b="1" dirty="0" smtClean="0"/>
              <a:t> June 1816 - May 1817</a:t>
            </a:r>
            <a:endParaRPr lang="en-US" dirty="0" smtClean="0"/>
          </a:p>
          <a:p>
            <a:r>
              <a:rPr lang="en-US" i="1" dirty="0" smtClean="0"/>
              <a:t>Prometheus Unbound </a:t>
            </a:r>
            <a:r>
              <a:rPr lang="en-US" dirty="0" smtClean="0"/>
              <a:t>published </a:t>
            </a:r>
            <a:r>
              <a:rPr lang="en-US" smtClean="0"/>
              <a:t>by Percy </a:t>
            </a:r>
            <a:r>
              <a:rPr lang="en-US" dirty="0" smtClean="0"/>
              <a:t>Shelley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732023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Postscript</a:t>
            </a:r>
            <a:endParaRPr lang="en-US" dirty="0"/>
          </a:p>
        </p:txBody>
      </p:sp>
      <p:sp>
        <p:nvSpPr>
          <p:cNvPr id="3" name="Content Placeholder 2"/>
          <p:cNvSpPr>
            <a:spLocks noGrp="1"/>
          </p:cNvSpPr>
          <p:nvPr>
            <p:ph idx="1"/>
          </p:nvPr>
        </p:nvSpPr>
        <p:spPr>
          <a:xfrm>
            <a:off x="457200" y="1066800"/>
            <a:ext cx="8229600" cy="4525963"/>
          </a:xfrm>
        </p:spPr>
        <p:txBody>
          <a:bodyPr/>
          <a:lstStyle/>
          <a:p>
            <a:r>
              <a:rPr lang="en-US" dirty="0" smtClean="0"/>
              <a:t>1822: Percy drowns at age 30 (sailing the </a:t>
            </a:r>
            <a:r>
              <a:rPr lang="en-US" i="1" dirty="0" smtClean="0"/>
              <a:t>Don Juan</a:t>
            </a:r>
            <a:r>
              <a:rPr lang="en-US" dirty="0" smtClean="0"/>
              <a:t>) (1792-1822)</a:t>
            </a:r>
            <a:br>
              <a:rPr lang="en-US" dirty="0" smtClean="0"/>
            </a:br>
            <a:r>
              <a:rPr lang="en-US" dirty="0" smtClean="0"/>
              <a:t/>
            </a:r>
            <a:br>
              <a:rPr lang="en-US" dirty="0" smtClean="0"/>
            </a:br>
            <a:r>
              <a:rPr lang="en-US" dirty="0" smtClean="0"/>
              <a:t>1824: Byron dies at 36 (1788-1824) (illness, was fighting for Greek independence from Turkey)</a:t>
            </a:r>
            <a:br>
              <a:rPr lang="en-US" dirty="0" smtClean="0"/>
            </a:br>
            <a:endParaRPr lang="en-US" dirty="0" smtClean="0"/>
          </a:p>
          <a:p>
            <a:r>
              <a:rPr lang="en-US" dirty="0" smtClean="0"/>
              <a:t>1851: Mary Shelley dies, age 53</a:t>
            </a:r>
          </a:p>
          <a:p>
            <a:endParaRPr lang="en-US" dirty="0"/>
          </a:p>
        </p:txBody>
      </p:sp>
    </p:spTree>
    <p:extLst>
      <p:ext uri="{BB962C8B-B14F-4D97-AF65-F5344CB8AC3E}">
        <p14:creationId xmlns:p14="http://schemas.microsoft.com/office/powerpoint/2010/main" val="135810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Godwin Shelley </a:t>
            </a:r>
            <a:br>
              <a:rPr lang="en-US" dirty="0" smtClean="0"/>
            </a:br>
            <a:r>
              <a:rPr lang="en-US" dirty="0" smtClean="0"/>
              <a:t>1797-1851</a:t>
            </a: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6081002" cy="397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562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Shelley’s Mother:  </a:t>
            </a:r>
            <a:br>
              <a:rPr lang="en-US" dirty="0" smtClean="0"/>
            </a:br>
            <a:r>
              <a:rPr lang="en-US" dirty="0" smtClean="0"/>
              <a:t>Mary Wollstonecraft (1759-1797)</a:t>
            </a: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1676400"/>
            <a:ext cx="3810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74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Wollstonecraft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Author of </a:t>
            </a:r>
            <a:r>
              <a:rPr lang="en-US" i="1" dirty="0" smtClean="0"/>
              <a:t>A Vindication of the Rights of Women </a:t>
            </a:r>
            <a:r>
              <a:rPr lang="en-US" dirty="0" smtClean="0"/>
              <a:t>(1792):  the first treatise on “feminism”.</a:t>
            </a:r>
          </a:p>
          <a:p>
            <a:r>
              <a:rPr lang="en-US" dirty="0" smtClean="0"/>
              <a:t>Wollstonecraft was the first to argue that the intellectual and character differences between men and women are largely due to social experiences, not genetics or innate differences.</a:t>
            </a:r>
          </a:p>
          <a:p>
            <a:r>
              <a:rPr lang="en-US" dirty="0" smtClean="0"/>
              <a:t>Wollstonecraft expanded John Locke’s </a:t>
            </a:r>
            <a:r>
              <a:rPr lang="en-US" i="1" dirty="0" smtClean="0"/>
              <a:t>tabula rasa </a:t>
            </a:r>
            <a:r>
              <a:rPr lang="en-US" dirty="0" smtClean="0"/>
              <a:t>theory and Rousseau’s theories concerning how societal influences shape (and corrupt) human character to argue that women are “inferior” to men because they are </a:t>
            </a:r>
            <a:r>
              <a:rPr lang="en-US" i="1" dirty="0" smtClean="0"/>
              <a:t>educated</a:t>
            </a:r>
            <a:r>
              <a:rPr lang="en-US" dirty="0" smtClean="0"/>
              <a:t> to act that way.</a:t>
            </a:r>
          </a:p>
          <a:p>
            <a:pPr marL="0" indent="0">
              <a:buNone/>
            </a:pPr>
            <a:endParaRPr lang="en-US" dirty="0"/>
          </a:p>
        </p:txBody>
      </p:sp>
    </p:spTree>
    <p:extLst>
      <p:ext uri="{BB962C8B-B14F-4D97-AF65-F5344CB8AC3E}">
        <p14:creationId xmlns:p14="http://schemas.microsoft.com/office/powerpoint/2010/main" val="116219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Wollstonecraft</a:t>
            </a:r>
            <a:endParaRPr lang="en-US" dirty="0"/>
          </a:p>
        </p:txBody>
      </p:sp>
      <p:sp>
        <p:nvSpPr>
          <p:cNvPr id="3" name="Content Placeholder 2"/>
          <p:cNvSpPr>
            <a:spLocks noGrp="1"/>
          </p:cNvSpPr>
          <p:nvPr>
            <p:ph idx="1"/>
          </p:nvPr>
        </p:nvSpPr>
        <p:spPr/>
        <p:txBody>
          <a:bodyPr/>
          <a:lstStyle/>
          <a:p>
            <a:r>
              <a:rPr lang="en-US" dirty="0" smtClean="0"/>
              <a:t>If women were “weak” because they were educated to act that way, better education would make them men’s intellectual equals:  we are simply what society makes us.</a:t>
            </a:r>
          </a:p>
          <a:p>
            <a:r>
              <a:rPr lang="en-US" dirty="0" smtClean="0"/>
              <a:t>In a truly tragic twist, Wollstonecraft, the world’s first “feminist”, died from complications following her daughter, Mary’s, birth.</a:t>
            </a:r>
            <a:endParaRPr lang="en-US" dirty="0"/>
          </a:p>
        </p:txBody>
      </p:sp>
    </p:spTree>
    <p:extLst>
      <p:ext uri="{BB962C8B-B14F-4D97-AF65-F5344CB8AC3E}">
        <p14:creationId xmlns:p14="http://schemas.microsoft.com/office/powerpoint/2010/main" val="3752922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Shelley’s Father:</a:t>
            </a:r>
            <a:br>
              <a:rPr lang="en-US" dirty="0" smtClean="0"/>
            </a:br>
            <a:r>
              <a:rPr lang="en-US" dirty="0" smtClean="0"/>
              <a:t>William Godwin (1756-1836)</a:t>
            </a:r>
            <a:endParaRPr lang="en-US" dirty="0"/>
          </a:p>
        </p:txBody>
      </p:sp>
      <p:pic>
        <p:nvPicPr>
          <p:cNvPr id="3074" name="Picture 2" descr="File:William Godwin by Henry William Pickersgil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1676400"/>
            <a:ext cx="4133712"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80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Godwin</a:t>
            </a:r>
            <a:endParaRPr lang="en-US" dirty="0"/>
          </a:p>
        </p:txBody>
      </p:sp>
      <p:sp>
        <p:nvSpPr>
          <p:cNvPr id="3" name="Content Placeholder 2"/>
          <p:cNvSpPr>
            <a:spLocks noGrp="1"/>
          </p:cNvSpPr>
          <p:nvPr>
            <p:ph idx="1"/>
          </p:nvPr>
        </p:nvSpPr>
        <p:spPr/>
        <p:txBody>
          <a:bodyPr>
            <a:normAutofit/>
          </a:bodyPr>
          <a:lstStyle/>
          <a:p>
            <a:r>
              <a:rPr lang="en-US" dirty="0" smtClean="0"/>
              <a:t>Although largely forgotten today, in his, and Mary’s, lifetime, he was one of England’s most important and notoriously radical philosophers.</a:t>
            </a:r>
          </a:p>
          <a:p>
            <a:r>
              <a:rPr lang="en-US" dirty="0" smtClean="0"/>
              <a:t>Godwin believed that eventually human reason and science would become so powerful that we would someday conquer death itself.</a:t>
            </a:r>
          </a:p>
          <a:p>
            <a:pPr marL="0" indent="0">
              <a:buNone/>
            </a:pPr>
            <a:endParaRPr lang="en-US" dirty="0" smtClean="0"/>
          </a:p>
          <a:p>
            <a:endParaRPr lang="en-US" dirty="0"/>
          </a:p>
        </p:txBody>
      </p:sp>
    </p:spTree>
    <p:extLst>
      <p:ext uri="{BB962C8B-B14F-4D97-AF65-F5344CB8AC3E}">
        <p14:creationId xmlns:p14="http://schemas.microsoft.com/office/powerpoint/2010/main" val="334591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 On Government</a:t>
            </a:r>
            <a:endParaRPr lang="en-US" dirty="0"/>
          </a:p>
        </p:txBody>
      </p:sp>
      <p:sp>
        <p:nvSpPr>
          <p:cNvPr id="3" name="Content Placeholder 2"/>
          <p:cNvSpPr>
            <a:spLocks noGrp="1"/>
          </p:cNvSpPr>
          <p:nvPr>
            <p:ph idx="1"/>
          </p:nvPr>
        </p:nvSpPr>
        <p:spPr/>
        <p:txBody>
          <a:bodyPr>
            <a:normAutofit fontScale="92500"/>
          </a:bodyPr>
          <a:lstStyle/>
          <a:p>
            <a:r>
              <a:rPr lang="en-US" dirty="0" smtClean="0"/>
              <a:t>Godwin was the first “philosophical anarchist” or the father of the philosophy we now call “libertarianism”.  He believed:</a:t>
            </a:r>
          </a:p>
          <a:p>
            <a:r>
              <a:rPr lang="en-US" dirty="0" smtClean="0"/>
              <a:t>Individuals are inherently good (from Rousseau).</a:t>
            </a:r>
          </a:p>
          <a:p>
            <a:r>
              <a:rPr lang="en-US" dirty="0" smtClean="0"/>
              <a:t>Governments are inherently corrupting forces (also from Rousseau).</a:t>
            </a:r>
          </a:p>
          <a:p>
            <a:r>
              <a:rPr lang="en-US" dirty="0" smtClean="0"/>
              <a:t>Minimizing or even eliminating governments and maximizing individual freedoms would lead to the best societies.</a:t>
            </a:r>
            <a:endParaRPr lang="en-US" dirty="0"/>
          </a:p>
        </p:txBody>
      </p:sp>
    </p:spTree>
    <p:extLst>
      <p:ext uri="{BB962C8B-B14F-4D97-AF65-F5344CB8AC3E}">
        <p14:creationId xmlns:p14="http://schemas.microsoft.com/office/powerpoint/2010/main" val="381420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Godwin On Justice</a:t>
            </a:r>
            <a:endParaRPr lang="en-US" dirty="0"/>
          </a:p>
        </p:txBody>
      </p:sp>
      <p:sp>
        <p:nvSpPr>
          <p:cNvPr id="3" name="Content Placeholder 2"/>
          <p:cNvSpPr>
            <a:spLocks noGrp="1"/>
          </p:cNvSpPr>
          <p:nvPr>
            <p:ph idx="1"/>
          </p:nvPr>
        </p:nvSpPr>
        <p:spPr/>
        <p:txBody>
          <a:bodyPr>
            <a:normAutofit fontScale="92500"/>
          </a:bodyPr>
          <a:lstStyle/>
          <a:p>
            <a:r>
              <a:rPr lang="en-US" dirty="0" smtClean="0"/>
              <a:t>Godwin’s theories on justice were instrumental in modernizing England’s legal system.  He argued that:</a:t>
            </a:r>
          </a:p>
          <a:p>
            <a:r>
              <a:rPr lang="en-US" dirty="0" smtClean="0"/>
              <a:t>Justice must be applied equally to all members of society, regardless of birth, rank, race or gender.</a:t>
            </a:r>
          </a:p>
          <a:p>
            <a:r>
              <a:rPr lang="en-US" dirty="0" smtClean="0"/>
              <a:t>As Rousseau had shown, criminals were not born criminals but were shaped by experience/societal influence; this in turn suggested criminals could be re-formed, re-educated to rejoin society.</a:t>
            </a:r>
            <a:endParaRPr lang="en-US" dirty="0"/>
          </a:p>
        </p:txBody>
      </p:sp>
    </p:spTree>
    <p:extLst>
      <p:ext uri="{BB962C8B-B14F-4D97-AF65-F5344CB8AC3E}">
        <p14:creationId xmlns:p14="http://schemas.microsoft.com/office/powerpoint/2010/main" val="3978338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735</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Mary Godwin Shelley And Frankenstein</vt:lpstr>
      <vt:lpstr>Mary Godwin Shelley  1797-1851</vt:lpstr>
      <vt:lpstr>Mary Shelley’s Mother:   Mary Wollstonecraft (1759-1797)</vt:lpstr>
      <vt:lpstr>Mary Wollstonecraft</vt:lpstr>
      <vt:lpstr>Wollstonecraft</vt:lpstr>
      <vt:lpstr>Mary Shelley’s Father: William Godwin (1756-1836)</vt:lpstr>
      <vt:lpstr>William Godwin</vt:lpstr>
      <vt:lpstr>Godwin On Government</vt:lpstr>
      <vt:lpstr>Godwin On Justice</vt:lpstr>
      <vt:lpstr>Godwin On Justice Continued</vt:lpstr>
      <vt:lpstr>Godwin On Justice Continued </vt:lpstr>
      <vt:lpstr>Godwin’s Famous Fire Case</vt:lpstr>
      <vt:lpstr>Godwin’s Friends</vt:lpstr>
      <vt:lpstr>Mary Shelley’s Husband: Percy Byshe Shelley (1792-1822)</vt:lpstr>
      <vt:lpstr>Percy Shelley</vt:lpstr>
      <vt:lpstr>1812: Mary Age 14</vt:lpstr>
      <vt:lpstr>1814: Age 16</vt:lpstr>
      <vt:lpstr>1816: Mary at age 19: </vt:lpstr>
      <vt:lpstr>Postscript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Godwin Shelley And Frankenstein</dc:title>
  <dc:creator>Thomas Drake</dc:creator>
  <cp:lastModifiedBy>Tom Drake</cp:lastModifiedBy>
  <cp:revision>11</cp:revision>
  <dcterms:created xsi:type="dcterms:W3CDTF">2012-10-14T22:12:03Z</dcterms:created>
  <dcterms:modified xsi:type="dcterms:W3CDTF">2015-03-25T16:19:22Z</dcterms:modified>
</cp:coreProperties>
</file>