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58" r:id="rId4"/>
    <p:sldId id="264" r:id="rId5"/>
    <p:sldId id="257" r:id="rId6"/>
    <p:sldId id="259" r:id="rId7"/>
    <p:sldId id="261" r:id="rId8"/>
    <p:sldId id="260" r:id="rId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0.14340296004666084"/>
          <c:w val="0.93888888888888888"/>
          <c:h val="0.69918963254593181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elete val="1"/>
          </c:dLbls>
          <c:val>
            <c:numRef>
              <c:f>Sheet1!$B$2:$C$2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</c:ser>
        <c:ser>
          <c:idx val="1"/>
          <c:order val="1"/>
          <c:invertIfNegative val="0"/>
          <c:dLbls>
            <c:delete val="1"/>
          </c:dLbls>
          <c:val>
            <c:numRef>
              <c:f>Sheet1!$B$3:$C$3</c:f>
              <c:numCache>
                <c:formatCode>General</c:formatCode>
                <c:ptCount val="2"/>
                <c:pt idx="0">
                  <c:v>75</c:v>
                </c:pt>
                <c:pt idx="1">
                  <c:v>60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1217408"/>
        <c:axId val="101218944"/>
        <c:axId val="0"/>
      </c:bar3DChart>
      <c:catAx>
        <c:axId val="101217408"/>
        <c:scaling>
          <c:orientation val="minMax"/>
        </c:scaling>
        <c:delete val="1"/>
        <c:axPos val="b"/>
        <c:majorTickMark val="none"/>
        <c:minorTickMark val="none"/>
        <c:tickLblPos val="nextTo"/>
        <c:crossAx val="101218944"/>
        <c:crosses val="autoZero"/>
        <c:auto val="1"/>
        <c:lblAlgn val="ctr"/>
        <c:lblOffset val="100"/>
        <c:noMultiLvlLbl val="0"/>
      </c:catAx>
      <c:valAx>
        <c:axId val="101218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1217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0.63889</cdr:x>
      <cdr:y>0.88106</cdr:y>
    </cdr:from>
    <cdr:to>
      <cdr:x>0.87963</cdr:x>
      <cdr:y>0.96916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7800" y="3810000"/>
          <a:ext cx="19812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Active Learning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0.22222</cdr:x>
      <cdr:y>0.88106</cdr:y>
    </cdr:from>
    <cdr:to>
      <cdr:x>0.36111</cdr:x>
      <cdr:y>0.96916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828800" y="3810000"/>
          <a:ext cx="1143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 smtClean="0"/>
            <a:t>Lecture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0.12963</cdr:x>
      <cdr:y>0.3348</cdr:y>
    </cdr:from>
    <cdr:to>
      <cdr:x>0.26852</cdr:x>
      <cdr:y>0.47577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066800" y="1447800"/>
          <a:ext cx="1143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 smtClean="0"/>
            <a:t>What they know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0.24074</cdr:x>
      <cdr:y>0.05286</cdr:y>
    </cdr:from>
    <cdr:to>
      <cdr:x>0.43518</cdr:x>
      <cdr:y>0.19383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981200" y="228600"/>
          <a:ext cx="1600164" cy="609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 smtClean="0"/>
            <a:t>What you think they know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0.59259</cdr:x>
      <cdr:y>0.17621</cdr:y>
    </cdr:from>
    <cdr:to>
      <cdr:x>0.73148</cdr:x>
      <cdr:y>0.31718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876800" y="762000"/>
          <a:ext cx="1143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 smtClean="0"/>
            <a:t>What they know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0.7037</cdr:x>
      <cdr:y>0.08811</cdr:y>
    </cdr:from>
    <cdr:to>
      <cdr:x>0.89815</cdr:x>
      <cdr:y>0.22907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791200" y="381000"/>
          <a:ext cx="16002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 smtClean="0"/>
            <a:t>What you think they know</a:t>
          </a:r>
          <a:endParaRPr lang="en-US" sz="16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CEBA52-440D-47DB-89C5-58E7C741111F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AF091D-5491-4107-9BFB-3C2E5FAB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70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EA6764-91AA-4ED1-9D99-08D51B198C87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39A1DD0-4FB2-4AAF-88F3-BB392EFB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1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898778" y="701483"/>
            <a:ext cx="5496953" cy="24031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617" tIns="41809" rIns="83617" bIns="41809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418388" y="3337022"/>
            <a:ext cx="6467225" cy="26665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78392" indent="-78392">
              <a:lnSpc>
                <a:spcPct val="93000"/>
              </a:lnSpc>
              <a:spcBef>
                <a:spcPct val="0"/>
              </a:spcBef>
              <a:buSzPct val="45000"/>
              <a:tabLst>
                <a:tab pos="661971" algn="l"/>
                <a:tab pos="1323942" algn="l"/>
                <a:tab pos="1985913" algn="l"/>
                <a:tab pos="2647883" algn="l"/>
                <a:tab pos="3309854" algn="l"/>
                <a:tab pos="3971825" algn="l"/>
                <a:tab pos="4633796" algn="l"/>
              </a:tabLst>
            </a:pPr>
            <a:endParaRPr lang="en-GB" altLang="en-US" dirty="0">
              <a:latin typeface="Arial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898778" y="701483"/>
            <a:ext cx="5496953" cy="24031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617" tIns="41809" rIns="83617" bIns="41809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418388" y="3337022"/>
            <a:ext cx="6467225" cy="26665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78392" indent="-78392">
              <a:lnSpc>
                <a:spcPct val="93000"/>
              </a:lnSpc>
              <a:spcBef>
                <a:spcPct val="0"/>
              </a:spcBef>
              <a:buSzPct val="45000"/>
              <a:tabLst>
                <a:tab pos="661971" algn="l"/>
                <a:tab pos="1323942" algn="l"/>
                <a:tab pos="1985913" algn="l"/>
                <a:tab pos="2647883" algn="l"/>
                <a:tab pos="3309854" algn="l"/>
                <a:tab pos="3971825" algn="l"/>
                <a:tab pos="4633796" algn="l"/>
              </a:tabLst>
            </a:pPr>
            <a:endParaRPr lang="en-GB" altLang="en-US" dirty="0">
              <a:latin typeface="Arial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71FAA30-C9DF-4E77-9D91-8A9B878273E6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12253-4EA2-4D7C-A436-3DFBCAFE0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AA30-C9DF-4E77-9D91-8A9B878273E6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2253-4EA2-4D7C-A436-3DFBCAFE0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AA30-C9DF-4E77-9D91-8A9B878273E6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2253-4EA2-4D7C-A436-3DFBCAFE0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AA30-C9DF-4E77-9D91-8A9B878273E6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2253-4EA2-4D7C-A436-3DFBCAFE0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AA30-C9DF-4E77-9D91-8A9B878273E6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2253-4EA2-4D7C-A436-3DFBCAFE0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AA30-C9DF-4E77-9D91-8A9B878273E6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2253-4EA2-4D7C-A436-3DFBCAFE0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1FAA30-C9DF-4E77-9D91-8A9B878273E6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12253-4EA2-4D7C-A436-3DFBCAFE07D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71FAA30-C9DF-4E77-9D91-8A9B878273E6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12253-4EA2-4D7C-A436-3DFBCAFE0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AA30-C9DF-4E77-9D91-8A9B878273E6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2253-4EA2-4D7C-A436-3DFBCAFE0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AA30-C9DF-4E77-9D91-8A9B878273E6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2253-4EA2-4D7C-A436-3DFBCAFE0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AA30-C9DF-4E77-9D91-8A9B878273E6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2253-4EA2-4D7C-A436-3DFBCAFE0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71FAA30-C9DF-4E77-9D91-8A9B878273E6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12253-4EA2-4D7C-A436-3DFBCAFE07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600200"/>
            <a:ext cx="7772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Starting Small</a:t>
            </a:r>
            <a:br>
              <a:rPr lang="en-US" dirty="0" smtClean="0"/>
            </a:br>
            <a:r>
              <a:rPr lang="en-US" sz="2000" dirty="0" smtClean="0"/>
              <a:t>Converting a Single Lecture to an Active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 Cordon and Sean Quallen</a:t>
            </a:r>
          </a:p>
          <a:p>
            <a:r>
              <a:rPr lang="en-US" dirty="0" smtClean="0"/>
              <a:t>Mechanical Engineering</a:t>
            </a:r>
          </a:p>
          <a:p>
            <a:r>
              <a:rPr lang="en-US" dirty="0" smtClean="0"/>
              <a:t>University of Idaho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5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Participant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u="sng" dirty="0" smtClean="0"/>
              <a:t>Self-Placement</a:t>
            </a:r>
          </a:p>
          <a:p>
            <a:r>
              <a:rPr lang="en-US" dirty="0" smtClean="0"/>
              <a:t>A rookie of active learning</a:t>
            </a:r>
          </a:p>
          <a:p>
            <a:r>
              <a:rPr lang="en-US" dirty="0" smtClean="0"/>
              <a:t>Earned my scars in active learning</a:t>
            </a:r>
          </a:p>
          <a:p>
            <a:r>
              <a:rPr lang="en-US" dirty="0" smtClean="0"/>
              <a:t>Regularly use active learning in courses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u="sng" dirty="0" smtClean="0"/>
              <a:t>As a Learner</a:t>
            </a:r>
          </a:p>
          <a:p>
            <a:r>
              <a:rPr lang="en-US" dirty="0" smtClean="0"/>
              <a:t>Have had positive active learning experiences</a:t>
            </a:r>
          </a:p>
          <a:p>
            <a:r>
              <a:rPr lang="en-US" dirty="0" smtClean="0"/>
              <a:t>Have had negative active learning experiences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u="sng" dirty="0"/>
              <a:t>As a </a:t>
            </a:r>
            <a:r>
              <a:rPr lang="en-US" u="sng" dirty="0" smtClean="0"/>
              <a:t>Facilitator</a:t>
            </a:r>
            <a:endParaRPr lang="en-US" u="sng" dirty="0"/>
          </a:p>
          <a:p>
            <a:r>
              <a:rPr lang="en-US" dirty="0"/>
              <a:t>Have had positive active learning experiences</a:t>
            </a:r>
          </a:p>
          <a:p>
            <a:r>
              <a:rPr lang="en-US" dirty="0"/>
              <a:t>Have had negative active learning experiences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01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91027" y="825892"/>
            <a:ext cx="8493120" cy="621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pPr algn="ctr"/>
            <a:r>
              <a:rPr lang="en-GB" altLang="en-US" sz="4000" dirty="0" smtClean="0">
                <a:solidFill>
                  <a:schemeClr val="tx2"/>
                </a:solidFill>
                <a:latin typeface="+mj-lt"/>
              </a:rPr>
              <a:t>Active Learning Reduces Failure Rate </a:t>
            </a:r>
            <a:endParaRPr lang="en-GB" altLang="en-US" sz="40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" y="5943504"/>
            <a:ext cx="9106560" cy="943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40" y="1636075"/>
            <a:ext cx="7804800" cy="354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71040" y="6245136"/>
            <a:ext cx="3918240" cy="23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altLang="en-US" sz="1100" b="1">
                <a:latin typeface="Arial" charset="0"/>
              </a:rPr>
              <a:t>Scott Freeman et al. PNAS 2014;111:8410-8415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7920" y="6613175"/>
            <a:ext cx="4930560" cy="24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altLang="en-US" sz="900">
                <a:latin typeface="Arial" charset="0"/>
              </a:rPr>
              <a:t>©2014 by National Academy of Sciences</a:t>
            </a:r>
          </a:p>
        </p:txBody>
      </p:sp>
      <p:sp>
        <p:nvSpPr>
          <p:cNvPr id="2" name="Rectangle 1"/>
          <p:cNvSpPr/>
          <p:nvPr/>
        </p:nvSpPr>
        <p:spPr>
          <a:xfrm>
            <a:off x="811161" y="5322035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Changes in failure rate. (A) Data plotted as percent change in failure rate in the same course, under active learning versus lecturing. The mean change (12%) is indicated by the dashed vertical line. (B) Kernel density plots of failure rates under active learning and under lecturing. The mean failure rates under each classroom type (21.8% and 33.8%) are shown by dashed vertical lines.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780529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91027" y="825892"/>
            <a:ext cx="8493120" cy="621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pPr algn="ctr"/>
            <a:r>
              <a:rPr lang="en-GB" altLang="en-US" sz="4000" dirty="0" smtClean="0">
                <a:solidFill>
                  <a:schemeClr val="tx2"/>
                </a:solidFill>
                <a:latin typeface="+mj-lt"/>
              </a:rPr>
              <a:t>Active Learning vs. Lecture</a:t>
            </a:r>
            <a:endParaRPr lang="en-GB" altLang="en-US" sz="4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09600" y="6321336"/>
            <a:ext cx="5043960" cy="23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altLang="en-US" sz="1100" b="1" dirty="0" smtClean="0">
                <a:latin typeface="Arial" charset="0"/>
              </a:rPr>
              <a:t>Richard R. Hake, American Journal of Physics, 1998; </a:t>
            </a:r>
            <a:r>
              <a:rPr lang="en-US" altLang="en-US" sz="1100" b="1" dirty="0" smtClean="0">
                <a:latin typeface="Arial" charset="0"/>
              </a:rPr>
              <a:t>66:64-74</a:t>
            </a:r>
            <a:endParaRPr lang="en-GB" altLang="en-US" sz="1100" b="1" dirty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1161" y="5398235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%&lt;Gain&gt; vs %&lt;Pretest&gt; score on the conceptual Mechanics Diagnostic (MD) or Force Concept Inventory (FCI) tests for 62 courses enrolling a total N = 6542 students: 14 traditional (T) courses (N = 2084) which made little or no use of interactive engagement (IE) methods, and 48 IE courses (N = 4458) which made considerable use of IE methods.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33473"/>
            <a:ext cx="4278422" cy="386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461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Resistance to Active Learning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607033"/>
              </p:ext>
            </p:extLst>
          </p:nvPr>
        </p:nvGraphicFramePr>
        <p:xfrm>
          <a:off x="609600" y="1752600"/>
          <a:ext cx="822960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0172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Common Lectures to Convert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8424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en-US" sz="2000" dirty="0" smtClean="0"/>
              <a:t>(~2 minutes) In small groups with people around you, come up with 2-3 examples of lectures types that are common to most classrooms</a:t>
            </a:r>
            <a:endParaRPr lang="en-US" sz="2000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Idea 1 – Exploring the syllabus (</a:t>
            </a:r>
            <a:r>
              <a:rPr lang="en-US" dirty="0" err="1" smtClean="0"/>
              <a:t>pg</a:t>
            </a:r>
            <a:r>
              <a:rPr lang="en-US" dirty="0" smtClean="0"/>
              <a:t> 8-9)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Idea 2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Idea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97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Designing a College Classroom Activity with </a:t>
            </a:r>
            <a:r>
              <a:rPr lang="en-US" b="1" dirty="0" smtClean="0"/>
              <a:t>Application </a:t>
            </a:r>
            <a:r>
              <a:rPr lang="en-US" b="1" dirty="0"/>
              <a:t>across Multiple Disciplines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smtClean="0"/>
              <a:t>Form teams of 4-6 members. Once formed, raise hand and we will give your team an activity sheet</a:t>
            </a:r>
          </a:p>
          <a:p>
            <a:r>
              <a:rPr lang="en-US" dirty="0" smtClean="0"/>
              <a:t>Group Roles</a:t>
            </a:r>
          </a:p>
          <a:p>
            <a:pPr lvl="1"/>
            <a:r>
              <a:rPr lang="en-US" sz="2000" dirty="0" smtClean="0"/>
              <a:t>Captain: </a:t>
            </a:r>
            <a:r>
              <a:rPr lang="en-US" sz="1700" dirty="0" smtClean="0"/>
              <a:t>(manage team)</a:t>
            </a:r>
            <a:r>
              <a:rPr lang="en-US" sz="2000" dirty="0" smtClean="0"/>
              <a:t>	</a:t>
            </a:r>
          </a:p>
          <a:p>
            <a:pPr lvl="1"/>
            <a:r>
              <a:rPr lang="en-US" sz="2000" dirty="0" smtClean="0"/>
              <a:t>Recorder: </a:t>
            </a:r>
            <a:r>
              <a:rPr lang="en-US" sz="1700" dirty="0" smtClean="0"/>
              <a:t>(pull off back page of reference packet)</a:t>
            </a:r>
            <a:endParaRPr lang="en-US" sz="1700" dirty="0"/>
          </a:p>
          <a:p>
            <a:pPr lvl="1"/>
            <a:r>
              <a:rPr lang="en-US" sz="2000" dirty="0"/>
              <a:t>Speaker: </a:t>
            </a:r>
            <a:r>
              <a:rPr lang="en-US" sz="1700" dirty="0" smtClean="0"/>
              <a:t>(prepared to share results with large group)</a:t>
            </a:r>
            <a:r>
              <a:rPr lang="en-US" sz="2000" dirty="0"/>
              <a:t>	</a:t>
            </a:r>
          </a:p>
          <a:p>
            <a:pPr lvl="1"/>
            <a:r>
              <a:rPr lang="en-US" sz="2000" dirty="0"/>
              <a:t>Planner: </a:t>
            </a:r>
            <a:r>
              <a:rPr lang="en-US" sz="2000" dirty="0" smtClean="0"/>
              <a:t>(manage time)</a:t>
            </a:r>
            <a:r>
              <a:rPr lang="en-US" sz="2000" dirty="0"/>
              <a:t>	</a:t>
            </a:r>
          </a:p>
          <a:p>
            <a:pPr lvl="1"/>
            <a:r>
              <a:rPr lang="en-US" sz="2000" dirty="0"/>
              <a:t>Spy: </a:t>
            </a:r>
            <a:r>
              <a:rPr lang="en-US" sz="1700" dirty="0" smtClean="0"/>
              <a:t>(check with neighboring groups if you’re stuck/confused) </a:t>
            </a:r>
            <a:r>
              <a:rPr lang="en-US" sz="2000" dirty="0"/>
              <a:t>	</a:t>
            </a:r>
          </a:p>
          <a:p>
            <a:pPr lvl="1"/>
            <a:r>
              <a:rPr lang="en-US" sz="2000" dirty="0"/>
              <a:t>Reflector</a:t>
            </a:r>
            <a:r>
              <a:rPr lang="en-US" sz="2000" dirty="0" smtClean="0"/>
              <a:t>: </a:t>
            </a:r>
            <a:r>
              <a:rPr lang="en-US" sz="1700" dirty="0" smtClean="0"/>
              <a:t>(lead collection of team insights)</a:t>
            </a:r>
            <a:endParaRPr lang="en-US" sz="1700" dirty="0" smtClean="0"/>
          </a:p>
          <a:p>
            <a:r>
              <a:rPr lang="en-US" dirty="0" smtClean="0"/>
              <a:t>Orientation </a:t>
            </a:r>
            <a:endParaRPr lang="en-US" dirty="0" smtClean="0"/>
          </a:p>
          <a:p>
            <a:r>
              <a:rPr lang="en-US" dirty="0" smtClean="0"/>
              <a:t>Learning Objectives</a:t>
            </a:r>
          </a:p>
          <a:p>
            <a:r>
              <a:rPr lang="en-US" dirty="0" smtClean="0"/>
              <a:t>Targeted Skills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038600" y="5257800"/>
            <a:ext cx="3810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56388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Speaker read to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26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Workshop Discoveries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8424"/>
            <a:ext cx="8229600" cy="4325112"/>
          </a:xfrm>
        </p:spPr>
        <p:txBody>
          <a:bodyPr/>
          <a:lstStyle/>
          <a:p>
            <a:r>
              <a:rPr lang="en-US" sz="1800" dirty="0" smtClean="0"/>
              <a:t>Title of your activity, description of your activity, and an insight after spending some time working through an activity design methodology</a:t>
            </a:r>
          </a:p>
          <a:p>
            <a:r>
              <a:rPr lang="en-US" dirty="0" smtClean="0"/>
              <a:t>Insight 1</a:t>
            </a:r>
          </a:p>
          <a:p>
            <a:r>
              <a:rPr lang="en-US" dirty="0" smtClean="0"/>
              <a:t>Insight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9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269</TotalTime>
  <Words>392</Words>
  <Application>Microsoft Office PowerPoint</Application>
  <PresentationFormat>On-screen Show (4:3)</PresentationFormat>
  <Paragraphs>53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Starting Small Converting a Single Lecture to an Active Format</vt:lpstr>
      <vt:lpstr>Participant Background</vt:lpstr>
      <vt:lpstr>PowerPoint Presentation</vt:lpstr>
      <vt:lpstr>PowerPoint Presentation</vt:lpstr>
      <vt:lpstr>Resistance to Active Learning</vt:lpstr>
      <vt:lpstr>Common Lectures to Convert</vt:lpstr>
      <vt:lpstr>Designing a College Classroom Activity with Application across Multiple Disciplines  </vt:lpstr>
      <vt:lpstr>Workshop Discoveries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Small Converting a Single Lecture to an Active Format</dc:title>
  <dc:creator>Dan Cordon</dc:creator>
  <cp:lastModifiedBy>Dan Cordon</cp:lastModifiedBy>
  <cp:revision>20</cp:revision>
  <cp:lastPrinted>2017-04-30T02:48:39Z</cp:lastPrinted>
  <dcterms:created xsi:type="dcterms:W3CDTF">2017-04-27T21:05:51Z</dcterms:created>
  <dcterms:modified xsi:type="dcterms:W3CDTF">2017-04-30T19:04:26Z</dcterms:modified>
</cp:coreProperties>
</file>