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81" autoAdjust="0"/>
  </p:normalViewPr>
  <p:slideViewPr>
    <p:cSldViewPr>
      <p:cViewPr varScale="1">
        <p:scale>
          <a:sx n="81" d="100"/>
          <a:sy n="81" d="100"/>
        </p:scale>
        <p:origin x="12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DD8FD7A-2900-43A9-AEE0-BC55A327F02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CAEE387-BCEC-4AD1-ABDE-E9D0D9076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4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1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9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5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1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7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6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8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3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F9B8-1539-4A24-875E-04D94CBBE52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4FF1D-14E9-4BB4-BBE7-3806D7961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0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brief overview</a:t>
            </a:r>
          </a:p>
        </p:txBody>
      </p:sp>
    </p:spTree>
    <p:extLst>
      <p:ext uri="{BB962C8B-B14F-4D97-AF65-F5344CB8AC3E}">
        <p14:creationId xmlns:p14="http://schemas.microsoft.com/office/powerpoint/2010/main" val="150145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To guide the conduct and decision making of engineers.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Requirements for engineers:</a:t>
            </a:r>
          </a:p>
          <a:p>
            <a:r>
              <a:rPr lang="en-US" sz="2800" dirty="0"/>
              <a:t>Render faithful, honest, professional service, representing</a:t>
            </a:r>
          </a:p>
          <a:p>
            <a:r>
              <a:rPr lang="en-US" sz="2800" dirty="0"/>
              <a:t>Represent the interests of their employers or clients, along with public health, safety, and welfare.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Important distinction between what is legal and what is ethical.</a:t>
            </a:r>
          </a:p>
        </p:txBody>
      </p:sp>
    </p:spTree>
    <p:extLst>
      <p:ext uri="{BB962C8B-B14F-4D97-AF65-F5344CB8AC3E}">
        <p14:creationId xmlns:p14="http://schemas.microsoft.com/office/powerpoint/2010/main" val="293871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F0A0F-7597-4B5E-9D69-2D754D46F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Priorities (in order)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D99CA-DB55-42AB-ACD5-EBAA5C49D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Society and the public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engineering profession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engineer’s client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engineer’s firm (i.e. employer)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Other involved engineers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engineer personally (i.e. you)</a:t>
            </a:r>
          </a:p>
        </p:txBody>
      </p:sp>
    </p:spTree>
    <p:extLst>
      <p:ext uri="{BB962C8B-B14F-4D97-AF65-F5344CB8AC3E}">
        <p14:creationId xmlns:p14="http://schemas.microsoft.com/office/powerpoint/2010/main" val="73861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2D66C-EE1D-42E7-BF3D-C1818694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Clients/Employers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C6958-08B7-43C6-B1CB-950724576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58" y="1447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Do not accept assignments without the skill, knowledge, or time to complete</a:t>
            </a:r>
          </a:p>
          <a:p>
            <a:r>
              <a:rPr lang="en-US" sz="2400" dirty="0"/>
              <a:t>Recognize your own limitations</a:t>
            </a:r>
          </a:p>
          <a:p>
            <a:r>
              <a:rPr lang="en-US" sz="2400" dirty="0"/>
              <a:t>Protect the client’s interest</a:t>
            </a:r>
          </a:p>
          <a:p>
            <a:r>
              <a:rPr lang="en-US" sz="2400" dirty="0"/>
              <a:t>Not bound to client’s want if they will be unsuccessful, dishonest, unethical, unhealthy, or unsafe.</a:t>
            </a:r>
          </a:p>
          <a:p>
            <a:r>
              <a:rPr lang="en-US" sz="2400" dirty="0"/>
              <a:t>Keep client information confidential.</a:t>
            </a:r>
          </a:p>
          <a:p>
            <a:r>
              <a:rPr lang="en-US" sz="2400" dirty="0"/>
              <a:t>Avoid conflicts of interest</a:t>
            </a:r>
          </a:p>
          <a:p>
            <a:pPr lvl="1"/>
            <a:r>
              <a:rPr lang="en-US" sz="2000" dirty="0"/>
              <a:t>Inform clients when this occurs</a:t>
            </a:r>
          </a:p>
          <a:p>
            <a:pPr lvl="1"/>
            <a:r>
              <a:rPr lang="en-US" sz="2000" dirty="0"/>
              <a:t>Avoid the appearance of a conflict of interest</a:t>
            </a:r>
          </a:p>
          <a:p>
            <a:pPr lvl="1"/>
            <a:r>
              <a:rPr lang="en-US" sz="2000" dirty="0"/>
              <a:t>Sole income should be from the client</a:t>
            </a:r>
          </a:p>
          <a:p>
            <a:r>
              <a:rPr lang="en-US" sz="2400" dirty="0"/>
              <a:t>If recommendations are rejected, explain the consequences</a:t>
            </a:r>
          </a:p>
          <a:p>
            <a:r>
              <a:rPr lang="en-US" sz="2400" dirty="0"/>
              <a:t>Admit any errors made to the client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501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B50E-B3A9-4933-B36F-7CF031DB1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Suppliers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AA496-48F9-446D-915F-26AD2263E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not accept or solicit gifts during, prior to, or after any job</a:t>
            </a:r>
          </a:p>
          <a:p>
            <a:r>
              <a:rPr lang="en-US" dirty="0"/>
              <a:t>Enforce plans and specifications</a:t>
            </a:r>
          </a:p>
          <a:p>
            <a:r>
              <a:rPr lang="en-US" dirty="0"/>
              <a:t>Plans and specifications must be complete, definite, and specific</a:t>
            </a:r>
          </a:p>
          <a:p>
            <a:r>
              <a:rPr lang="en-US" dirty="0"/>
              <a:t>Suppliers should not be required to provide something not in the specifications</a:t>
            </a:r>
          </a:p>
          <a:p>
            <a:r>
              <a:rPr lang="en-US" dirty="0"/>
              <a:t>Do not unduly delay the performance of suppliers.</a:t>
            </a:r>
          </a:p>
        </p:txBody>
      </p:sp>
    </p:spTree>
    <p:extLst>
      <p:ext uri="{BB962C8B-B14F-4D97-AF65-F5344CB8AC3E}">
        <p14:creationId xmlns:p14="http://schemas.microsoft.com/office/powerpoint/2010/main" val="18129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002C3-A631-4507-B9C6-40754AF13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Other Engineers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B3DDF-38E2-44F9-8F2B-03681DEAC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 not attempt to maliciously negatively affect the reputation, practice or employment of another engineer</a:t>
            </a:r>
          </a:p>
          <a:p>
            <a:r>
              <a:rPr lang="en-US" dirty="0"/>
              <a:t>Do not review another engineer’s work while they are still employed, unless they are made aware</a:t>
            </a:r>
          </a:p>
          <a:p>
            <a:r>
              <a:rPr lang="en-US" dirty="0"/>
              <a:t>Do not try to replace an engineer which is currently employed</a:t>
            </a:r>
          </a:p>
          <a:p>
            <a:r>
              <a:rPr lang="en-US" dirty="0"/>
              <a:t>Do not take advantage of competitive salary position to compete unfairly</a:t>
            </a:r>
          </a:p>
          <a:p>
            <a:r>
              <a:rPr lang="en-US" dirty="0"/>
              <a:t>Freely report, publish, and distribute information that would be useful to others (unless bound by legal or proprietary constraints)</a:t>
            </a:r>
          </a:p>
        </p:txBody>
      </p:sp>
    </p:spTree>
    <p:extLst>
      <p:ext uri="{BB962C8B-B14F-4D97-AF65-F5344CB8AC3E}">
        <p14:creationId xmlns:p14="http://schemas.microsoft.com/office/powerpoint/2010/main" val="1465691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033D-32C9-455E-BB64-3DB24A682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Public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96D60-3F3A-4786-83E5-73AFFE5CF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 safety, health, and welfare of the public in all work performed</a:t>
            </a:r>
          </a:p>
          <a:p>
            <a:r>
              <a:rPr lang="en-US" dirty="0"/>
              <a:t>Refrain from self-laudatory advertising</a:t>
            </a:r>
          </a:p>
          <a:p>
            <a:r>
              <a:rPr lang="en-US" dirty="0"/>
              <a:t>When issuing a public statement, clear indicate if it is on anyone’s behalf</a:t>
            </a:r>
          </a:p>
          <a:p>
            <a:r>
              <a:rPr lang="en-US" dirty="0"/>
              <a:t>Keep skills at a state-of-the-art level</a:t>
            </a:r>
          </a:p>
          <a:p>
            <a:r>
              <a:rPr lang="en-US" dirty="0"/>
              <a:t>Develop public knowledge of the engineering profession (self-awareness)</a:t>
            </a:r>
          </a:p>
          <a:p>
            <a:r>
              <a:rPr lang="en-US" dirty="0"/>
              <a:t>Notify authorities when decisions adversely affecting public safety and welfare are made</a:t>
            </a:r>
          </a:p>
        </p:txBody>
      </p:sp>
    </p:spTree>
    <p:extLst>
      <p:ext uri="{BB962C8B-B14F-4D97-AF65-F5344CB8AC3E}">
        <p14:creationId xmlns:p14="http://schemas.microsoft.com/office/powerpoint/2010/main" val="72553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390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Ethics</vt:lpstr>
      <vt:lpstr>Purpose</vt:lpstr>
      <vt:lpstr>Ethical Priorities (in order)</vt:lpstr>
      <vt:lpstr>Dealing with Clients/Employers</vt:lpstr>
      <vt:lpstr>Dealing with Suppliers</vt:lpstr>
      <vt:lpstr>Dealing with Other Engineers</vt:lpstr>
      <vt:lpstr>Dealing with the Public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Alexander, David</dc:creator>
  <cp:lastModifiedBy>Matthew Swenson</cp:lastModifiedBy>
  <cp:revision>81</cp:revision>
  <cp:lastPrinted>2017-09-07T16:21:12Z</cp:lastPrinted>
  <dcterms:created xsi:type="dcterms:W3CDTF">2013-10-01T16:58:24Z</dcterms:created>
  <dcterms:modified xsi:type="dcterms:W3CDTF">2018-03-20T04:07:36Z</dcterms:modified>
</cp:coreProperties>
</file>