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72" r:id="rId4"/>
    <p:sldId id="258" r:id="rId5"/>
    <p:sldId id="264" r:id="rId6"/>
    <p:sldId id="257" r:id="rId7"/>
    <p:sldId id="260" r:id="rId8"/>
    <p:sldId id="262" r:id="rId9"/>
    <p:sldId id="263" r:id="rId10"/>
    <p:sldId id="267" r:id="rId11"/>
    <p:sldId id="265" r:id="rId12"/>
    <p:sldId id="268" r:id="rId13"/>
    <p:sldId id="261" r:id="rId14"/>
    <p:sldId id="269" r:id="rId15"/>
    <p:sldId id="266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8" autoAdjust="0"/>
    <p:restoredTop sz="94660"/>
  </p:normalViewPr>
  <p:slideViewPr>
    <p:cSldViewPr>
      <p:cViewPr varScale="1">
        <p:scale>
          <a:sx n="96" d="100"/>
          <a:sy n="96" d="100"/>
        </p:scale>
        <p:origin x="9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800" dirty="0"/>
              <a:t>Course Logistics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1295411"/>
            <a:ext cx="9067800" cy="49529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Website?</a:t>
            </a:r>
          </a:p>
          <a:p>
            <a:pPr lvl="1"/>
            <a:r>
              <a:rPr lang="en-US" sz="2000" dirty="0" err="1"/>
              <a:t>Mindworks</a:t>
            </a:r>
            <a:r>
              <a:rPr lang="en-US" sz="2000" dirty="0"/>
              <a:t> sample</a:t>
            </a:r>
          </a:p>
          <a:p>
            <a:pPr lvl="1"/>
            <a:r>
              <a:rPr lang="en-US" sz="2000" dirty="0"/>
              <a:t>Canvas sample</a:t>
            </a:r>
          </a:p>
          <a:p>
            <a:r>
              <a:rPr lang="en-US" sz="2400" dirty="0"/>
              <a:t>Quizzes</a:t>
            </a:r>
          </a:p>
          <a:p>
            <a:pPr lvl="1"/>
            <a:r>
              <a:rPr lang="en-US" sz="2000" dirty="0"/>
              <a:t>Once/week, typically Friday</a:t>
            </a:r>
          </a:p>
          <a:p>
            <a:r>
              <a:rPr lang="en-US" sz="2400" dirty="0"/>
              <a:t>Homework</a:t>
            </a:r>
          </a:p>
          <a:p>
            <a:pPr lvl="1"/>
            <a:r>
              <a:rPr lang="en-US" sz="2000" dirty="0"/>
              <a:t>Typically M and W</a:t>
            </a:r>
          </a:p>
          <a:p>
            <a:pPr lvl="1"/>
            <a:r>
              <a:rPr lang="en-US" sz="2000" dirty="0"/>
              <a:t>Documentation format?</a:t>
            </a:r>
          </a:p>
          <a:p>
            <a:r>
              <a:rPr lang="en-US" sz="2400" dirty="0"/>
              <a:t>Exams</a:t>
            </a:r>
          </a:p>
          <a:p>
            <a:pPr lvl="1"/>
            <a:r>
              <a:rPr lang="en-US" sz="2000" dirty="0"/>
              <a:t>3/semester</a:t>
            </a:r>
          </a:p>
          <a:p>
            <a:pPr lvl="1"/>
            <a:r>
              <a:rPr lang="en-US" sz="2000" dirty="0"/>
              <a:t>Series of Canvas quizzes?</a:t>
            </a:r>
          </a:p>
          <a:p>
            <a:pPr lvl="1"/>
            <a:r>
              <a:rPr lang="en-US" sz="2000" dirty="0"/>
              <a:t>In-class exams?</a:t>
            </a:r>
          </a:p>
          <a:p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DD70B1-F00E-4FF3-8B68-4BD93C240482}"/>
              </a:ext>
            </a:extLst>
          </p:cNvPr>
          <p:cNvSpPr txBox="1">
            <a:spLocks/>
          </p:cNvSpPr>
          <p:nvPr/>
        </p:nvSpPr>
        <p:spPr>
          <a:xfrm>
            <a:off x="3886200" y="1295411"/>
            <a:ext cx="4800600" cy="495298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Textbook</a:t>
            </a:r>
          </a:p>
          <a:p>
            <a:pPr lvl="1"/>
            <a:r>
              <a:rPr lang="en-US" sz="2000" dirty="0" err="1"/>
              <a:t>Hibbeler</a:t>
            </a:r>
            <a:r>
              <a:rPr lang="en-US" sz="2000" dirty="0"/>
              <a:t> Dynamics</a:t>
            </a:r>
          </a:p>
          <a:p>
            <a:pPr lvl="1"/>
            <a:r>
              <a:rPr lang="en-US" sz="2000" dirty="0"/>
              <a:t>Electronic access not required </a:t>
            </a:r>
            <a:br>
              <a:rPr lang="en-US" sz="2000" dirty="0"/>
            </a:br>
            <a:r>
              <a:rPr lang="en-US" sz="2000" dirty="0"/>
              <a:t>(I won’t give any assignments with it)</a:t>
            </a:r>
          </a:p>
          <a:p>
            <a:pPr lvl="1"/>
            <a:r>
              <a:rPr lang="en-US" sz="2000" dirty="0"/>
              <a:t>Hard copy not required</a:t>
            </a:r>
          </a:p>
          <a:p>
            <a:pPr lvl="1"/>
            <a:r>
              <a:rPr lang="en-US" sz="2000" dirty="0"/>
              <a:t>Any previous edition should be fine too</a:t>
            </a:r>
          </a:p>
          <a:p>
            <a:pPr lvl="1"/>
            <a:r>
              <a:rPr lang="en-US" sz="2000" dirty="0"/>
              <a:t>Literally *any* reputable Dynamics textbook is fine too, but the variables and notation I’ll use in class comes from </a:t>
            </a:r>
            <a:r>
              <a:rPr lang="en-US" sz="2000" dirty="0" err="1"/>
              <a:t>Hibbeler</a:t>
            </a:r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7151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Example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4582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For each problem, feel free to work/chat with those around you on: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9718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 single coordinate axis,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1800" dirty="0"/>
              <a:t>, defines the location of a particle.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1752599"/>
            <a:ext cx="8001000" cy="41909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What’s happening in this problem? Any key words in the problem statement?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What are the relevant dynamics concept(s)?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What equation(s) to use? 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Write out the equation(s) and determine if you know how to solve them.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If you have time, do the algebra/calculus.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endParaRPr lang="en-US" sz="18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The goal here is to put the thinking on display, and identify where any sticking point might be, and how to work through them.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What you want to clarify during example problems are things like: </a:t>
            </a:r>
          </a:p>
          <a:p>
            <a:pPr marL="285750" lvl="1">
              <a:spcBef>
                <a:spcPts val="0"/>
              </a:spcBef>
            </a:pPr>
            <a:r>
              <a:rPr lang="en-US" sz="1800" dirty="0"/>
              <a:t>Why did you do that?</a:t>
            </a:r>
          </a:p>
          <a:p>
            <a:pPr marL="285750" lvl="1">
              <a:spcBef>
                <a:spcPts val="0"/>
              </a:spcBef>
            </a:pPr>
            <a:r>
              <a:rPr lang="en-US" sz="1800" dirty="0"/>
              <a:t>How did you know to do that?</a:t>
            </a:r>
          </a:p>
          <a:p>
            <a:pPr marL="285750" lvl="1">
              <a:spcBef>
                <a:spcPts val="0"/>
              </a:spcBef>
            </a:pPr>
            <a:r>
              <a:rPr lang="en-US" sz="1800" dirty="0"/>
              <a:t>When is it okay to do that?</a:t>
            </a:r>
          </a:p>
          <a:p>
            <a:pPr marL="285750" lvl="1">
              <a:spcBef>
                <a:spcPts val="0"/>
              </a:spcBef>
            </a:pPr>
            <a:r>
              <a:rPr lang="en-US" sz="1800" dirty="0"/>
              <a:t>Is there a different way to get to a correct answer?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08854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7150"/>
            <a:ext cx="6934200" cy="207645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DF640C-7E9A-40E8-B8B5-84F6CFFEE2D2}"/>
              </a:ext>
            </a:extLst>
          </p:cNvPr>
          <p:cNvSpPr txBox="1">
            <a:spLocks/>
          </p:cNvSpPr>
          <p:nvPr/>
        </p:nvSpPr>
        <p:spPr>
          <a:xfrm>
            <a:off x="1524000" y="3333750"/>
            <a:ext cx="5791200" cy="3143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What’s happening? Key words, and what are their implications?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Dynamics concept(s)?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Equation(s)? 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Do you know how to solve them?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Prove it!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45005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7150"/>
            <a:ext cx="6934200" cy="2076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018815-0DC8-4F2D-9CAF-4A49DB6ACB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1844" b="60000"/>
          <a:stretch/>
        </p:blipFill>
        <p:spPr>
          <a:xfrm>
            <a:off x="381000" y="2952750"/>
            <a:ext cx="2286000" cy="1924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510855-EAA4-4993-B1DE-0476FFADA0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000" r="50593" b="31683"/>
          <a:stretch/>
        </p:blipFill>
        <p:spPr>
          <a:xfrm>
            <a:off x="4572000" y="3233737"/>
            <a:ext cx="2960078" cy="13620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A779F3-F5CD-4012-8361-53CF979F6B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" t="69703" r="68203" b="1980"/>
          <a:stretch/>
        </p:blipFill>
        <p:spPr>
          <a:xfrm>
            <a:off x="2743200" y="5257800"/>
            <a:ext cx="1893277" cy="13620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A649562-4C6A-4E2C-8CC1-63E12247261B}"/>
              </a:ext>
            </a:extLst>
          </p:cNvPr>
          <p:cNvSpPr txBox="1">
            <a:spLocks/>
          </p:cNvSpPr>
          <p:nvPr/>
        </p:nvSpPr>
        <p:spPr>
          <a:xfrm>
            <a:off x="114300" y="2168769"/>
            <a:ext cx="3162300" cy="5524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2400" dirty="0"/>
              <a:t>Have a(t), and want v(t)</a:t>
            </a:r>
            <a:endParaRPr lang="en-US" sz="2400" u="sng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13C55D5-A841-4385-91D3-873721151C96}"/>
              </a:ext>
            </a:extLst>
          </p:cNvPr>
          <p:cNvSpPr txBox="1">
            <a:spLocks/>
          </p:cNvSpPr>
          <p:nvPr/>
        </p:nvSpPr>
        <p:spPr>
          <a:xfrm>
            <a:off x="3962400" y="2168769"/>
            <a:ext cx="3162300" cy="5524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2400" dirty="0"/>
              <a:t>Have v(t), and want s(t)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7764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6953250" cy="260985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CF4E224-60CB-4688-9F13-15C715645618}"/>
              </a:ext>
            </a:extLst>
          </p:cNvPr>
          <p:cNvSpPr txBox="1">
            <a:spLocks/>
          </p:cNvSpPr>
          <p:nvPr/>
        </p:nvSpPr>
        <p:spPr>
          <a:xfrm>
            <a:off x="1524000" y="3333750"/>
            <a:ext cx="5791200" cy="3143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What’s happening? Key words, and what are their implications?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Dynamics concept(s)?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Equation(s)? 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Do you know how to solve them?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Prove it!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640697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572000" cy="17160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8DCA976-C962-407A-BA4C-66B19CD75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792266"/>
            <a:ext cx="7777162" cy="482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96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5034"/>
          <a:stretch/>
        </p:blipFill>
        <p:spPr>
          <a:xfrm>
            <a:off x="76200" y="152399"/>
            <a:ext cx="7010400" cy="29289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028"/>
          <a:stretch/>
        </p:blipFill>
        <p:spPr>
          <a:xfrm>
            <a:off x="243415" y="3276600"/>
            <a:ext cx="5764877" cy="3312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A4ECA5-88EC-43B0-8A5E-43D953DCDF4E}"/>
              </a:ext>
            </a:extLst>
          </p:cNvPr>
          <p:cNvSpPr txBox="1">
            <a:spLocks/>
          </p:cNvSpPr>
          <p:nvPr/>
        </p:nvSpPr>
        <p:spPr>
          <a:xfrm>
            <a:off x="5219700" y="2743200"/>
            <a:ext cx="3733800" cy="167640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What’s happening? Key words?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Dynamics concept(s)?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Equation(s)? 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Do you know how to solve them?</a:t>
            </a: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Prove it!</a:t>
            </a:r>
            <a:endParaRPr lang="en-US" sz="1800" u="sng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F89C2E-9752-4D81-A768-766CAC86E087}"/>
              </a:ext>
            </a:extLst>
          </p:cNvPr>
          <p:cNvSpPr txBox="1">
            <a:spLocks/>
          </p:cNvSpPr>
          <p:nvPr/>
        </p:nvSpPr>
        <p:spPr>
          <a:xfrm>
            <a:off x="495300" y="5264008"/>
            <a:ext cx="8153400" cy="106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u="sng" dirty="0"/>
              <a:t>Hint:</a:t>
            </a:r>
            <a:r>
              <a:rPr lang="en-US" sz="1800" dirty="0"/>
              <a:t> Define a single coordinate system for both cars. Wherever you decide s = 0, use that point for car A and B. This means the initial position of car B is going to be ‘d’ more than car A. </a:t>
            </a:r>
          </a:p>
        </p:txBody>
      </p:sp>
    </p:spTree>
    <p:extLst>
      <p:ext uri="{BB962C8B-B14F-4D97-AF65-F5344CB8AC3E}">
        <p14:creationId xmlns:p14="http://schemas.microsoft.com/office/powerpoint/2010/main" val="4222295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5034"/>
          <a:stretch/>
        </p:blipFill>
        <p:spPr>
          <a:xfrm>
            <a:off x="76200" y="152399"/>
            <a:ext cx="4419600" cy="18464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028"/>
          <a:stretch/>
        </p:blipFill>
        <p:spPr>
          <a:xfrm>
            <a:off x="4343400" y="175845"/>
            <a:ext cx="3810000" cy="21888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D0416E1-8CE8-42F4-897D-56080C1DE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11241"/>
            <a:ext cx="2905125" cy="2505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C895D4-0C74-4035-A068-127B1CC9F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5700" y="4238625"/>
            <a:ext cx="5105400" cy="200977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B9D944-2C3A-47E6-9DBC-6CE3181E207D}"/>
              </a:ext>
            </a:extLst>
          </p:cNvPr>
          <p:cNvSpPr txBox="1">
            <a:spLocks/>
          </p:cNvSpPr>
          <p:nvPr/>
        </p:nvSpPr>
        <p:spPr>
          <a:xfrm>
            <a:off x="457200" y="1998881"/>
            <a:ext cx="7045569" cy="158251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2400" dirty="0"/>
              <a:t>Some assumptions:</a:t>
            </a:r>
          </a:p>
          <a:p>
            <a:pPr marL="342900" lvl="1" indent="-342900">
              <a:spcBef>
                <a:spcPts val="0"/>
              </a:spcBef>
            </a:pPr>
            <a:r>
              <a:rPr lang="en-US" sz="2400" dirty="0"/>
              <a:t>Point A is the nose of Car A</a:t>
            </a:r>
          </a:p>
          <a:p>
            <a:pPr marL="342900" lvl="1" indent="-342900">
              <a:spcBef>
                <a:spcPts val="0"/>
              </a:spcBef>
            </a:pPr>
            <a:r>
              <a:rPr lang="en-US" sz="2400" dirty="0"/>
              <a:t>Point B is the tail of Car B</a:t>
            </a:r>
          </a:p>
          <a:p>
            <a:pPr marL="342900" lvl="1" indent="-342900">
              <a:spcBef>
                <a:spcPts val="0"/>
              </a:spcBef>
            </a:pPr>
            <a:r>
              <a:rPr lang="en-US" sz="2400" dirty="0"/>
              <a:t>The origin (s=0) is at Car A when time = 0. </a:t>
            </a:r>
            <a:endParaRPr lang="en-US" sz="2400" u="sng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F6324B-C4D5-4986-A523-82C0EA788A9C}"/>
              </a:ext>
            </a:extLst>
          </p:cNvPr>
          <p:cNvSpPr txBox="1">
            <a:spLocks/>
          </p:cNvSpPr>
          <p:nvPr/>
        </p:nvSpPr>
        <p:spPr>
          <a:xfrm>
            <a:off x="195262" y="6248400"/>
            <a:ext cx="3733800" cy="37587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Position of Car B as a function of time</a:t>
            </a:r>
            <a:endParaRPr lang="en-US" sz="1800" u="sng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AA7CD0-1CE6-45D7-B9D7-1C45E652922E}"/>
              </a:ext>
            </a:extLst>
          </p:cNvPr>
          <p:cNvSpPr txBox="1">
            <a:spLocks/>
          </p:cNvSpPr>
          <p:nvPr/>
        </p:nvSpPr>
        <p:spPr>
          <a:xfrm>
            <a:off x="4495800" y="6253790"/>
            <a:ext cx="3733800" cy="37587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Position of Car A as a function of time</a:t>
            </a:r>
            <a:endParaRPr lang="en-US" sz="1800" u="sng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E3E4A68-BAA5-481E-B390-BBCCBCC597A2}"/>
              </a:ext>
            </a:extLst>
          </p:cNvPr>
          <p:cNvSpPr/>
          <p:nvPr/>
        </p:nvSpPr>
        <p:spPr>
          <a:xfrm>
            <a:off x="4572000" y="5867400"/>
            <a:ext cx="914400" cy="328386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E2AD2C3-E7AC-451C-B900-62B979353E1F}"/>
              </a:ext>
            </a:extLst>
          </p:cNvPr>
          <p:cNvCxnSpPr>
            <a:stCxn id="5" idx="7"/>
          </p:cNvCxnSpPr>
          <p:nvPr/>
        </p:nvCxnSpPr>
        <p:spPr>
          <a:xfrm flipV="1">
            <a:off x="5352489" y="3862755"/>
            <a:ext cx="1200711" cy="20527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9B9B3D9-9974-4087-A03F-5892F7560DE8}"/>
              </a:ext>
            </a:extLst>
          </p:cNvPr>
          <p:cNvSpPr txBox="1">
            <a:spLocks/>
          </p:cNvSpPr>
          <p:nvPr/>
        </p:nvSpPr>
        <p:spPr>
          <a:xfrm>
            <a:off x="6615478" y="3237535"/>
            <a:ext cx="2136531" cy="10099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Distance Car A moved before hitting the brakes</a:t>
            </a: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26908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5034"/>
          <a:stretch/>
        </p:blipFill>
        <p:spPr>
          <a:xfrm>
            <a:off x="76200" y="152399"/>
            <a:ext cx="4419600" cy="18464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028"/>
          <a:stretch/>
        </p:blipFill>
        <p:spPr>
          <a:xfrm>
            <a:off x="4343400" y="175845"/>
            <a:ext cx="3810000" cy="21888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36F030-AB19-4F6B-A594-639740592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895600"/>
            <a:ext cx="8023176" cy="27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9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800" dirty="0"/>
              <a:t>Pre-Reading Questions/Comments/Discussion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76200" y="1652831"/>
            <a:ext cx="8991600" cy="49003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Section 12.1</a:t>
            </a:r>
          </a:p>
          <a:p>
            <a:r>
              <a:rPr lang="en-US" sz="1800" dirty="0"/>
              <a:t>How are kinematics and kinetics different from each other?</a:t>
            </a:r>
          </a:p>
          <a:p>
            <a:r>
              <a:rPr lang="en-US" sz="1800" dirty="0"/>
              <a:t>Which steps of the problem solving methodology are hardest for you? Why? 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/>
              <a:t>Section 12.2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Why is 's' used as a variable for rectilinear motion? How is this different from something like ‘x’?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What are the relationships (in words) between position, velocity, and acceleration?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What are the relationships (in equations) between position, velocity, and acceleration?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Why is it important to note if a variable is a scaler vs. a vector?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Where have you seen the three equations for a = 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a_c</a:t>
            </a:r>
            <a:r>
              <a:rPr lang="en-US" sz="1800" dirty="0">
                <a:solidFill>
                  <a:srgbClr val="000000"/>
                </a:solidFill>
                <a:effectLst/>
              </a:rPr>
              <a:t> before?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Can you follow the thought process used to solve example problems 12-1 through 12-5?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</a:rPr>
              <a:t>How are the "Problem Solving" steps different and similar to the "Procedure for Analysis" steps?</a:t>
            </a:r>
          </a:p>
        </p:txBody>
      </p:sp>
    </p:spTree>
    <p:extLst>
      <p:ext uri="{BB962C8B-B14F-4D97-AF65-F5344CB8AC3E}">
        <p14:creationId xmlns:p14="http://schemas.microsoft.com/office/powerpoint/2010/main" val="412150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800" dirty="0"/>
              <a:t>ENGR 220: Dynamics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76200" y="165283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12	Kinematics of a Particle 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6200" y="224122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13	Kinetics of a Particle:  Force and Acceleration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6200" y="282961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14	Kinetics of a Particle:  Work and Energy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" y="341800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15	Kinetics of a Particle:  Impulse and Momentum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7984" y="400639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16	Planar Kinematics of a Rigid Body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7984" y="4594782"/>
            <a:ext cx="8991600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/>
              <a:t>Chapter 17	Planar Kinetics of a Rigid Body:  Force and Acceleration</a:t>
            </a:r>
          </a:p>
        </p:txBody>
      </p:sp>
    </p:spTree>
    <p:extLst>
      <p:ext uri="{BB962C8B-B14F-4D97-AF65-F5344CB8AC3E}">
        <p14:creationId xmlns:p14="http://schemas.microsoft.com/office/powerpoint/2010/main" val="147489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1524000" cy="400110"/>
          </a:xfrm>
          <a:solidFill>
            <a:schemeClr val="bg1"/>
          </a:solidFill>
        </p:spPr>
        <p:txBody>
          <a:bodyPr wrap="square" anchor="ctr" anchorCtr="0">
            <a:spAutoFit/>
          </a:bodyPr>
          <a:lstStyle/>
          <a:p>
            <a:pPr marL="0" indent="0" algn="ctr">
              <a:buNone/>
            </a:pPr>
            <a:r>
              <a:rPr lang="en-US" sz="2000" b="1" dirty="0"/>
              <a:t>MECHANICS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/>
              <a:t>12.1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438400"/>
            <a:ext cx="23622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(objects in equilibrium)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33800" y="20574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/>
              <a:t>DYNAMICS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038290"/>
            <a:ext cx="1066800" cy="40011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/>
              <a:t>STATICS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590800" y="3581400"/>
            <a:ext cx="1524000" cy="40011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/>
              <a:t>KINEMATICS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553200" y="3562290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b="1" dirty="0"/>
              <a:t>KINETICS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429000" y="2438400"/>
            <a:ext cx="19812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(objects in motion)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828800" y="3962400"/>
            <a:ext cx="30480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(geometric aspects of motion)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0" y="3962400"/>
            <a:ext cx="3429000" cy="38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(analysis of forces causing motion)</a:t>
            </a:r>
          </a:p>
        </p:txBody>
      </p:sp>
      <p:cxnSp>
        <p:nvCxnSpPr>
          <p:cNvPr id="7" name="Straight Connector 6"/>
          <p:cNvCxnSpPr>
            <a:stCxn id="3" idx="2"/>
            <a:endCxn id="12" idx="0"/>
          </p:cNvCxnSpPr>
          <p:nvPr/>
        </p:nvCxnSpPr>
        <p:spPr>
          <a:xfrm flipH="1">
            <a:off x="1447800" y="1543110"/>
            <a:ext cx="1371600" cy="49518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0"/>
            <a:endCxn id="3" idx="2"/>
          </p:cNvCxnSpPr>
          <p:nvPr/>
        </p:nvCxnSpPr>
        <p:spPr>
          <a:xfrm flipH="1" flipV="1">
            <a:off x="2819400" y="1543110"/>
            <a:ext cx="1600200" cy="5142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  <a:endCxn id="15" idx="2"/>
          </p:cNvCxnSpPr>
          <p:nvPr/>
        </p:nvCxnSpPr>
        <p:spPr>
          <a:xfrm flipH="1" flipV="1">
            <a:off x="4419600" y="2819400"/>
            <a:ext cx="2705100" cy="74289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5" idx="2"/>
            <a:endCxn id="13" idx="0"/>
          </p:cNvCxnSpPr>
          <p:nvPr/>
        </p:nvCxnSpPr>
        <p:spPr>
          <a:xfrm flipH="1">
            <a:off x="3352800" y="2819400"/>
            <a:ext cx="1066800" cy="762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8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Problem-Solving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52578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Methodology for Solving Dynamics Problems: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/>
              <a:t>12.1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9718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 single coordinate axis,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1800" dirty="0"/>
              <a:t>, defines the location of a particle.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1627908"/>
            <a:ext cx="8382000" cy="50776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Read problem and try to understand what physical phenomenon is taking place. 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 Dr. Dan Pro Tip: Make an educated guess of the answer</a:t>
            </a:r>
            <a:endParaRPr lang="en-US" sz="2000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Draw a diagram of what is happening in the problem.</a:t>
            </a:r>
            <a:br>
              <a:rPr lang="en-US" sz="2000" dirty="0"/>
            </a:b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 How to you draw something that is moving?</a:t>
            </a:r>
            <a:endParaRPr lang="en-US" sz="2000" dirty="0"/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Establish a coordinate system and write out appropriate equations in that system. </a:t>
            </a:r>
            <a:br>
              <a:rPr lang="en-US" sz="2000" dirty="0"/>
            </a:b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 Can do most problems in any coordinate system (some are easier)</a:t>
            </a:r>
            <a:endParaRPr lang="en-US" sz="2000" dirty="0"/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Solve the equations algebraically, paying attention to units used. Report reasonable sig. fig. 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	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 This is your boxed answer</a:t>
            </a:r>
            <a:endParaRPr lang="en-US" sz="2000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Take some time to think about your answer. Is it reasonable?</a:t>
            </a:r>
            <a:br>
              <a:rPr lang="en-US" sz="2000" dirty="0"/>
            </a:br>
            <a:r>
              <a:rPr lang="en-US" sz="2000" dirty="0"/>
              <a:t> 	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 How does it compare to your guess after Step 1?</a:t>
            </a:r>
            <a:endParaRPr lang="en-US" sz="2000" dirty="0"/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Figure out if there is an alternative way to check or validate that this answer is somewhat realistic.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	 Hint: Yes, there is. Figure out a way to be confident in your answer</a:t>
            </a:r>
            <a:endParaRPr lang="en-US" sz="2000" dirty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342900" lvl="1" indent="-342900">
              <a:spcBef>
                <a:spcPts val="0"/>
              </a:spcBef>
              <a:buFont typeface="+mj-lt"/>
              <a:buAutoNum type="arabicPeriod"/>
            </a:pP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122773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Rectilinear Kinematics: Continuous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26670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Rectilinear Kinematics: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/>
              <a:t>12.2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9144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u="sng" dirty="0"/>
              <a:t>One-dimensional motion</a:t>
            </a:r>
            <a:r>
              <a:rPr lang="en-US" sz="1800" dirty="0"/>
              <a:t>.  A particle’s position, velocity, and acceleration define its kinematic state.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6200" y="2971800"/>
            <a:ext cx="2667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Position: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95400" y="29718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A single coordinate axis,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1800" dirty="0"/>
              <a:t>, defines the location of a particle.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1752600"/>
            <a:ext cx="7620000" cy="1066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A </a:t>
            </a:r>
            <a:r>
              <a:rPr lang="en-US" sz="1800" i="1" dirty="0">
                <a:solidFill>
                  <a:srgbClr val="C00000"/>
                </a:solidFill>
              </a:rPr>
              <a:t>particle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is an idealization of a body where mass is concentrated at a point.  </a:t>
            </a:r>
            <a:br>
              <a:rPr lang="en-US" sz="1800" dirty="0"/>
            </a:br>
            <a:r>
              <a:rPr lang="en-US" sz="1800" dirty="0"/>
              <a:t>A </a:t>
            </a:r>
            <a:r>
              <a:rPr lang="en-US" sz="1800" i="1" dirty="0">
                <a:solidFill>
                  <a:srgbClr val="C00000"/>
                </a:solidFill>
              </a:rPr>
              <a:t>particle</a:t>
            </a:r>
            <a:r>
              <a:rPr lang="en-US" sz="1800" dirty="0"/>
              <a:t> has </a:t>
            </a:r>
            <a:r>
              <a:rPr lang="en-US" sz="1800" u="sng" dirty="0"/>
              <a:t>mass but negligible size and shape.</a:t>
            </a:r>
            <a:br>
              <a:rPr lang="en-US" sz="1800" u="sng" dirty="0"/>
            </a:br>
            <a:r>
              <a:rPr lang="en-US" sz="1800" dirty="0"/>
              <a:t>A </a:t>
            </a:r>
            <a:r>
              <a:rPr lang="en-US" sz="1800" i="1" dirty="0">
                <a:solidFill>
                  <a:srgbClr val="C00000"/>
                </a:solidFill>
              </a:rPr>
              <a:t>particle</a:t>
            </a:r>
            <a:r>
              <a:rPr lang="en-US" sz="1800" dirty="0"/>
              <a:t> has </a:t>
            </a:r>
            <a:r>
              <a:rPr lang="en-US" sz="1800" u="sng" dirty="0"/>
              <a:t>location but not rotation.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6200" y="4572000"/>
            <a:ext cx="2667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Displacement: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28800" y="45720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Change in position.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030025"/>
              </p:ext>
            </p:extLst>
          </p:nvPr>
        </p:nvGraphicFramePr>
        <p:xfrm>
          <a:off x="1917700" y="5657850"/>
          <a:ext cx="952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952200" imgH="241200" progId="Equation.DSMT4">
                  <p:embed/>
                </p:oleObj>
              </mc:Choice>
              <mc:Fallback>
                <p:oleObj name="Equation" r:id="rId3" imgW="952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5657850"/>
                        <a:ext cx="952500" cy="241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 descr="D:\Courses\ENGR220\HibbelerV12\Hibbeler_Dynamics_CH12_JPG\fig12_01a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03"/>
          <a:stretch/>
        </p:blipFill>
        <p:spPr bwMode="auto">
          <a:xfrm>
            <a:off x="4267200" y="3712252"/>
            <a:ext cx="3968853" cy="108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Courses\ENGR220\HibbelerV12\Hibbeler_Dynamics_CH12_JPG\fig12_01b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16"/>
          <a:stretch/>
        </p:blipFill>
        <p:spPr bwMode="auto">
          <a:xfrm>
            <a:off x="3886199" y="5181600"/>
            <a:ext cx="3950208" cy="139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7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Rectilinear Kinematics: Continuous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26670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219200" y="6858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Change in position.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323529"/>
              </p:ext>
            </p:extLst>
          </p:nvPr>
        </p:nvGraphicFramePr>
        <p:xfrm>
          <a:off x="4337050" y="1219200"/>
          <a:ext cx="3022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3" imgW="3022560" imgH="660240" progId="Equation.DSMT4">
                  <p:embed/>
                </p:oleObj>
              </mc:Choice>
              <mc:Fallback>
                <p:oleObj name="Equation" r:id="rId3" imgW="30225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37050" y="1219200"/>
                        <a:ext cx="30226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Content Placeholder 2"/>
          <p:cNvSpPr txBox="1">
            <a:spLocks/>
          </p:cNvSpPr>
          <p:nvPr/>
        </p:nvSpPr>
        <p:spPr>
          <a:xfrm>
            <a:off x="2209800" y="13843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average velocity: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676400" y="21336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instantaneous velocity: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202347"/>
              </p:ext>
            </p:extLst>
          </p:nvPr>
        </p:nvGraphicFramePr>
        <p:xfrm>
          <a:off x="4565650" y="1930400"/>
          <a:ext cx="18796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5" imgW="1879560" imgH="1396800" progId="Equation.DSMT4">
                  <p:embed/>
                </p:oleObj>
              </mc:Choice>
              <mc:Fallback>
                <p:oleObj name="Equation" r:id="rId5" imgW="1879560" imgH="1396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1930400"/>
                        <a:ext cx="1879600" cy="1397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ontent Placeholder 2"/>
          <p:cNvSpPr txBox="1">
            <a:spLocks/>
          </p:cNvSpPr>
          <p:nvPr/>
        </p:nvSpPr>
        <p:spPr>
          <a:xfrm>
            <a:off x="990600" y="2819400"/>
            <a:ext cx="28575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/>
              <a:t>instantaneous velocity is the time derivative of position</a:t>
            </a:r>
          </a:p>
        </p:txBody>
      </p:sp>
      <p:sp>
        <p:nvSpPr>
          <p:cNvPr id="37" name="Freeform 36"/>
          <p:cNvSpPr/>
          <p:nvPr/>
        </p:nvSpPr>
        <p:spPr>
          <a:xfrm>
            <a:off x="3771900" y="3124200"/>
            <a:ext cx="800100" cy="152400"/>
          </a:xfrm>
          <a:custGeom>
            <a:avLst/>
            <a:gdLst>
              <a:gd name="connsiteX0" fmla="*/ 0 w 825623"/>
              <a:gd name="connsiteY0" fmla="*/ 0 h 483280"/>
              <a:gd name="connsiteX1" fmla="*/ 204187 w 825623"/>
              <a:gd name="connsiteY1" fmla="*/ 355107 h 483280"/>
              <a:gd name="connsiteX2" fmla="*/ 559293 w 825623"/>
              <a:gd name="connsiteY2" fmla="*/ 479395 h 483280"/>
              <a:gd name="connsiteX3" fmla="*/ 825623 w 825623"/>
              <a:gd name="connsiteY3" fmla="*/ 230820 h 4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483280">
                <a:moveTo>
                  <a:pt x="0" y="0"/>
                </a:moveTo>
                <a:cubicBezTo>
                  <a:pt x="55486" y="137604"/>
                  <a:pt x="110972" y="275208"/>
                  <a:pt x="204187" y="355107"/>
                </a:cubicBezTo>
                <a:cubicBezTo>
                  <a:pt x="297402" y="435006"/>
                  <a:pt x="455720" y="500110"/>
                  <a:pt x="559293" y="479395"/>
                </a:cubicBezTo>
                <a:cubicBezTo>
                  <a:pt x="662866" y="458680"/>
                  <a:pt x="782714" y="270769"/>
                  <a:pt x="825623" y="23082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705600" y="2628900"/>
            <a:ext cx="19812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/>
              <a:t>common units:</a:t>
            </a:r>
            <a:br>
              <a:rPr lang="en-US" sz="1800" dirty="0"/>
            </a:br>
            <a:r>
              <a:rPr lang="en-US" sz="1800" dirty="0"/>
              <a:t>in/s, </a:t>
            </a:r>
            <a:r>
              <a:rPr lang="en-US" sz="1800" dirty="0" err="1"/>
              <a:t>ft</a:t>
            </a:r>
            <a:r>
              <a:rPr lang="en-US" sz="1800" dirty="0"/>
              <a:t>/s, m/s</a:t>
            </a: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76200" y="3733800"/>
            <a:ext cx="26670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Acceleration: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1752600" y="3733800"/>
            <a:ext cx="6324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Change in velocity.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428800"/>
              </p:ext>
            </p:extLst>
          </p:nvPr>
        </p:nvGraphicFramePr>
        <p:xfrm>
          <a:off x="4330700" y="4267200"/>
          <a:ext cx="3035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7" imgW="3035160" imgH="660240" progId="Equation.DSMT4">
                  <p:embed/>
                </p:oleObj>
              </mc:Choice>
              <mc:Fallback>
                <p:oleObj name="Equation" r:id="rId7" imgW="30351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30700" y="4267200"/>
                        <a:ext cx="30353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ontent Placeholder 2"/>
          <p:cNvSpPr txBox="1">
            <a:spLocks/>
          </p:cNvSpPr>
          <p:nvPr/>
        </p:nvSpPr>
        <p:spPr>
          <a:xfrm>
            <a:off x="1752600" y="44323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average acceleration: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1219200" y="5181600"/>
            <a:ext cx="28194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C00000"/>
                </a:solidFill>
              </a:rPr>
              <a:t>instantaneous acceleration:</a:t>
            </a: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691212"/>
              </p:ext>
            </p:extLst>
          </p:nvPr>
        </p:nvGraphicFramePr>
        <p:xfrm>
          <a:off x="4508500" y="4978400"/>
          <a:ext cx="19939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9" imgW="1993680" imgH="1396800" progId="Equation.DSMT4">
                  <p:embed/>
                </p:oleObj>
              </mc:Choice>
              <mc:Fallback>
                <p:oleObj name="Equation" r:id="rId9" imgW="199368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978400"/>
                        <a:ext cx="1993900" cy="1397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Content Placeholder 2"/>
          <p:cNvSpPr txBox="1">
            <a:spLocks/>
          </p:cNvSpPr>
          <p:nvPr/>
        </p:nvSpPr>
        <p:spPr>
          <a:xfrm>
            <a:off x="892629" y="5821957"/>
            <a:ext cx="29337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/>
              <a:t>instantaneous acceleration is the time derivative of velocity</a:t>
            </a:r>
          </a:p>
        </p:txBody>
      </p:sp>
      <p:sp>
        <p:nvSpPr>
          <p:cNvPr id="53" name="Freeform 52"/>
          <p:cNvSpPr/>
          <p:nvPr/>
        </p:nvSpPr>
        <p:spPr>
          <a:xfrm>
            <a:off x="3771900" y="6172200"/>
            <a:ext cx="800100" cy="152400"/>
          </a:xfrm>
          <a:custGeom>
            <a:avLst/>
            <a:gdLst>
              <a:gd name="connsiteX0" fmla="*/ 0 w 825623"/>
              <a:gd name="connsiteY0" fmla="*/ 0 h 483280"/>
              <a:gd name="connsiteX1" fmla="*/ 204187 w 825623"/>
              <a:gd name="connsiteY1" fmla="*/ 355107 h 483280"/>
              <a:gd name="connsiteX2" fmla="*/ 559293 w 825623"/>
              <a:gd name="connsiteY2" fmla="*/ 479395 h 483280"/>
              <a:gd name="connsiteX3" fmla="*/ 825623 w 825623"/>
              <a:gd name="connsiteY3" fmla="*/ 230820 h 4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483280">
                <a:moveTo>
                  <a:pt x="0" y="0"/>
                </a:moveTo>
                <a:cubicBezTo>
                  <a:pt x="55486" y="137604"/>
                  <a:pt x="110972" y="275208"/>
                  <a:pt x="204187" y="355107"/>
                </a:cubicBezTo>
                <a:cubicBezTo>
                  <a:pt x="297402" y="435006"/>
                  <a:pt x="455720" y="500110"/>
                  <a:pt x="559293" y="479395"/>
                </a:cubicBezTo>
                <a:cubicBezTo>
                  <a:pt x="662866" y="458680"/>
                  <a:pt x="782714" y="270769"/>
                  <a:pt x="825623" y="23082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6781800" y="5627469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/>
              <a:t>common units:</a:t>
            </a:r>
            <a:br>
              <a:rPr lang="en-US" sz="1800" dirty="0"/>
            </a:br>
            <a:r>
              <a:rPr lang="en-US" sz="1800" dirty="0"/>
              <a:t>in/s</a:t>
            </a:r>
            <a:r>
              <a:rPr lang="en-US" sz="1800" baseline="30000" dirty="0"/>
              <a:t>2</a:t>
            </a:r>
            <a:r>
              <a:rPr lang="en-US" sz="1800" dirty="0"/>
              <a:t>, </a:t>
            </a:r>
            <a:r>
              <a:rPr lang="en-US" sz="1800" dirty="0" err="1"/>
              <a:t>ft</a:t>
            </a:r>
            <a:r>
              <a:rPr lang="en-US" sz="1800" dirty="0"/>
              <a:t>/s</a:t>
            </a:r>
            <a:r>
              <a:rPr lang="en-US" sz="1800" baseline="30000" dirty="0"/>
              <a:t>2</a:t>
            </a:r>
            <a:r>
              <a:rPr lang="en-US" sz="1800" dirty="0"/>
              <a:t>, m/s</a:t>
            </a:r>
            <a:r>
              <a:rPr lang="en-US" sz="1800" baseline="30000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730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Rectilinear Kinematics: Continuous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36576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Position, Velocity, Acceleration: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/>
              <a:t>12.2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03202"/>
              </p:ext>
            </p:extLst>
          </p:nvPr>
        </p:nvGraphicFramePr>
        <p:xfrm>
          <a:off x="3581400" y="838200"/>
          <a:ext cx="749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3" imgW="749160" imgH="380880" progId="Equation.DSMT4">
                  <p:embed/>
                </p:oleObj>
              </mc:Choice>
              <mc:Fallback>
                <p:oleObj name="Equation" r:id="rId3" imgW="749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838200"/>
                        <a:ext cx="7493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ontent Placeholder 2"/>
          <p:cNvSpPr txBox="1">
            <a:spLocks/>
          </p:cNvSpPr>
          <p:nvPr/>
        </p:nvSpPr>
        <p:spPr>
          <a:xfrm>
            <a:off x="228600" y="17526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instantaneous velocity: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004508"/>
              </p:ext>
            </p:extLst>
          </p:nvPr>
        </p:nvGraphicFramePr>
        <p:xfrm>
          <a:off x="3289300" y="1600200"/>
          <a:ext cx="3187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5" imgW="3187440" imgH="609480" progId="Equation.DSMT4">
                  <p:embed/>
                </p:oleObj>
              </mc:Choice>
              <mc:Fallback>
                <p:oleObj name="Equation" r:id="rId5" imgW="31874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1600200"/>
                        <a:ext cx="31877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ontent Placeholder 2"/>
          <p:cNvSpPr txBox="1">
            <a:spLocks/>
          </p:cNvSpPr>
          <p:nvPr/>
        </p:nvSpPr>
        <p:spPr>
          <a:xfrm>
            <a:off x="228600" y="2514600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i="1" dirty="0">
                <a:solidFill>
                  <a:srgbClr val="C00000"/>
                </a:solidFill>
              </a:rPr>
              <a:t>Instantaneous acceleration:</a:t>
            </a: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6874"/>
              </p:ext>
            </p:extLst>
          </p:nvPr>
        </p:nvGraphicFramePr>
        <p:xfrm>
          <a:off x="3302000" y="2438400"/>
          <a:ext cx="325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7" imgW="3251160" imgH="609480" progId="Equation.DSMT4">
                  <p:embed/>
                </p:oleObj>
              </mc:Choice>
              <mc:Fallback>
                <p:oleObj name="Equation" r:id="rId7" imgW="3251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2438400"/>
                        <a:ext cx="32512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952815"/>
              </p:ext>
            </p:extLst>
          </p:nvPr>
        </p:nvGraphicFramePr>
        <p:xfrm>
          <a:off x="2908300" y="3429000"/>
          <a:ext cx="360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9" imgW="3606480" imgH="609480" progId="Equation.DSMT4">
                  <p:embed/>
                </p:oleObj>
              </mc:Choice>
              <mc:Fallback>
                <p:oleObj name="Equation" r:id="rId9" imgW="3606480" imgH="609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3429000"/>
                        <a:ext cx="3606800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1066800" y="4343400"/>
            <a:ext cx="70104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resulting differential relationship excludes differential time (</a:t>
            </a:r>
            <a:r>
              <a:rPr lang="en-US" sz="1800" dirty="0" err="1"/>
              <a:t>dt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8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Rectilinear Kinematics: Continuous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4724400" cy="6858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Special Case:  Constant Acceleration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12.2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86889"/>
              </p:ext>
            </p:extLst>
          </p:nvPr>
        </p:nvGraphicFramePr>
        <p:xfrm>
          <a:off x="4267200" y="914400"/>
          <a:ext cx="571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8" name="Equation" r:id="rId3" imgW="571320" imgH="304560" progId="Equation.DSMT4">
                  <p:embed/>
                </p:oleObj>
              </mc:Choice>
              <mc:Fallback>
                <p:oleObj name="Equation" r:id="rId3" imgW="571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914400"/>
                        <a:ext cx="5715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806184"/>
              </p:ext>
            </p:extLst>
          </p:nvPr>
        </p:nvGraphicFramePr>
        <p:xfrm>
          <a:off x="3778250" y="1892300"/>
          <a:ext cx="47752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9" name="Equation" r:id="rId5" imgW="4775040" imgH="1155600" progId="Equation.DSMT4">
                  <p:embed/>
                </p:oleObj>
              </mc:Choice>
              <mc:Fallback>
                <p:oleObj name="Equation" r:id="rId5" imgW="477504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1892300"/>
                        <a:ext cx="4775200" cy="1155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76200" y="1676400"/>
            <a:ext cx="3581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 as a Function of Time: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6200" y="3276600"/>
            <a:ext cx="3581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Position as a 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Function of Time: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75899"/>
              </p:ext>
            </p:extLst>
          </p:nvPr>
        </p:nvGraphicFramePr>
        <p:xfrm>
          <a:off x="2863850" y="3429000"/>
          <a:ext cx="58801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0" name="Equation" r:id="rId7" imgW="5879880" imgH="1155600" progId="Equation.DSMT4">
                  <p:embed/>
                </p:oleObj>
              </mc:Choice>
              <mc:Fallback>
                <p:oleObj name="Equation" r:id="rId7" imgW="5879880" imgH="1155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3429000"/>
                        <a:ext cx="5880100" cy="1155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2"/>
          <p:cNvSpPr txBox="1">
            <a:spLocks/>
          </p:cNvSpPr>
          <p:nvPr/>
        </p:nvSpPr>
        <p:spPr>
          <a:xfrm>
            <a:off x="76200" y="4953000"/>
            <a:ext cx="35814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Velocity as a 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Function of Position: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625152"/>
              </p:ext>
            </p:extLst>
          </p:nvPr>
        </p:nvGraphicFramePr>
        <p:xfrm>
          <a:off x="2997200" y="5029200"/>
          <a:ext cx="55753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21" name="Equation" r:id="rId9" imgW="5574960" imgH="1155600" progId="Equation.DSMT4">
                  <p:embed/>
                </p:oleObj>
              </mc:Choice>
              <mc:Fallback>
                <p:oleObj name="Equation" r:id="rId9" imgW="5574960" imgH="1155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5029200"/>
                        <a:ext cx="5575300" cy="1155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88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1136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Equation</vt:lpstr>
      <vt:lpstr>Course Logistics</vt:lpstr>
      <vt:lpstr>Pre-Reading Questions/Comments/Discussion</vt:lpstr>
      <vt:lpstr>ENGR 220: Dynamics</vt:lpstr>
      <vt:lpstr>Introduction</vt:lpstr>
      <vt:lpstr>Problem-Solving</vt:lpstr>
      <vt:lpstr>Rectilinear Kinematics: Continuous Motion</vt:lpstr>
      <vt:lpstr>Rectilinear Kinematics: Continuous Motion</vt:lpstr>
      <vt:lpstr>Rectilinear Kinematics: Continuous Motion</vt:lpstr>
      <vt:lpstr>Rectilinear Kinematics: Continuous Motion</vt:lpstr>
      <vt:lpstr>Example Problems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Wolbrecht; Dan Cordon</dc:creator>
  <cp:lastModifiedBy>Cordon, Dan (dcordon@uidaho.edu)</cp:lastModifiedBy>
  <cp:revision>161</cp:revision>
  <dcterms:created xsi:type="dcterms:W3CDTF">2012-06-25T20:35:01Z</dcterms:created>
  <dcterms:modified xsi:type="dcterms:W3CDTF">2022-01-12T17:57:38Z</dcterms:modified>
</cp:coreProperties>
</file>