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7" r:id="rId2"/>
    <p:sldId id="271" r:id="rId3"/>
    <p:sldId id="272" r:id="rId4"/>
    <p:sldId id="273" r:id="rId5"/>
    <p:sldId id="270" r:id="rId6"/>
    <p:sldId id="274" r:id="rId7"/>
    <p:sldId id="275" r:id="rId8"/>
    <p:sldId id="276" r:id="rId9"/>
    <p:sldId id="278" r:id="rId10"/>
    <p:sldId id="279" r:id="rId11"/>
    <p:sldId id="280" r:id="rId12"/>
    <p:sldId id="281" r:id="rId13"/>
    <p:sldId id="282" r:id="rId14"/>
    <p:sldId id="283" r:id="rId15"/>
    <p:sldId id="284" r:id="rId16"/>
    <p:sldId id="285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360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image" Target="../media/image5.wmf"/><Relationship Id="rId4" Type="http://schemas.openxmlformats.org/officeDocument/2006/relationships/image" Target="../media/image8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wmf"/><Relationship Id="rId1" Type="http://schemas.openxmlformats.org/officeDocument/2006/relationships/image" Target="../media/image17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2.wmf"/><Relationship Id="rId1" Type="http://schemas.openxmlformats.org/officeDocument/2006/relationships/image" Target="../media/image21.wmf"/><Relationship Id="rId5" Type="http://schemas.openxmlformats.org/officeDocument/2006/relationships/image" Target="../media/image25.wmf"/><Relationship Id="rId4" Type="http://schemas.openxmlformats.org/officeDocument/2006/relationships/image" Target="../media/image24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image" Target="../media/image28.wmf"/><Relationship Id="rId1" Type="http://schemas.openxmlformats.org/officeDocument/2006/relationships/image" Target="../media/image27.wmf"/><Relationship Id="rId4" Type="http://schemas.openxmlformats.org/officeDocument/2006/relationships/image" Target="../media/image30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image" Target="../media/image33.wmf"/><Relationship Id="rId1" Type="http://schemas.openxmlformats.org/officeDocument/2006/relationships/image" Target="../media/image32.wmf"/><Relationship Id="rId4" Type="http://schemas.openxmlformats.org/officeDocument/2006/relationships/image" Target="../media/image35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29.wmf"/><Relationship Id="rId1" Type="http://schemas.openxmlformats.org/officeDocument/2006/relationships/image" Target="../media/image24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C1C36-EB36-42CF-A074-B66E1B8F5CEE}" type="datetimeFigureOut">
              <a:rPr lang="en-US" smtClean="0"/>
              <a:t>1/22/2021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596E8-B3D7-4B9A-88CD-372C7B06E68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63793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C1C36-EB36-42CF-A074-B66E1B8F5CEE}" type="datetimeFigureOut">
              <a:rPr lang="en-US" smtClean="0"/>
              <a:t>1/22/2021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596E8-B3D7-4B9A-88CD-372C7B06E68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45920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C1C36-EB36-42CF-A074-B66E1B8F5CEE}" type="datetimeFigureOut">
              <a:rPr lang="en-US" smtClean="0"/>
              <a:t>1/22/2021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596E8-B3D7-4B9A-88CD-372C7B06E68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146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C1C36-EB36-42CF-A074-B66E1B8F5CEE}" type="datetimeFigureOut">
              <a:rPr lang="en-US" smtClean="0"/>
              <a:t>1/22/2021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596E8-B3D7-4B9A-88CD-372C7B06E68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2016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C1C36-EB36-42CF-A074-B66E1B8F5CEE}" type="datetimeFigureOut">
              <a:rPr lang="en-US" smtClean="0"/>
              <a:t>1/22/2021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596E8-B3D7-4B9A-88CD-372C7B06E68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97157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C1C36-EB36-42CF-A074-B66E1B8F5CEE}" type="datetimeFigureOut">
              <a:rPr lang="en-US" smtClean="0"/>
              <a:t>1/22/2021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596E8-B3D7-4B9A-88CD-372C7B06E68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28853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C1C36-EB36-42CF-A074-B66E1B8F5CEE}" type="datetimeFigureOut">
              <a:rPr lang="en-US" smtClean="0"/>
              <a:t>1/22/2021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596E8-B3D7-4B9A-88CD-372C7B06E68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37240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C1C36-EB36-42CF-A074-B66E1B8F5CEE}" type="datetimeFigureOut">
              <a:rPr lang="en-US" smtClean="0"/>
              <a:t>1/22/2021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596E8-B3D7-4B9A-88CD-372C7B06E68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00124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C1C36-EB36-42CF-A074-B66E1B8F5CEE}" type="datetimeFigureOut">
              <a:rPr lang="en-US" smtClean="0"/>
              <a:t>1/22/2021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596E8-B3D7-4B9A-88CD-372C7B06E68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61514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C1C36-EB36-42CF-A074-B66E1B8F5CEE}" type="datetimeFigureOut">
              <a:rPr lang="en-US" smtClean="0"/>
              <a:t>1/22/2021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596E8-B3D7-4B9A-88CD-372C7B06E68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77218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C1C36-EB36-42CF-A074-B66E1B8F5CEE}" type="datetimeFigureOut">
              <a:rPr lang="en-US" smtClean="0"/>
              <a:t>1/22/2021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596E8-B3D7-4B9A-88CD-372C7B06E68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58961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5C1C36-EB36-42CF-A074-B66E1B8F5CEE}" type="datetimeFigureOut">
              <a:rPr lang="en-US" smtClean="0"/>
              <a:t>1/22/2021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B596E8-B3D7-4B9A-88CD-372C7B06E68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88631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0.bin"/><Relationship Id="rId3" Type="http://schemas.openxmlformats.org/officeDocument/2006/relationships/image" Target="../media/image40.png"/><Relationship Id="rId7" Type="http://schemas.openxmlformats.org/officeDocument/2006/relationships/image" Target="../media/image2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16.bin"/><Relationship Id="rId5" Type="http://schemas.openxmlformats.org/officeDocument/2006/relationships/image" Target="../media/image42.png"/><Relationship Id="rId4" Type="http://schemas.openxmlformats.org/officeDocument/2006/relationships/image" Target="../media/image41.png"/><Relationship Id="rId9" Type="http://schemas.openxmlformats.org/officeDocument/2006/relationships/image" Target="../media/image29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7" Type="http://schemas.openxmlformats.org/officeDocument/2006/relationships/image" Target="../media/image3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23.bin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oleObject" Target="../embeddings/oleObject1.bin"/><Relationship Id="rId7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.w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image" Target="../media/image9.jpeg"/><Relationship Id="rId7" Type="http://schemas.openxmlformats.org/officeDocument/2006/relationships/image" Target="../media/image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11" Type="http://schemas.openxmlformats.org/officeDocument/2006/relationships/image" Target="../media/image8.wmf"/><Relationship Id="rId5" Type="http://schemas.openxmlformats.org/officeDocument/2006/relationships/image" Target="../media/image5.wmf"/><Relationship Id="rId10" Type="http://schemas.openxmlformats.org/officeDocument/2006/relationships/oleObject" Target="../embeddings/oleObject6.bin"/><Relationship Id="rId4" Type="http://schemas.openxmlformats.org/officeDocument/2006/relationships/oleObject" Target="../embeddings/oleObject3.bin"/><Relationship Id="rId9" Type="http://schemas.openxmlformats.org/officeDocument/2006/relationships/image" Target="../media/image7.w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3" Type="http://schemas.openxmlformats.org/officeDocument/2006/relationships/oleObject" Target="../embeddings/oleObject7.bin"/><Relationship Id="rId7" Type="http://schemas.openxmlformats.org/officeDocument/2006/relationships/oleObject" Target="../embeddings/oleObject9.bin"/><Relationship Id="rId12" Type="http://schemas.openxmlformats.org/officeDocument/2006/relationships/image" Target="../media/image16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1.wmf"/><Relationship Id="rId11" Type="http://schemas.openxmlformats.org/officeDocument/2006/relationships/image" Target="../media/image15.jpeg"/><Relationship Id="rId5" Type="http://schemas.openxmlformats.org/officeDocument/2006/relationships/oleObject" Target="../embeddings/oleObject8.bin"/><Relationship Id="rId10" Type="http://schemas.openxmlformats.org/officeDocument/2006/relationships/image" Target="../media/image14.jpeg"/><Relationship Id="rId4" Type="http://schemas.openxmlformats.org/officeDocument/2006/relationships/image" Target="../media/image10.wmf"/><Relationship Id="rId9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.bin"/><Relationship Id="rId3" Type="http://schemas.openxmlformats.org/officeDocument/2006/relationships/image" Target="../media/image20.jpeg"/><Relationship Id="rId7" Type="http://schemas.openxmlformats.org/officeDocument/2006/relationships/image" Target="../media/image1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1.bin"/><Relationship Id="rId5" Type="http://schemas.openxmlformats.org/officeDocument/2006/relationships/image" Target="../media/image17.wmf"/><Relationship Id="rId4" Type="http://schemas.openxmlformats.org/officeDocument/2006/relationships/oleObject" Target="../embeddings/oleObject10.bin"/><Relationship Id="rId9" Type="http://schemas.openxmlformats.org/officeDocument/2006/relationships/image" Target="../media/image19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.bin"/><Relationship Id="rId13" Type="http://schemas.openxmlformats.org/officeDocument/2006/relationships/image" Target="../media/image25.wmf"/><Relationship Id="rId3" Type="http://schemas.openxmlformats.org/officeDocument/2006/relationships/image" Target="../media/image26.jpeg"/><Relationship Id="rId7" Type="http://schemas.openxmlformats.org/officeDocument/2006/relationships/image" Target="../media/image22.wmf"/><Relationship Id="rId12" Type="http://schemas.openxmlformats.org/officeDocument/2006/relationships/oleObject" Target="../embeddings/oleObject1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4.bin"/><Relationship Id="rId11" Type="http://schemas.openxmlformats.org/officeDocument/2006/relationships/image" Target="../media/image24.wmf"/><Relationship Id="rId5" Type="http://schemas.openxmlformats.org/officeDocument/2006/relationships/image" Target="../media/image21.wmf"/><Relationship Id="rId10" Type="http://schemas.openxmlformats.org/officeDocument/2006/relationships/oleObject" Target="../embeddings/oleObject16.bin"/><Relationship Id="rId4" Type="http://schemas.openxmlformats.org/officeDocument/2006/relationships/oleObject" Target="../embeddings/oleObject13.bin"/><Relationship Id="rId9" Type="http://schemas.openxmlformats.org/officeDocument/2006/relationships/image" Target="../media/image23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0.bin"/><Relationship Id="rId3" Type="http://schemas.openxmlformats.org/officeDocument/2006/relationships/image" Target="../media/image31.jpeg"/><Relationship Id="rId7" Type="http://schemas.openxmlformats.org/officeDocument/2006/relationships/image" Target="../media/image2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9.bin"/><Relationship Id="rId11" Type="http://schemas.openxmlformats.org/officeDocument/2006/relationships/image" Target="../media/image30.wmf"/><Relationship Id="rId5" Type="http://schemas.openxmlformats.org/officeDocument/2006/relationships/image" Target="../media/image27.wmf"/><Relationship Id="rId10" Type="http://schemas.openxmlformats.org/officeDocument/2006/relationships/oleObject" Target="../embeddings/oleObject21.bin"/><Relationship Id="rId4" Type="http://schemas.openxmlformats.org/officeDocument/2006/relationships/oleObject" Target="../embeddings/oleObject18.bin"/><Relationship Id="rId9" Type="http://schemas.openxmlformats.org/officeDocument/2006/relationships/image" Target="../media/image29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6.jpeg"/><Relationship Id="rId7" Type="http://schemas.openxmlformats.org/officeDocument/2006/relationships/image" Target="../media/image33.wmf"/><Relationship Id="rId12" Type="http://schemas.openxmlformats.org/officeDocument/2006/relationships/image" Target="../media/image3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23.bin"/><Relationship Id="rId11" Type="http://schemas.openxmlformats.org/officeDocument/2006/relationships/oleObject" Target="../embeddings/oleObject25.bin"/><Relationship Id="rId5" Type="http://schemas.openxmlformats.org/officeDocument/2006/relationships/image" Target="../media/image32.wmf"/><Relationship Id="rId10" Type="http://schemas.openxmlformats.org/officeDocument/2006/relationships/image" Target="../media/image34.wmf"/><Relationship Id="rId4" Type="http://schemas.openxmlformats.org/officeDocument/2006/relationships/oleObject" Target="../embeddings/oleObject22.bin"/><Relationship Id="rId9" Type="http://schemas.openxmlformats.org/officeDocument/2006/relationships/oleObject" Target="../embeddings/oleObject24.bin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001000" cy="609600"/>
          </a:xfrm>
          <a:solidFill>
            <a:schemeClr val="bg1"/>
          </a:solidFill>
        </p:spPr>
        <p:txBody>
          <a:bodyPr>
            <a:noAutofit/>
          </a:bodyPr>
          <a:lstStyle/>
          <a:p>
            <a:pPr marL="182880" algn="l"/>
            <a:r>
              <a:rPr lang="en-US" sz="2000" dirty="0"/>
              <a:t>Curvilinear Motion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3374" y="838199"/>
            <a:ext cx="8124826" cy="2743199"/>
          </a:xfrm>
          <a:solidFill>
            <a:schemeClr val="bg1"/>
          </a:solidFill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2000" dirty="0"/>
              <a:t>To visualize things in 3-dimensional space you are probably most familiar with the x-y-z coordinate system (cartesian). We covered rectilinear motion the last few lectures, and now we will move to 3D space </a:t>
            </a:r>
          </a:p>
          <a:p>
            <a:pPr marL="0" indent="0">
              <a:buNone/>
            </a:pPr>
            <a:r>
              <a:rPr lang="en-US" sz="2000" dirty="0"/>
              <a:t>We can describe a position vector (</a:t>
            </a:r>
            <a:r>
              <a:rPr lang="en-US" sz="2000" b="1" dirty="0"/>
              <a:t>r</a:t>
            </a:r>
            <a:r>
              <a:rPr lang="en-US" sz="2000" dirty="0"/>
              <a:t>) that has the tail at the origin, and the head at the particle position. 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8001000" y="0"/>
            <a:ext cx="1143000" cy="6096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4000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609600"/>
            <a:ext cx="9144000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4EF49365-3A14-4E05-8B8C-F56E951F1EB1}"/>
              </a:ext>
            </a:extLst>
          </p:cNvPr>
          <p:cNvSpPr txBox="1">
            <a:spLocks/>
          </p:cNvSpPr>
          <p:nvPr/>
        </p:nvSpPr>
        <p:spPr>
          <a:xfrm>
            <a:off x="333374" y="3657600"/>
            <a:ext cx="8124826" cy="121040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000" dirty="0"/>
              <a:t>The coordinate system does *not* change the following relationships between position, velocity, and acceleration. As we explore different coordinate systems, the equations may change, but the foundational relationships do not. </a:t>
            </a:r>
          </a:p>
        </p:txBody>
      </p:sp>
    </p:spTree>
    <p:extLst>
      <p:ext uri="{BB962C8B-B14F-4D97-AF65-F5344CB8AC3E}">
        <p14:creationId xmlns:p14="http://schemas.microsoft.com/office/powerpoint/2010/main" val="1894752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001000" cy="609600"/>
          </a:xfrm>
          <a:solidFill>
            <a:schemeClr val="bg1"/>
          </a:solidFill>
        </p:spPr>
        <p:txBody>
          <a:bodyPr>
            <a:noAutofit/>
          </a:bodyPr>
          <a:lstStyle/>
          <a:p>
            <a:pPr marL="182880" algn="l"/>
            <a:r>
              <a:rPr lang="en-US" sz="2000" dirty="0"/>
              <a:t>In-Class Practice Problem 1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8001000" y="0"/>
            <a:ext cx="1143000" cy="6096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4000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609600"/>
            <a:ext cx="9144000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23227007-5CE1-48E6-9810-3222411D4D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914399"/>
            <a:ext cx="4038600" cy="114388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9C1C72F-9FB9-47DA-9389-071EE094F7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0605" y="2058280"/>
            <a:ext cx="6014245" cy="4504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57134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001000" cy="609600"/>
          </a:xfrm>
          <a:solidFill>
            <a:schemeClr val="bg1"/>
          </a:solidFill>
        </p:spPr>
        <p:txBody>
          <a:bodyPr>
            <a:noAutofit/>
          </a:bodyPr>
          <a:lstStyle/>
          <a:p>
            <a:pPr marL="182880" algn="l"/>
            <a:r>
              <a:rPr lang="en-US" sz="2000" dirty="0"/>
              <a:t>In-Class Practice Problem 2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8001000" y="0"/>
            <a:ext cx="1143000" cy="6096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4000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609600"/>
            <a:ext cx="9144000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EFE91359-9589-4B15-B415-E07A5EF7C6A1}"/>
              </a:ext>
            </a:extLst>
          </p:cNvPr>
          <p:cNvSpPr txBox="1">
            <a:spLocks/>
          </p:cNvSpPr>
          <p:nvPr/>
        </p:nvSpPr>
        <p:spPr>
          <a:xfrm>
            <a:off x="338655" y="2615159"/>
            <a:ext cx="4999892" cy="282306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000" dirty="0"/>
              <a:t>What do you notice about this problem?</a:t>
            </a:r>
          </a:p>
          <a:p>
            <a:pPr marL="0" indent="0">
              <a:buFont typeface="Arial" pitchFamily="34" charset="0"/>
              <a:buNone/>
            </a:pPr>
            <a:r>
              <a:rPr lang="en-US" sz="2000" dirty="0"/>
              <a:t>Key words?</a:t>
            </a:r>
          </a:p>
          <a:p>
            <a:pPr marL="0" indent="0">
              <a:buFont typeface="Arial" pitchFamily="34" charset="0"/>
              <a:buNone/>
            </a:pPr>
            <a:r>
              <a:rPr lang="en-US" sz="2000" dirty="0"/>
              <a:t>What information do you know?</a:t>
            </a:r>
          </a:p>
          <a:p>
            <a:pPr marL="0" indent="0">
              <a:buFont typeface="Arial" pitchFamily="34" charset="0"/>
              <a:buNone/>
            </a:pPr>
            <a:r>
              <a:rPr lang="en-US" sz="2000" dirty="0"/>
              <a:t>Does the lack of numbers bother you?</a:t>
            </a:r>
          </a:p>
          <a:p>
            <a:pPr marL="0" indent="0">
              <a:buFont typeface="Arial" pitchFamily="34" charset="0"/>
              <a:buNone/>
            </a:pPr>
            <a:r>
              <a:rPr lang="en-US" sz="2000" dirty="0"/>
              <a:t>What are you trying to find?</a:t>
            </a:r>
          </a:p>
          <a:p>
            <a:pPr marL="0" indent="0">
              <a:buFont typeface="Arial" pitchFamily="34" charset="0"/>
              <a:buNone/>
            </a:pPr>
            <a:r>
              <a:rPr lang="en-US" sz="2000" dirty="0"/>
              <a:t>How to you approach the problem?</a:t>
            </a:r>
          </a:p>
          <a:p>
            <a:pPr marL="0" indent="0">
              <a:buFont typeface="Arial" pitchFamily="34" charset="0"/>
              <a:buNone/>
            </a:pPr>
            <a:r>
              <a:rPr lang="en-US" sz="2000" dirty="0"/>
              <a:t>What equation(s) will you use?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4D3904F-8EB3-40E2-B773-F95423847B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158" y="917330"/>
            <a:ext cx="4709887" cy="159726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0A93E3E-EED7-4C10-BC89-0928B7AD97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1600" y="1115522"/>
            <a:ext cx="3642796" cy="2999274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07729E6A-E4A3-408B-B50C-67949D931647}"/>
              </a:ext>
            </a:extLst>
          </p:cNvPr>
          <p:cNvSpPr/>
          <p:nvPr/>
        </p:nvSpPr>
        <p:spPr>
          <a:xfrm>
            <a:off x="234603" y="1495424"/>
            <a:ext cx="1432996" cy="304780"/>
          </a:xfrm>
          <a:prstGeom prst="ellipse">
            <a:avLst/>
          </a:prstGeom>
          <a:noFill/>
          <a:ln>
            <a:solidFill>
              <a:srgbClr val="C00000"/>
            </a:solidFill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2570CF0D-0C49-471C-ACD5-0C7729B5010A}"/>
              </a:ext>
            </a:extLst>
          </p:cNvPr>
          <p:cNvSpPr/>
          <p:nvPr/>
        </p:nvSpPr>
        <p:spPr>
          <a:xfrm>
            <a:off x="2708101" y="1902902"/>
            <a:ext cx="1432996" cy="304780"/>
          </a:xfrm>
          <a:prstGeom prst="ellipse">
            <a:avLst/>
          </a:prstGeom>
          <a:noFill/>
          <a:ln>
            <a:solidFill>
              <a:srgbClr val="C00000"/>
            </a:solidFill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133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001000" cy="609600"/>
          </a:xfrm>
          <a:solidFill>
            <a:schemeClr val="bg1"/>
          </a:solidFill>
        </p:spPr>
        <p:txBody>
          <a:bodyPr>
            <a:noAutofit/>
          </a:bodyPr>
          <a:lstStyle/>
          <a:p>
            <a:pPr marL="182880" algn="l"/>
            <a:r>
              <a:rPr lang="en-US" sz="2000" dirty="0"/>
              <a:t>In-Class Practice Problem 2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8001000" y="0"/>
            <a:ext cx="1143000" cy="6096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4000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609600"/>
            <a:ext cx="9144000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94D3904F-8EB3-40E2-B773-F95423847B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159" y="917330"/>
            <a:ext cx="4218842" cy="143073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0A93E3E-EED7-4C10-BC89-0928B7AD97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43600" y="685800"/>
            <a:ext cx="2728396" cy="224640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8DF10DB-DE75-43D9-A3B5-2CFB3C029A1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" y="3581400"/>
            <a:ext cx="5257800" cy="1938482"/>
          </a:xfrm>
          <a:prstGeom prst="rect">
            <a:avLst/>
          </a:prstGeom>
        </p:spPr>
      </p:pic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1F71D640-2694-4D10-A758-2F305B32413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06255388"/>
              </p:ext>
            </p:extLst>
          </p:nvPr>
        </p:nvGraphicFramePr>
        <p:xfrm>
          <a:off x="2057400" y="2513108"/>
          <a:ext cx="16256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6" name="Equation" r:id="rId6" imgW="1625400" imgH="419040" progId="Equation.DSMT4">
                  <p:embed/>
                </p:oleObj>
              </mc:Choice>
              <mc:Fallback>
                <p:oleObj name="Equation" r:id="rId6" imgW="1625400" imgH="419040" progId="Equation.DSMT4">
                  <p:embed/>
                  <p:pic>
                    <p:nvPicPr>
                      <p:cNvPr id="23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2513108"/>
                        <a:ext cx="1625600" cy="4191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17A23135-69FB-432D-825E-DB2ECABD9C2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67060222"/>
              </p:ext>
            </p:extLst>
          </p:nvPr>
        </p:nvGraphicFramePr>
        <p:xfrm>
          <a:off x="4114800" y="2513108"/>
          <a:ext cx="16764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7" name="Equation" r:id="rId8" imgW="1676160" imgH="419040" progId="Equation.DSMT4">
                  <p:embed/>
                </p:oleObj>
              </mc:Choice>
              <mc:Fallback>
                <p:oleObj name="Equation" r:id="rId8" imgW="1676160" imgH="419040" progId="Equation.DSMT4">
                  <p:embed/>
                  <p:pic>
                    <p:nvPicPr>
                      <p:cNvPr id="23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2513108"/>
                        <a:ext cx="1676400" cy="4191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956763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001000" cy="609600"/>
          </a:xfrm>
          <a:solidFill>
            <a:schemeClr val="bg1"/>
          </a:solidFill>
        </p:spPr>
        <p:txBody>
          <a:bodyPr>
            <a:noAutofit/>
          </a:bodyPr>
          <a:lstStyle/>
          <a:p>
            <a:pPr marL="182880" algn="l"/>
            <a:r>
              <a:rPr lang="en-US" sz="2000" dirty="0"/>
              <a:t>In-Class Practice Problem 3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8001000" y="0"/>
            <a:ext cx="1143000" cy="6096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4000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609600"/>
            <a:ext cx="9144000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EFE91359-9589-4B15-B415-E07A5EF7C6A1}"/>
              </a:ext>
            </a:extLst>
          </p:cNvPr>
          <p:cNvSpPr txBox="1">
            <a:spLocks/>
          </p:cNvSpPr>
          <p:nvPr/>
        </p:nvSpPr>
        <p:spPr>
          <a:xfrm>
            <a:off x="338655" y="2615159"/>
            <a:ext cx="4999892" cy="282306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000" dirty="0"/>
              <a:t>What do you notice about this problem?</a:t>
            </a:r>
          </a:p>
          <a:p>
            <a:pPr marL="0" indent="0">
              <a:buFont typeface="Arial" pitchFamily="34" charset="0"/>
              <a:buNone/>
            </a:pPr>
            <a:r>
              <a:rPr lang="en-US" sz="2000" dirty="0"/>
              <a:t>Key words or information?</a:t>
            </a:r>
          </a:p>
          <a:p>
            <a:pPr marL="0" indent="0">
              <a:buFont typeface="Arial" pitchFamily="34" charset="0"/>
              <a:buNone/>
            </a:pPr>
            <a:r>
              <a:rPr lang="en-US" sz="2000" dirty="0"/>
              <a:t>What information do you know?</a:t>
            </a:r>
          </a:p>
          <a:p>
            <a:pPr marL="0" indent="0">
              <a:buFont typeface="Arial" pitchFamily="34" charset="0"/>
              <a:buNone/>
            </a:pPr>
            <a:r>
              <a:rPr lang="en-US" sz="2000" dirty="0"/>
              <a:t>What are you trying to find?</a:t>
            </a:r>
          </a:p>
          <a:p>
            <a:pPr marL="0" indent="0">
              <a:buFont typeface="Arial" pitchFamily="34" charset="0"/>
              <a:buNone/>
            </a:pPr>
            <a:r>
              <a:rPr lang="en-US" sz="2000" dirty="0"/>
              <a:t>How to you approach the problem?</a:t>
            </a:r>
          </a:p>
          <a:p>
            <a:pPr marL="0" indent="0">
              <a:buFont typeface="Arial" pitchFamily="34" charset="0"/>
              <a:buNone/>
            </a:pPr>
            <a:r>
              <a:rPr lang="en-US" sz="2000" dirty="0"/>
              <a:t>What equation(s) will you use?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BB211B2-C5E3-4FA6-9B25-978BE5D88B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078" y="820198"/>
            <a:ext cx="4891300" cy="136790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523AB13-1CD9-4B04-996D-15DE110B06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6378" y="685809"/>
            <a:ext cx="3910244" cy="1828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79495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001000" cy="609600"/>
          </a:xfrm>
          <a:solidFill>
            <a:schemeClr val="bg1"/>
          </a:solidFill>
        </p:spPr>
        <p:txBody>
          <a:bodyPr>
            <a:noAutofit/>
          </a:bodyPr>
          <a:lstStyle/>
          <a:p>
            <a:pPr marL="182880" algn="l"/>
            <a:r>
              <a:rPr lang="en-US" sz="2000" dirty="0"/>
              <a:t>In-Class Practice Problem 3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8001000" y="0"/>
            <a:ext cx="1143000" cy="6096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4000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609600"/>
            <a:ext cx="9144000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BBB211B2-C5E3-4FA6-9B25-978BE5D88B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078" y="820198"/>
            <a:ext cx="4891300" cy="136790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523AB13-1CD9-4B04-996D-15DE110B06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16378" y="685809"/>
            <a:ext cx="3910244" cy="182879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8389CA9-98F8-41E5-8467-2F26B0B7D99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" y="3733800"/>
            <a:ext cx="8481383" cy="2685003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B0031B5A-088C-47FE-981E-2D59C6F63649}"/>
              </a:ext>
            </a:extLst>
          </p:cNvPr>
          <p:cNvSpPr txBox="1">
            <a:spLocks/>
          </p:cNvSpPr>
          <p:nvPr/>
        </p:nvSpPr>
        <p:spPr>
          <a:xfrm>
            <a:off x="1447800" y="2495550"/>
            <a:ext cx="1447800" cy="6858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000" b="1" dirty="0">
                <a:solidFill>
                  <a:srgbClr val="C00000"/>
                </a:solidFill>
              </a:rPr>
              <a:t>Horizontal</a:t>
            </a:r>
            <a:br>
              <a:rPr lang="en-US" sz="2000" b="1" dirty="0">
                <a:solidFill>
                  <a:srgbClr val="C00000"/>
                </a:solidFill>
              </a:rPr>
            </a:br>
            <a:r>
              <a:rPr lang="en-US" sz="2000" b="1" dirty="0">
                <a:solidFill>
                  <a:srgbClr val="C00000"/>
                </a:solidFill>
              </a:rPr>
              <a:t>Motion:</a:t>
            </a:r>
          </a:p>
        </p:txBody>
      </p:sp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D1FF14C8-2D2A-4223-9DDA-61B7C61A8DB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21670992"/>
              </p:ext>
            </p:extLst>
          </p:nvPr>
        </p:nvGraphicFramePr>
        <p:xfrm>
          <a:off x="2895600" y="2495550"/>
          <a:ext cx="14986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08" name="Equation" r:id="rId6" imgW="1498320" imgH="761760" progId="Equation.DSMT4">
                  <p:embed/>
                </p:oleObj>
              </mc:Choice>
              <mc:Fallback>
                <p:oleObj name="Equation" r:id="rId6" imgW="1498320" imgH="761760" progId="Equation.DSMT4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2495550"/>
                        <a:ext cx="1498600" cy="7620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968864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001000" cy="609600"/>
          </a:xfrm>
          <a:solidFill>
            <a:schemeClr val="bg1"/>
          </a:solidFill>
        </p:spPr>
        <p:txBody>
          <a:bodyPr>
            <a:noAutofit/>
          </a:bodyPr>
          <a:lstStyle/>
          <a:p>
            <a:pPr marL="182880" algn="l"/>
            <a:r>
              <a:rPr lang="en-US" sz="2000" dirty="0"/>
              <a:t>In-Class Practice Problem 3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8001000" y="0"/>
            <a:ext cx="1143000" cy="6096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4000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609600"/>
            <a:ext cx="9144000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BBB211B2-C5E3-4FA6-9B25-978BE5D88B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078" y="820198"/>
            <a:ext cx="4891300" cy="136790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523AB13-1CD9-4B04-996D-15DE110B06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6378" y="685809"/>
            <a:ext cx="3910244" cy="182879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4CBFA79-1CCB-4888-8199-6CE4FA0300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5303" y="3488796"/>
            <a:ext cx="6304097" cy="2995386"/>
          </a:xfrm>
          <a:prstGeom prst="rect">
            <a:avLst/>
          </a:prstGeom>
        </p:spPr>
      </p:pic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72D44E04-78DC-4B5F-B500-26CD788692C5}"/>
              </a:ext>
            </a:extLst>
          </p:cNvPr>
          <p:cNvSpPr txBox="1">
            <a:spLocks/>
          </p:cNvSpPr>
          <p:nvPr/>
        </p:nvSpPr>
        <p:spPr>
          <a:xfrm>
            <a:off x="1250950" y="2350029"/>
            <a:ext cx="1066800" cy="6858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000" b="1" dirty="0">
                <a:solidFill>
                  <a:srgbClr val="C00000"/>
                </a:solidFill>
              </a:rPr>
              <a:t>Vertical</a:t>
            </a:r>
            <a:br>
              <a:rPr lang="en-US" sz="2000" b="1" dirty="0">
                <a:solidFill>
                  <a:srgbClr val="C00000"/>
                </a:solidFill>
              </a:rPr>
            </a:br>
            <a:r>
              <a:rPr lang="en-US" sz="2000" b="1" dirty="0">
                <a:solidFill>
                  <a:srgbClr val="C00000"/>
                </a:solidFill>
              </a:rPr>
              <a:t>Motion: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Object 12">
                <a:extLst>
                  <a:ext uri="{FF2B5EF4-FFF2-40B4-BE49-F238E27FC236}">
                    <a16:creationId xmlns:a16="http://schemas.microsoft.com/office/drawing/2014/main" id="{828F9B35-2A83-4119-8017-4DEA3534C27A}"/>
                  </a:ext>
                </a:extLst>
              </p:cNvPr>
              <p:cNvSpPr txBox="1"/>
              <p:nvPr/>
            </p:nvSpPr>
            <p:spPr bwMode="auto">
              <a:xfrm>
                <a:off x="2393950" y="2197100"/>
                <a:ext cx="3016250" cy="129169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m:rPr>
                          <m:aln/>
                        </m:rP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𝑔𝑡</m:t>
                      </m:r>
                    </m:oMath>
                    <m:oMath xmlns:m="http://schemas.openxmlformats.org/officeDocument/2006/math"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m:rPr>
                          <m:aln/>
                        </m:rP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+(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𝑔</m:t>
                      </m:r>
                      <m:sSup>
                        <m:sSup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br>
                  <a:rPr lang="en-US" i="1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</a:br>
                <a:endParaRPr lang="en-US" dirty="0"/>
              </a:p>
            </p:txBody>
          </p:sp>
        </mc:Choice>
        <mc:Fallback xmlns="">
          <p:sp>
            <p:nvSpPr>
              <p:cNvPr id="13" name="Object 12">
                <a:extLst>
                  <a:ext uri="{FF2B5EF4-FFF2-40B4-BE49-F238E27FC236}">
                    <a16:creationId xmlns:a16="http://schemas.microsoft.com/office/drawing/2014/main" id="{828F9B35-2A83-4119-8017-4DEA3534C2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393950" y="2197100"/>
                <a:ext cx="3016250" cy="129169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327534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001000" cy="609600"/>
          </a:xfrm>
          <a:solidFill>
            <a:schemeClr val="bg1"/>
          </a:solidFill>
        </p:spPr>
        <p:txBody>
          <a:bodyPr>
            <a:noAutofit/>
          </a:bodyPr>
          <a:lstStyle/>
          <a:p>
            <a:pPr marL="182880" algn="l"/>
            <a:r>
              <a:rPr lang="en-US" sz="2000" dirty="0"/>
              <a:t>In-Class Practice Problem 3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8001000" y="0"/>
            <a:ext cx="1143000" cy="6096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4000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609600"/>
            <a:ext cx="9144000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BBB211B2-C5E3-4FA6-9B25-978BE5D88B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078" y="820198"/>
            <a:ext cx="4891300" cy="136790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523AB13-1CD9-4B04-996D-15DE110B06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6378" y="685809"/>
            <a:ext cx="3910244" cy="182879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0A0F5AF-955A-4663-9FDA-A7BB6E23FE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2819400"/>
            <a:ext cx="6198577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93142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001000" cy="609600"/>
          </a:xfrm>
          <a:solidFill>
            <a:schemeClr val="bg1"/>
          </a:solidFill>
        </p:spPr>
        <p:txBody>
          <a:bodyPr>
            <a:noAutofit/>
          </a:bodyPr>
          <a:lstStyle/>
          <a:p>
            <a:pPr marL="182880" algn="l"/>
            <a:r>
              <a:rPr lang="en-US" sz="2000" dirty="0"/>
              <a:t>General Curvilinear Motion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914400"/>
            <a:ext cx="2667000" cy="685800"/>
          </a:xfrm>
          <a:solidFill>
            <a:schemeClr val="bg1"/>
          </a:solidFill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2000" b="1" dirty="0">
                <a:solidFill>
                  <a:srgbClr val="C00000"/>
                </a:solidFill>
              </a:rPr>
              <a:t>Curvilinear Motion: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8001000" y="0"/>
            <a:ext cx="1143000" cy="6096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/>
              <a:t>12.4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609600"/>
            <a:ext cx="9144000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/>
          <p:cNvSpPr txBox="1">
            <a:spLocks/>
          </p:cNvSpPr>
          <p:nvPr/>
        </p:nvSpPr>
        <p:spPr>
          <a:xfrm>
            <a:off x="2743200" y="914400"/>
            <a:ext cx="6324600" cy="6858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spcBef>
                <a:spcPts val="0"/>
              </a:spcBef>
              <a:buFont typeface="Arial" pitchFamily="34" charset="0"/>
              <a:buNone/>
            </a:pPr>
            <a:r>
              <a:rPr lang="en-US" sz="1800" u="sng" dirty="0"/>
              <a:t>Curved motion in 3 dimensions (3D)</a:t>
            </a:r>
            <a:r>
              <a:rPr lang="en-US" sz="1800" dirty="0"/>
              <a:t>  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76200" y="1946671"/>
            <a:ext cx="2667000" cy="6858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000" b="1" dirty="0">
                <a:solidFill>
                  <a:srgbClr val="C00000"/>
                </a:solidFill>
              </a:rPr>
              <a:t>Position: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1447800" y="1946671"/>
            <a:ext cx="7467600" cy="6858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spcBef>
                <a:spcPts val="0"/>
              </a:spcBef>
              <a:buFont typeface="Arial" pitchFamily="34" charset="0"/>
              <a:buNone/>
            </a:pPr>
            <a:r>
              <a:rPr lang="en-US" sz="1800" dirty="0"/>
              <a:t>Position of a </a:t>
            </a:r>
            <a:r>
              <a:rPr lang="en-US" sz="1800" i="1" dirty="0">
                <a:solidFill>
                  <a:srgbClr val="C00000"/>
                </a:solidFill>
              </a:rPr>
              <a:t>particle</a:t>
            </a:r>
            <a:r>
              <a:rPr lang="en-US" sz="1800" dirty="0"/>
              <a:t> measured from</a:t>
            </a:r>
            <a:br>
              <a:rPr lang="en-US" sz="1800" dirty="0"/>
            </a:br>
            <a:r>
              <a:rPr lang="en-US" sz="1800" dirty="0"/>
              <a:t>fixed point 0 described with a vector:</a:t>
            </a:r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76200" y="4004071"/>
            <a:ext cx="2667000" cy="6858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000" b="1" dirty="0">
                <a:solidFill>
                  <a:srgbClr val="C00000"/>
                </a:solidFill>
              </a:rPr>
              <a:t>Displacement:</a:t>
            </a:r>
          </a:p>
        </p:txBody>
      </p:sp>
      <p:sp>
        <p:nvSpPr>
          <p:cNvPr id="19" name="Content Placeholder 2"/>
          <p:cNvSpPr txBox="1">
            <a:spLocks/>
          </p:cNvSpPr>
          <p:nvPr/>
        </p:nvSpPr>
        <p:spPr>
          <a:xfrm>
            <a:off x="1981200" y="4004071"/>
            <a:ext cx="6324600" cy="6858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spcBef>
                <a:spcPts val="0"/>
              </a:spcBef>
              <a:buFont typeface="Arial" pitchFamily="34" charset="0"/>
              <a:buNone/>
            </a:pPr>
            <a:r>
              <a:rPr lang="en-US" sz="1800" dirty="0"/>
              <a:t>Change in position.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11112891"/>
              </p:ext>
            </p:extLst>
          </p:nvPr>
        </p:nvGraphicFramePr>
        <p:xfrm>
          <a:off x="1371600" y="2861071"/>
          <a:ext cx="7620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22" name="Equation" r:id="rId3" imgW="761760" imgH="380880" progId="Equation.DSMT4">
                  <p:embed/>
                </p:oleObj>
              </mc:Choice>
              <mc:Fallback>
                <p:oleObj name="Equation" r:id="rId3" imgW="761760" imgH="380880" progId="Equation.DSMT4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2861071"/>
                        <a:ext cx="762000" cy="3810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Content Placeholder 2"/>
          <p:cNvSpPr txBox="1">
            <a:spLocks/>
          </p:cNvSpPr>
          <p:nvPr/>
        </p:nvSpPr>
        <p:spPr>
          <a:xfrm>
            <a:off x="2362200" y="2708671"/>
            <a:ext cx="2514600" cy="646331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91440" tIns="45720" rIns="91440" bIns="45720" rtlCol="0" anchor="ctr" anchorCtr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algn="ctr">
              <a:spcBef>
                <a:spcPts val="0"/>
              </a:spcBef>
              <a:buFont typeface="Arial" pitchFamily="34" charset="0"/>
              <a:buNone/>
            </a:pPr>
            <a:r>
              <a:rPr lang="en-US" sz="1800" i="1" dirty="0"/>
              <a:t>position vector is a function of time</a:t>
            </a:r>
          </a:p>
        </p:txBody>
      </p:sp>
      <p:sp>
        <p:nvSpPr>
          <p:cNvPr id="11" name="Freeform 10"/>
          <p:cNvSpPr/>
          <p:nvPr/>
        </p:nvSpPr>
        <p:spPr>
          <a:xfrm>
            <a:off x="2133600" y="3089671"/>
            <a:ext cx="609600" cy="76506"/>
          </a:xfrm>
          <a:custGeom>
            <a:avLst/>
            <a:gdLst>
              <a:gd name="connsiteX0" fmla="*/ 609600 w 609600"/>
              <a:gd name="connsiteY0" fmla="*/ 0 h 76506"/>
              <a:gd name="connsiteX1" fmla="*/ 295275 w 609600"/>
              <a:gd name="connsiteY1" fmla="*/ 76200 h 76506"/>
              <a:gd name="connsiteX2" fmla="*/ 0 w 609600"/>
              <a:gd name="connsiteY2" fmla="*/ 28575 h 76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09600" h="76506">
                <a:moveTo>
                  <a:pt x="609600" y="0"/>
                </a:moveTo>
                <a:cubicBezTo>
                  <a:pt x="503237" y="35719"/>
                  <a:pt x="396875" y="71438"/>
                  <a:pt x="295275" y="76200"/>
                </a:cubicBezTo>
                <a:cubicBezTo>
                  <a:pt x="193675" y="80963"/>
                  <a:pt x="0" y="28575"/>
                  <a:pt x="0" y="28575"/>
                </a:cubicBezTo>
              </a:path>
            </a:pathLst>
          </a:custGeom>
          <a:noFill/>
          <a:ln>
            <a:solidFill>
              <a:srgbClr val="C00000"/>
            </a:solidFill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8960825"/>
              </p:ext>
            </p:extLst>
          </p:nvPr>
        </p:nvGraphicFramePr>
        <p:xfrm>
          <a:off x="1295400" y="5375671"/>
          <a:ext cx="265430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23" name="Equation" r:id="rId5" imgW="2654280" imgH="241200" progId="Equation.DSMT4">
                  <p:embed/>
                </p:oleObj>
              </mc:Choice>
              <mc:Fallback>
                <p:oleObj name="Equation" r:id="rId5" imgW="2654280" imgH="241200" progId="Equation.DSMT4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5375671"/>
                        <a:ext cx="2654300" cy="2413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321" name="Picture 9" descr="D:\Courses\ENGR220\HibbelerV12\Hibbeler_Dynamics_CH12_JPG\fig12_16a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996"/>
          <a:stretch/>
        </p:blipFill>
        <p:spPr bwMode="auto">
          <a:xfrm>
            <a:off x="5334000" y="1752600"/>
            <a:ext cx="3699132" cy="2248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2" name="Picture 10" descr="D:\Courses\ENGR220\HibbelerV12\Hibbeler_Dynamics_CH12_JPG\fig12_16b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918"/>
          <a:stretch/>
        </p:blipFill>
        <p:spPr bwMode="auto">
          <a:xfrm>
            <a:off x="5334000" y="4232671"/>
            <a:ext cx="3429000" cy="2396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3779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7" name="Picture 11" descr="D:\Courses\ENGR220\HibbelerV12\Hibbeler_Dynamics_CH12_JPG\fig12_16c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6" b="25399"/>
          <a:stretch/>
        </p:blipFill>
        <p:spPr bwMode="auto">
          <a:xfrm>
            <a:off x="4572000" y="3314700"/>
            <a:ext cx="4263931" cy="3314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001000" cy="609600"/>
          </a:xfrm>
          <a:solidFill>
            <a:schemeClr val="bg1"/>
          </a:solidFill>
        </p:spPr>
        <p:txBody>
          <a:bodyPr>
            <a:noAutofit/>
          </a:bodyPr>
          <a:lstStyle/>
          <a:p>
            <a:pPr marL="182880" algn="l"/>
            <a:r>
              <a:rPr lang="en-US" sz="2000" dirty="0"/>
              <a:t>General Curvilinear Motion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8001000" y="0"/>
            <a:ext cx="1143000" cy="6096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/>
              <a:t>12.4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609600"/>
            <a:ext cx="9144000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Content Placeholder 2"/>
          <p:cNvSpPr txBox="1">
            <a:spLocks/>
          </p:cNvSpPr>
          <p:nvPr/>
        </p:nvSpPr>
        <p:spPr>
          <a:xfrm>
            <a:off x="76200" y="838200"/>
            <a:ext cx="2667000" cy="6858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000" b="1" dirty="0">
                <a:solidFill>
                  <a:srgbClr val="C00000"/>
                </a:solidFill>
              </a:rPr>
              <a:t>Velocity:</a:t>
            </a:r>
          </a:p>
        </p:txBody>
      </p:sp>
      <p:sp>
        <p:nvSpPr>
          <p:cNvPr id="23" name="Content Placeholder 2"/>
          <p:cNvSpPr txBox="1">
            <a:spLocks/>
          </p:cNvSpPr>
          <p:nvPr/>
        </p:nvSpPr>
        <p:spPr>
          <a:xfrm>
            <a:off x="1295400" y="838200"/>
            <a:ext cx="7620000" cy="6858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spcBef>
                <a:spcPts val="0"/>
              </a:spcBef>
              <a:buFont typeface="Arial" pitchFamily="34" charset="0"/>
              <a:buNone/>
            </a:pPr>
            <a:r>
              <a:rPr lang="en-US" sz="1800" dirty="0"/>
              <a:t>Change in vector position.</a:t>
            </a:r>
          </a:p>
        </p:txBody>
      </p:sp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82686235"/>
              </p:ext>
            </p:extLst>
          </p:nvPr>
        </p:nvGraphicFramePr>
        <p:xfrm>
          <a:off x="3124200" y="1524000"/>
          <a:ext cx="9779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92" name="Equation" r:id="rId4" imgW="977760" imgH="609480" progId="Equation.DSMT4">
                  <p:embed/>
                </p:oleObj>
              </mc:Choice>
              <mc:Fallback>
                <p:oleObj name="Equation" r:id="rId4" imgW="977760" imgH="609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124200" y="1524000"/>
                        <a:ext cx="977900" cy="6096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Content Placeholder 2"/>
          <p:cNvSpPr txBox="1">
            <a:spLocks/>
          </p:cNvSpPr>
          <p:nvPr/>
        </p:nvSpPr>
        <p:spPr>
          <a:xfrm>
            <a:off x="838200" y="1676400"/>
            <a:ext cx="1828800" cy="369332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91440" tIns="45720" rIns="91440" bIns="45720" rtlCol="0" anchor="ctr" anchorCtr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spcBef>
                <a:spcPts val="0"/>
              </a:spcBef>
              <a:buFont typeface="Arial" pitchFamily="34" charset="0"/>
              <a:buNone/>
            </a:pPr>
            <a:r>
              <a:rPr lang="en-US" sz="1800" i="1" dirty="0">
                <a:solidFill>
                  <a:srgbClr val="C00000"/>
                </a:solidFill>
              </a:rPr>
              <a:t>average velocity:</a:t>
            </a:r>
          </a:p>
        </p:txBody>
      </p:sp>
      <p:sp>
        <p:nvSpPr>
          <p:cNvPr id="28" name="Content Placeholder 2"/>
          <p:cNvSpPr txBox="1">
            <a:spLocks/>
          </p:cNvSpPr>
          <p:nvPr/>
        </p:nvSpPr>
        <p:spPr>
          <a:xfrm>
            <a:off x="304800" y="2425700"/>
            <a:ext cx="2362200" cy="369332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91440" tIns="45720" rIns="91440" bIns="45720" rtlCol="0" anchor="ctr" anchorCtr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spcBef>
                <a:spcPts val="0"/>
              </a:spcBef>
              <a:buFont typeface="Arial" pitchFamily="34" charset="0"/>
              <a:buNone/>
            </a:pPr>
            <a:r>
              <a:rPr lang="en-US" sz="1800" i="1" dirty="0">
                <a:solidFill>
                  <a:srgbClr val="C00000"/>
                </a:solidFill>
              </a:rPr>
              <a:t>instantaneous velocity:</a:t>
            </a:r>
          </a:p>
        </p:txBody>
      </p:sp>
      <p:graphicFrame>
        <p:nvGraphicFramePr>
          <p:cNvPr id="29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20789673"/>
              </p:ext>
            </p:extLst>
          </p:nvPr>
        </p:nvGraphicFramePr>
        <p:xfrm>
          <a:off x="3124200" y="2286000"/>
          <a:ext cx="1955800" cy="1397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93" name="Equation" r:id="rId6" imgW="1955520" imgH="1396800" progId="Equation.DSMT4">
                  <p:embed/>
                </p:oleObj>
              </mc:Choice>
              <mc:Fallback>
                <p:oleObj name="Equation" r:id="rId6" imgW="1955520" imgH="1396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2286000"/>
                        <a:ext cx="1955800" cy="13970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Content Placeholder 2"/>
          <p:cNvSpPr txBox="1">
            <a:spLocks/>
          </p:cNvSpPr>
          <p:nvPr/>
        </p:nvSpPr>
        <p:spPr>
          <a:xfrm>
            <a:off x="190500" y="2971800"/>
            <a:ext cx="2514600" cy="646331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91440" tIns="45720" rIns="91440" bIns="45720" rtlCol="0" anchor="ctr" anchorCtr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algn="ctr">
              <a:spcBef>
                <a:spcPts val="0"/>
              </a:spcBef>
              <a:buFont typeface="Arial" pitchFamily="34" charset="0"/>
              <a:buNone/>
            </a:pPr>
            <a:r>
              <a:rPr lang="en-US" sz="1800" i="1" dirty="0"/>
              <a:t>instantaneous velocity is the derivative of position</a:t>
            </a:r>
          </a:p>
        </p:txBody>
      </p:sp>
      <p:sp>
        <p:nvSpPr>
          <p:cNvPr id="31" name="Freeform 30"/>
          <p:cNvSpPr/>
          <p:nvPr/>
        </p:nvSpPr>
        <p:spPr>
          <a:xfrm>
            <a:off x="2667000" y="3276600"/>
            <a:ext cx="533400" cy="152400"/>
          </a:xfrm>
          <a:custGeom>
            <a:avLst/>
            <a:gdLst>
              <a:gd name="connsiteX0" fmla="*/ 0 w 825623"/>
              <a:gd name="connsiteY0" fmla="*/ 0 h 483280"/>
              <a:gd name="connsiteX1" fmla="*/ 204187 w 825623"/>
              <a:gd name="connsiteY1" fmla="*/ 355107 h 483280"/>
              <a:gd name="connsiteX2" fmla="*/ 559293 w 825623"/>
              <a:gd name="connsiteY2" fmla="*/ 479395 h 483280"/>
              <a:gd name="connsiteX3" fmla="*/ 825623 w 825623"/>
              <a:gd name="connsiteY3" fmla="*/ 230820 h 483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25623" h="483280">
                <a:moveTo>
                  <a:pt x="0" y="0"/>
                </a:moveTo>
                <a:cubicBezTo>
                  <a:pt x="55486" y="137604"/>
                  <a:pt x="110972" y="275208"/>
                  <a:pt x="204187" y="355107"/>
                </a:cubicBezTo>
                <a:cubicBezTo>
                  <a:pt x="297402" y="435006"/>
                  <a:pt x="455720" y="500110"/>
                  <a:pt x="559293" y="479395"/>
                </a:cubicBezTo>
                <a:cubicBezTo>
                  <a:pt x="662866" y="458680"/>
                  <a:pt x="782714" y="270769"/>
                  <a:pt x="825623" y="230820"/>
                </a:cubicBezTo>
              </a:path>
            </a:pathLst>
          </a:custGeom>
          <a:noFill/>
          <a:ln>
            <a:solidFill>
              <a:srgbClr val="C00000"/>
            </a:solidFill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Content Placeholder 2"/>
          <p:cNvSpPr txBox="1">
            <a:spLocks/>
          </p:cNvSpPr>
          <p:nvPr/>
        </p:nvSpPr>
        <p:spPr>
          <a:xfrm>
            <a:off x="5080000" y="1676400"/>
            <a:ext cx="2895600" cy="369332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91440" tIns="45720" rIns="91440" bIns="45720" rtlCol="0" anchor="ctr" anchorCtr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algn="ctr">
              <a:spcBef>
                <a:spcPts val="0"/>
              </a:spcBef>
              <a:buNone/>
            </a:pPr>
            <a:r>
              <a:rPr lang="en-US" sz="1800" dirty="0"/>
              <a:t>common units: in/s, </a:t>
            </a:r>
            <a:r>
              <a:rPr lang="en-US" sz="1800" dirty="0" err="1"/>
              <a:t>ft</a:t>
            </a:r>
            <a:r>
              <a:rPr lang="en-US" sz="1800" dirty="0"/>
              <a:t>/s, m/s</a:t>
            </a:r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7120140"/>
              </p:ext>
            </p:extLst>
          </p:nvPr>
        </p:nvGraphicFramePr>
        <p:xfrm>
          <a:off x="838200" y="3962400"/>
          <a:ext cx="32893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94" name="Equation" r:id="rId8" imgW="3288960" imgH="609480" progId="Equation.DSMT4">
                  <p:embed/>
                </p:oleObj>
              </mc:Choice>
              <mc:Fallback>
                <p:oleObj name="Equation" r:id="rId8" imgW="3288960" imgH="609480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3962400"/>
                        <a:ext cx="3289300" cy="6096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Content Placeholder 2"/>
          <p:cNvSpPr txBox="1">
            <a:spLocks/>
          </p:cNvSpPr>
          <p:nvPr/>
        </p:nvSpPr>
        <p:spPr>
          <a:xfrm>
            <a:off x="6705600" y="3276600"/>
            <a:ext cx="2514600" cy="646331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 anchorCtr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algn="ctr">
              <a:spcBef>
                <a:spcPts val="0"/>
              </a:spcBef>
              <a:buFont typeface="Arial" pitchFamily="34" charset="0"/>
              <a:buNone/>
            </a:pPr>
            <a:r>
              <a:rPr lang="en-US" sz="1800" i="1" dirty="0">
                <a:solidFill>
                  <a:srgbClr val="C00000"/>
                </a:solidFill>
              </a:rPr>
              <a:t>velocity is always tangent to the curve</a:t>
            </a:r>
          </a:p>
        </p:txBody>
      </p:sp>
      <p:sp>
        <p:nvSpPr>
          <p:cNvPr id="35" name="Content Placeholder 2"/>
          <p:cNvSpPr txBox="1">
            <a:spLocks/>
          </p:cNvSpPr>
          <p:nvPr/>
        </p:nvSpPr>
        <p:spPr>
          <a:xfrm>
            <a:off x="381000" y="4953000"/>
            <a:ext cx="2971800" cy="369332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91440" tIns="45720" rIns="91440" bIns="45720" rtlCol="0" anchor="ctr" anchorCtr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spcBef>
                <a:spcPts val="0"/>
              </a:spcBef>
              <a:buFont typeface="Arial" pitchFamily="34" charset="0"/>
              <a:buNone/>
            </a:pPr>
            <a:r>
              <a:rPr lang="en-US" sz="1800" i="1" dirty="0">
                <a:solidFill>
                  <a:srgbClr val="C00000"/>
                </a:solidFill>
              </a:rPr>
              <a:t>velocity magnitude (speed):</a:t>
            </a:r>
          </a:p>
        </p:txBody>
      </p:sp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38820511"/>
              </p:ext>
            </p:extLst>
          </p:nvPr>
        </p:nvGraphicFramePr>
        <p:xfrm>
          <a:off x="1447800" y="5410200"/>
          <a:ext cx="11176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95" name="Equation" r:id="rId10" imgW="1117440" imgH="609480" progId="Equation.DSMT4">
                  <p:embed/>
                </p:oleObj>
              </mc:Choice>
              <mc:Fallback>
                <p:oleObj name="Equation" r:id="rId10" imgW="1117440" imgH="609480" progId="Equation.DSMT4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5410200"/>
                        <a:ext cx="1117600" cy="6096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558568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001000" cy="609600"/>
          </a:xfrm>
          <a:solidFill>
            <a:schemeClr val="bg1"/>
          </a:solidFill>
        </p:spPr>
        <p:txBody>
          <a:bodyPr>
            <a:noAutofit/>
          </a:bodyPr>
          <a:lstStyle/>
          <a:p>
            <a:pPr marL="182880" algn="l"/>
            <a:r>
              <a:rPr lang="en-US" sz="2000" dirty="0"/>
              <a:t>General Curvilinear Motion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8001000" y="0"/>
            <a:ext cx="1143000" cy="6096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/>
              <a:t>12.4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609600"/>
            <a:ext cx="9144000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Content Placeholder 2"/>
          <p:cNvSpPr txBox="1">
            <a:spLocks/>
          </p:cNvSpPr>
          <p:nvPr/>
        </p:nvSpPr>
        <p:spPr>
          <a:xfrm>
            <a:off x="76200" y="838200"/>
            <a:ext cx="2667000" cy="6858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000" b="1" dirty="0">
                <a:solidFill>
                  <a:srgbClr val="C00000"/>
                </a:solidFill>
              </a:rPr>
              <a:t>Acceleration:</a:t>
            </a:r>
          </a:p>
        </p:txBody>
      </p:sp>
      <p:sp>
        <p:nvSpPr>
          <p:cNvPr id="23" name="Content Placeholder 2"/>
          <p:cNvSpPr txBox="1">
            <a:spLocks/>
          </p:cNvSpPr>
          <p:nvPr/>
        </p:nvSpPr>
        <p:spPr>
          <a:xfrm>
            <a:off x="2438400" y="838200"/>
            <a:ext cx="6477000" cy="6858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spcBef>
                <a:spcPts val="0"/>
              </a:spcBef>
              <a:buFont typeface="Arial" pitchFamily="34" charset="0"/>
              <a:buNone/>
            </a:pPr>
            <a:r>
              <a:rPr lang="en-US" sz="1800" dirty="0"/>
              <a:t>Change in vector velocity.</a:t>
            </a:r>
          </a:p>
        </p:txBody>
      </p:sp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92450304"/>
              </p:ext>
            </p:extLst>
          </p:nvPr>
        </p:nvGraphicFramePr>
        <p:xfrm>
          <a:off x="3130550" y="1524000"/>
          <a:ext cx="9652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09" name="Equation" r:id="rId3" imgW="965160" imgH="609480" progId="Equation.DSMT4">
                  <p:embed/>
                </p:oleObj>
              </mc:Choice>
              <mc:Fallback>
                <p:oleObj name="Equation" r:id="rId3" imgW="965160" imgH="609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130550" y="1524000"/>
                        <a:ext cx="965200" cy="6096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Content Placeholder 2"/>
          <p:cNvSpPr txBox="1">
            <a:spLocks/>
          </p:cNvSpPr>
          <p:nvPr/>
        </p:nvSpPr>
        <p:spPr>
          <a:xfrm>
            <a:off x="457200" y="1676400"/>
            <a:ext cx="2362200" cy="369332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91440" tIns="45720" rIns="91440" bIns="45720" rtlCol="0" anchor="ctr" anchorCtr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spcBef>
                <a:spcPts val="0"/>
              </a:spcBef>
              <a:buFont typeface="Arial" pitchFamily="34" charset="0"/>
              <a:buNone/>
            </a:pPr>
            <a:r>
              <a:rPr lang="en-US" sz="1800" i="1" dirty="0">
                <a:solidFill>
                  <a:srgbClr val="C00000"/>
                </a:solidFill>
              </a:rPr>
              <a:t>average acceleration:</a:t>
            </a:r>
          </a:p>
        </p:txBody>
      </p:sp>
      <p:sp>
        <p:nvSpPr>
          <p:cNvPr id="28" name="Content Placeholder 2"/>
          <p:cNvSpPr txBox="1">
            <a:spLocks/>
          </p:cNvSpPr>
          <p:nvPr/>
        </p:nvSpPr>
        <p:spPr>
          <a:xfrm>
            <a:off x="76200" y="2425700"/>
            <a:ext cx="2819400" cy="369332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91440" tIns="45720" rIns="91440" bIns="45720" rtlCol="0" anchor="ctr" anchorCtr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spcBef>
                <a:spcPts val="0"/>
              </a:spcBef>
              <a:buNone/>
            </a:pPr>
            <a:r>
              <a:rPr lang="en-US" sz="1800" i="1" dirty="0">
                <a:solidFill>
                  <a:srgbClr val="C00000"/>
                </a:solidFill>
              </a:rPr>
              <a:t>instantaneous  acceleration:</a:t>
            </a:r>
          </a:p>
        </p:txBody>
      </p:sp>
      <p:graphicFrame>
        <p:nvGraphicFramePr>
          <p:cNvPr id="29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8346810"/>
              </p:ext>
            </p:extLst>
          </p:nvPr>
        </p:nvGraphicFramePr>
        <p:xfrm>
          <a:off x="3124200" y="2286000"/>
          <a:ext cx="1943100" cy="1397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10" name="Equation" r:id="rId5" imgW="1942920" imgH="1396800" progId="Equation.DSMT4">
                  <p:embed/>
                </p:oleObj>
              </mc:Choice>
              <mc:Fallback>
                <p:oleObj name="Equation" r:id="rId5" imgW="1942920" imgH="1396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2286000"/>
                        <a:ext cx="1943100" cy="13970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Content Placeholder 2"/>
          <p:cNvSpPr txBox="1">
            <a:spLocks/>
          </p:cNvSpPr>
          <p:nvPr/>
        </p:nvSpPr>
        <p:spPr>
          <a:xfrm>
            <a:off x="76200" y="2971800"/>
            <a:ext cx="2743200" cy="646331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91440" tIns="45720" rIns="91440" bIns="45720" rtlCol="0" anchor="ctr" anchorCtr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algn="ctr">
              <a:spcBef>
                <a:spcPts val="0"/>
              </a:spcBef>
              <a:buFont typeface="Arial" pitchFamily="34" charset="0"/>
              <a:buNone/>
            </a:pPr>
            <a:r>
              <a:rPr lang="en-US" sz="1800" i="1" dirty="0"/>
              <a:t>instantaneous acceleration is the derivative of velocity</a:t>
            </a:r>
          </a:p>
        </p:txBody>
      </p:sp>
      <p:sp>
        <p:nvSpPr>
          <p:cNvPr id="32" name="Content Placeholder 2"/>
          <p:cNvSpPr txBox="1">
            <a:spLocks/>
          </p:cNvSpPr>
          <p:nvPr/>
        </p:nvSpPr>
        <p:spPr>
          <a:xfrm>
            <a:off x="4800600" y="1649194"/>
            <a:ext cx="3200400" cy="369332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91440" tIns="45720" rIns="91440" bIns="45720" rtlCol="0" anchor="ctr" anchorCtr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algn="ctr">
              <a:spcBef>
                <a:spcPts val="0"/>
              </a:spcBef>
              <a:buNone/>
            </a:pPr>
            <a:r>
              <a:rPr lang="en-US" sz="1800" dirty="0"/>
              <a:t>common units: in/s</a:t>
            </a:r>
            <a:r>
              <a:rPr lang="en-US" sz="1800" baseline="30000" dirty="0"/>
              <a:t>2</a:t>
            </a:r>
            <a:r>
              <a:rPr lang="en-US" sz="1800" dirty="0"/>
              <a:t>, </a:t>
            </a:r>
            <a:r>
              <a:rPr lang="en-US" sz="1800" dirty="0" err="1"/>
              <a:t>ft</a:t>
            </a:r>
            <a:r>
              <a:rPr lang="en-US" sz="1800" dirty="0"/>
              <a:t>/s</a:t>
            </a:r>
            <a:r>
              <a:rPr lang="en-US" sz="1800" baseline="30000" dirty="0"/>
              <a:t>2</a:t>
            </a:r>
            <a:r>
              <a:rPr lang="en-US" sz="1800" dirty="0"/>
              <a:t>, m/s</a:t>
            </a:r>
            <a:r>
              <a:rPr lang="en-US" sz="1800" baseline="30000" dirty="0"/>
              <a:t>2</a:t>
            </a:r>
            <a:endParaRPr lang="en-US" sz="1800" dirty="0"/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4101378"/>
              </p:ext>
            </p:extLst>
          </p:nvPr>
        </p:nvGraphicFramePr>
        <p:xfrm>
          <a:off x="5168900" y="3048000"/>
          <a:ext cx="38227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11" name="Equation" r:id="rId7" imgW="3822480" imgH="609480" progId="Equation.DSMT4">
                  <p:embed/>
                </p:oleObj>
              </mc:Choice>
              <mc:Fallback>
                <p:oleObj name="Equation" r:id="rId7" imgW="3822480" imgH="609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68900" y="3048000"/>
                        <a:ext cx="3822700" cy="6096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Freeform 30"/>
          <p:cNvSpPr/>
          <p:nvPr/>
        </p:nvSpPr>
        <p:spPr>
          <a:xfrm>
            <a:off x="2743200" y="3352800"/>
            <a:ext cx="381000" cy="76200"/>
          </a:xfrm>
          <a:custGeom>
            <a:avLst/>
            <a:gdLst>
              <a:gd name="connsiteX0" fmla="*/ 0 w 825623"/>
              <a:gd name="connsiteY0" fmla="*/ 0 h 483280"/>
              <a:gd name="connsiteX1" fmla="*/ 204187 w 825623"/>
              <a:gd name="connsiteY1" fmla="*/ 355107 h 483280"/>
              <a:gd name="connsiteX2" fmla="*/ 559293 w 825623"/>
              <a:gd name="connsiteY2" fmla="*/ 479395 h 483280"/>
              <a:gd name="connsiteX3" fmla="*/ 825623 w 825623"/>
              <a:gd name="connsiteY3" fmla="*/ 230820 h 483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25623" h="483280">
                <a:moveTo>
                  <a:pt x="0" y="0"/>
                </a:moveTo>
                <a:cubicBezTo>
                  <a:pt x="55486" y="137604"/>
                  <a:pt x="110972" y="275208"/>
                  <a:pt x="204187" y="355107"/>
                </a:cubicBezTo>
                <a:cubicBezTo>
                  <a:pt x="297402" y="435006"/>
                  <a:pt x="455720" y="500110"/>
                  <a:pt x="559293" y="479395"/>
                </a:cubicBezTo>
                <a:cubicBezTo>
                  <a:pt x="662866" y="458680"/>
                  <a:pt x="782714" y="270769"/>
                  <a:pt x="825623" y="230820"/>
                </a:cubicBezTo>
              </a:path>
            </a:pathLst>
          </a:custGeom>
          <a:noFill/>
          <a:ln>
            <a:solidFill>
              <a:srgbClr val="C00000"/>
            </a:solidFill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4800600" y="2249269"/>
            <a:ext cx="4038600" cy="646331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91440" tIns="45720" rIns="91440" bIns="45720" rtlCol="0" anchor="ctr" anchorCtr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algn="ctr">
              <a:spcBef>
                <a:spcPts val="0"/>
              </a:spcBef>
              <a:buFont typeface="Arial" pitchFamily="34" charset="0"/>
              <a:buNone/>
            </a:pPr>
            <a:r>
              <a:rPr lang="en-US" sz="1800" i="1" dirty="0"/>
              <a:t>A </a:t>
            </a:r>
            <a:r>
              <a:rPr lang="en-US" sz="1800" i="1" dirty="0">
                <a:solidFill>
                  <a:srgbClr val="C00000"/>
                </a:solidFill>
              </a:rPr>
              <a:t>hodograph</a:t>
            </a:r>
            <a:r>
              <a:rPr lang="en-US" sz="1800" i="1" dirty="0"/>
              <a:t> is a plot of velocity vectors with their tails located at a fixed point 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0’</a:t>
            </a:r>
          </a:p>
        </p:txBody>
      </p:sp>
      <p:pic>
        <p:nvPicPr>
          <p:cNvPr id="15362" name="Picture 2" descr="D:\Courses\ENGR220\HibbelerV12\Hibbeler_Dynamics_CH12_JPG\fig12_16d.jp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2" b="27222"/>
          <a:stretch/>
        </p:blipFill>
        <p:spPr bwMode="auto">
          <a:xfrm>
            <a:off x="152400" y="3810000"/>
            <a:ext cx="2825831" cy="1962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3" name="Picture 3" descr="D:\Courses\ENGR220\HibbelerV12\Hibbeler_Dynamics_CH12_JPG\fig12_16e.jpg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64" r="1351" b="53963"/>
          <a:stretch/>
        </p:blipFill>
        <p:spPr bwMode="auto">
          <a:xfrm>
            <a:off x="152400" y="5233839"/>
            <a:ext cx="2133600" cy="1319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D:\Courses\ENGR220\HibbelerV12\Hibbeler_Dynamics_CH12_JPG\fig12_16f.jpg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783"/>
          <a:stretch/>
        </p:blipFill>
        <p:spPr bwMode="auto">
          <a:xfrm>
            <a:off x="2286000" y="5257800"/>
            <a:ext cx="2667000" cy="1290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8" name="Picture 8" descr="D:\Courses\ENGR220\HibbelerV12\Hibbeler_Dynamics_CH12_JPG\fig12_16g.jpg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66" r="17883" b="40593"/>
          <a:stretch/>
        </p:blipFill>
        <p:spPr bwMode="auto">
          <a:xfrm>
            <a:off x="5562600" y="3733800"/>
            <a:ext cx="3379304" cy="2775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Content Placeholder 2"/>
          <p:cNvSpPr txBox="1">
            <a:spLocks/>
          </p:cNvSpPr>
          <p:nvPr/>
        </p:nvSpPr>
        <p:spPr>
          <a:xfrm>
            <a:off x="3657600" y="4154269"/>
            <a:ext cx="3352800" cy="646331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 anchorCtr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algn="ctr">
              <a:spcBef>
                <a:spcPts val="0"/>
              </a:spcBef>
              <a:buFont typeface="Arial" pitchFamily="34" charset="0"/>
              <a:buNone/>
            </a:pPr>
            <a:r>
              <a:rPr lang="en-US" sz="1800" i="1" dirty="0">
                <a:solidFill>
                  <a:srgbClr val="C00000"/>
                </a:solidFill>
              </a:rPr>
              <a:t>Acceleration points to the “inside” or “concave side” of the path</a:t>
            </a:r>
          </a:p>
        </p:txBody>
      </p:sp>
    </p:spTree>
    <p:extLst>
      <p:ext uri="{BB962C8B-B14F-4D97-AF65-F5344CB8AC3E}">
        <p14:creationId xmlns:p14="http://schemas.microsoft.com/office/powerpoint/2010/main" val="15922213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03" name="Picture 15" descr="D:\Courses\ENGR220\HibbelerV12\Hibbeler_Dynamics_CH12_JPG\fig12_17a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451"/>
          <a:stretch/>
        </p:blipFill>
        <p:spPr bwMode="auto">
          <a:xfrm>
            <a:off x="3505200" y="3213738"/>
            <a:ext cx="5526370" cy="3472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001000" cy="609600"/>
          </a:xfrm>
          <a:solidFill>
            <a:schemeClr val="bg1"/>
          </a:solidFill>
        </p:spPr>
        <p:txBody>
          <a:bodyPr>
            <a:noAutofit/>
          </a:bodyPr>
          <a:lstStyle/>
          <a:p>
            <a:pPr marL="182880" algn="l"/>
            <a:r>
              <a:rPr lang="en-US" sz="2000" dirty="0"/>
              <a:t>Curvilinear Motion: Rectangular Components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914400"/>
            <a:ext cx="2667000" cy="685800"/>
          </a:xfrm>
          <a:solidFill>
            <a:schemeClr val="bg1"/>
          </a:solidFill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2000" b="1" dirty="0">
                <a:solidFill>
                  <a:srgbClr val="C00000"/>
                </a:solidFill>
              </a:rPr>
              <a:t>Position: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8001000" y="0"/>
            <a:ext cx="1143000" cy="6096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/>
              <a:t>12.5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609600"/>
            <a:ext cx="9144000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/>
          <p:cNvSpPr txBox="1">
            <a:spLocks/>
          </p:cNvSpPr>
          <p:nvPr/>
        </p:nvSpPr>
        <p:spPr>
          <a:xfrm>
            <a:off x="1524000" y="914400"/>
            <a:ext cx="4038600" cy="6858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spcBef>
                <a:spcPts val="0"/>
              </a:spcBef>
              <a:buFont typeface="Arial" pitchFamily="34" charset="0"/>
              <a:buNone/>
            </a:pPr>
            <a:r>
              <a:rPr lang="en-US" sz="1800" dirty="0"/>
              <a:t>A particle located at 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x,y,z</a:t>
            </a:r>
            <a:r>
              <a:rPr lang="en-US" sz="1800" dirty="0"/>
              <a:t>) from origin 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1800" dirty="0"/>
              <a:t>.</a:t>
            </a: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3552303"/>
              </p:ext>
            </p:extLst>
          </p:nvPr>
        </p:nvGraphicFramePr>
        <p:xfrm>
          <a:off x="2133600" y="1860550"/>
          <a:ext cx="29337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82" name="Equation" r:id="rId4" imgW="2933640" imgH="419040" progId="Equation.DSMT4">
                  <p:embed/>
                </p:oleObj>
              </mc:Choice>
              <mc:Fallback>
                <p:oleObj name="Equation" r:id="rId4" imgW="2933640" imgH="419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33600" y="1860550"/>
                        <a:ext cx="2933700" cy="4191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6478447"/>
              </p:ext>
            </p:extLst>
          </p:nvPr>
        </p:nvGraphicFramePr>
        <p:xfrm>
          <a:off x="2305050" y="2616200"/>
          <a:ext cx="16510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83" name="Equation" r:id="rId6" imgW="1650960" imgH="393480" progId="Equation.DSMT4">
                  <p:embed/>
                </p:oleObj>
              </mc:Choice>
              <mc:Fallback>
                <p:oleObj name="Equation" r:id="rId6" imgW="1650960" imgH="39348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05050" y="2616200"/>
                        <a:ext cx="1651000" cy="3937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Content Placeholder 2"/>
          <p:cNvSpPr txBox="1">
            <a:spLocks/>
          </p:cNvSpPr>
          <p:nvPr/>
        </p:nvSpPr>
        <p:spPr>
          <a:xfrm>
            <a:off x="304800" y="1905000"/>
            <a:ext cx="1143000" cy="369332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91440" tIns="45720" rIns="91440" bIns="45720" rtlCol="0" anchor="ctr" anchorCtr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spcBef>
                <a:spcPts val="0"/>
              </a:spcBef>
              <a:buFont typeface="Arial" pitchFamily="34" charset="0"/>
              <a:buNone/>
            </a:pPr>
            <a:r>
              <a:rPr lang="en-US" sz="1800" i="1" dirty="0">
                <a:solidFill>
                  <a:srgbClr val="C00000"/>
                </a:solidFill>
              </a:rPr>
              <a:t>position:</a:t>
            </a: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304800" y="2665968"/>
            <a:ext cx="1295400" cy="369332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91440" tIns="45720" rIns="91440" bIns="45720" rtlCol="0" anchor="ctr" anchorCtr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spcBef>
                <a:spcPts val="0"/>
              </a:spcBef>
              <a:buFont typeface="Arial" pitchFamily="34" charset="0"/>
              <a:buNone/>
            </a:pPr>
            <a:r>
              <a:rPr lang="en-US" sz="1800" i="1" dirty="0">
                <a:solidFill>
                  <a:srgbClr val="C00000"/>
                </a:solidFill>
              </a:rPr>
              <a:t>magnitude: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5169256"/>
              </p:ext>
            </p:extLst>
          </p:nvPr>
        </p:nvGraphicFramePr>
        <p:xfrm>
          <a:off x="2438400" y="3541713"/>
          <a:ext cx="8128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84" name="Equation" r:id="rId8" imgW="812520" imgH="317160" progId="Equation.DSMT4">
                  <p:embed/>
                </p:oleObj>
              </mc:Choice>
              <mc:Fallback>
                <p:oleObj name="Equation" r:id="rId8" imgW="812520" imgH="31716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3541713"/>
                        <a:ext cx="812800" cy="3175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Content Placeholder 2"/>
          <p:cNvSpPr txBox="1">
            <a:spLocks/>
          </p:cNvSpPr>
          <p:nvPr/>
        </p:nvSpPr>
        <p:spPr>
          <a:xfrm>
            <a:off x="457200" y="3429000"/>
            <a:ext cx="1517650" cy="646331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91440" tIns="45720" rIns="91440" bIns="45720" rtlCol="0" anchor="ctr" anchorCtr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spcBef>
                <a:spcPts val="0"/>
              </a:spcBef>
              <a:buFont typeface="Arial" pitchFamily="34" charset="0"/>
              <a:buNone/>
            </a:pPr>
            <a:r>
              <a:rPr lang="en-US" sz="1800" i="1" dirty="0">
                <a:solidFill>
                  <a:srgbClr val="C00000"/>
                </a:solidFill>
              </a:rPr>
              <a:t>direction:</a:t>
            </a:r>
            <a:br>
              <a:rPr lang="en-US" sz="1800" i="1" dirty="0">
                <a:solidFill>
                  <a:srgbClr val="C00000"/>
                </a:solidFill>
              </a:rPr>
            </a:br>
            <a:r>
              <a:rPr lang="en-US" sz="1800" i="1" dirty="0">
                <a:solidFill>
                  <a:srgbClr val="C00000"/>
                </a:solidFill>
              </a:rPr>
              <a:t>(unit vector)</a:t>
            </a:r>
          </a:p>
        </p:txBody>
      </p:sp>
    </p:spTree>
    <p:extLst>
      <p:ext uri="{BB962C8B-B14F-4D97-AF65-F5344CB8AC3E}">
        <p14:creationId xmlns:p14="http://schemas.microsoft.com/office/powerpoint/2010/main" val="12320229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13" name="Picture 25" descr="D:\Courses\ENGR220\HibbelerV12\Hibbeler_Dynamics_CH12_JPG\fig12_17b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197"/>
          <a:stretch/>
        </p:blipFill>
        <p:spPr bwMode="auto">
          <a:xfrm>
            <a:off x="4343400" y="3886200"/>
            <a:ext cx="4671774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001000" cy="609600"/>
          </a:xfrm>
          <a:solidFill>
            <a:schemeClr val="bg1"/>
          </a:solidFill>
        </p:spPr>
        <p:txBody>
          <a:bodyPr>
            <a:noAutofit/>
          </a:bodyPr>
          <a:lstStyle/>
          <a:p>
            <a:pPr marL="182880" algn="l"/>
            <a:r>
              <a:rPr lang="en-US" sz="2000" dirty="0"/>
              <a:t>Curvilinear Motion: Rectangular Components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8001000" y="0"/>
            <a:ext cx="1143000" cy="6096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/>
              <a:t>12.5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609600"/>
            <a:ext cx="9144000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2"/>
          <p:cNvSpPr txBox="1">
            <a:spLocks/>
          </p:cNvSpPr>
          <p:nvPr/>
        </p:nvSpPr>
        <p:spPr>
          <a:xfrm>
            <a:off x="76200" y="762000"/>
            <a:ext cx="2667000" cy="6858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000" b="1" dirty="0">
                <a:solidFill>
                  <a:srgbClr val="C00000"/>
                </a:solidFill>
              </a:rPr>
              <a:t>Velocity:</a:t>
            </a: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1524000" y="762000"/>
            <a:ext cx="6400800" cy="6858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spcBef>
                <a:spcPts val="0"/>
              </a:spcBef>
              <a:buFont typeface="Arial" pitchFamily="34" charset="0"/>
              <a:buNone/>
            </a:pPr>
            <a:r>
              <a:rPr lang="en-US" sz="1800" dirty="0"/>
              <a:t>Velocity has direction and magnitude.  Velocity is always tangent to the path. Tail emanates from  the particle.</a:t>
            </a:r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6639270"/>
              </p:ext>
            </p:extLst>
          </p:nvPr>
        </p:nvGraphicFramePr>
        <p:xfrm>
          <a:off x="1752600" y="1600200"/>
          <a:ext cx="68199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44" name="Equation" r:id="rId4" imgW="6819840" imgH="609480" progId="Equation.DSMT4">
                  <p:embed/>
                </p:oleObj>
              </mc:Choice>
              <mc:Fallback>
                <p:oleObj name="Equation" r:id="rId4" imgW="6819840" imgH="609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1600200"/>
                        <a:ext cx="6819900" cy="6096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10835904"/>
              </p:ext>
            </p:extLst>
          </p:nvPr>
        </p:nvGraphicFramePr>
        <p:xfrm>
          <a:off x="1657350" y="2298700"/>
          <a:ext cx="3670300" cy="73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45" name="Equation" r:id="rId6" imgW="3670200" imgH="736560" progId="Equation.DSMT4">
                  <p:embed/>
                </p:oleObj>
              </mc:Choice>
              <mc:Fallback>
                <p:oleObj name="Equation" r:id="rId6" imgW="3670200" imgH="7365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57350" y="2298700"/>
                        <a:ext cx="3670300" cy="7366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Content Placeholder 2"/>
          <p:cNvSpPr txBox="1">
            <a:spLocks/>
          </p:cNvSpPr>
          <p:nvPr/>
        </p:nvSpPr>
        <p:spPr>
          <a:xfrm>
            <a:off x="228600" y="1563469"/>
            <a:ext cx="1143000" cy="646331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91440" tIns="45720" rIns="91440" bIns="45720" rtlCol="0" anchor="ctr" anchorCtr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spcBef>
                <a:spcPts val="0"/>
              </a:spcBef>
              <a:buFont typeface="Arial" pitchFamily="34" charset="0"/>
              <a:buNone/>
            </a:pPr>
            <a:r>
              <a:rPr lang="en-US" sz="1800" i="1" dirty="0">
                <a:solidFill>
                  <a:srgbClr val="C00000"/>
                </a:solidFill>
              </a:rPr>
              <a:t>vector</a:t>
            </a:r>
            <a:br>
              <a:rPr lang="en-US" sz="1800" i="1" dirty="0">
                <a:solidFill>
                  <a:srgbClr val="C00000"/>
                </a:solidFill>
              </a:rPr>
            </a:br>
            <a:r>
              <a:rPr lang="en-US" sz="1800" i="1" dirty="0">
                <a:solidFill>
                  <a:srgbClr val="C00000"/>
                </a:solidFill>
              </a:rPr>
              <a:t>velocity:</a:t>
            </a:r>
          </a:p>
        </p:txBody>
      </p:sp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95005533"/>
              </p:ext>
            </p:extLst>
          </p:nvPr>
        </p:nvGraphicFramePr>
        <p:xfrm>
          <a:off x="6102350" y="2336800"/>
          <a:ext cx="2146300" cy="1054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46" name="Equation" r:id="rId8" imgW="2145960" imgH="1054080" progId="Equation.DSMT4">
                  <p:embed/>
                </p:oleObj>
              </mc:Choice>
              <mc:Fallback>
                <p:oleObj name="Equation" r:id="rId8" imgW="2145960" imgH="1054080" progId="Equation.DSMT4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02350" y="2336800"/>
                        <a:ext cx="2146300" cy="10541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30645749"/>
              </p:ext>
            </p:extLst>
          </p:nvPr>
        </p:nvGraphicFramePr>
        <p:xfrm>
          <a:off x="2247900" y="3594100"/>
          <a:ext cx="16256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47" name="Equation" r:id="rId10" imgW="1625400" imgH="419040" progId="Equation.DSMT4">
                  <p:embed/>
                </p:oleObj>
              </mc:Choice>
              <mc:Fallback>
                <p:oleObj name="Equation" r:id="rId10" imgW="162540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47900" y="3594100"/>
                        <a:ext cx="1625600" cy="4191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Content Placeholder 2"/>
          <p:cNvSpPr txBox="1">
            <a:spLocks/>
          </p:cNvSpPr>
          <p:nvPr/>
        </p:nvSpPr>
        <p:spPr>
          <a:xfrm>
            <a:off x="234950" y="3656568"/>
            <a:ext cx="1295400" cy="369332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91440" tIns="45720" rIns="91440" bIns="45720" rtlCol="0" anchor="ctr" anchorCtr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spcBef>
                <a:spcPts val="0"/>
              </a:spcBef>
              <a:buFont typeface="Arial" pitchFamily="34" charset="0"/>
              <a:buNone/>
            </a:pPr>
            <a:r>
              <a:rPr lang="en-US" sz="1800" i="1" dirty="0">
                <a:solidFill>
                  <a:srgbClr val="C00000"/>
                </a:solidFill>
              </a:rPr>
              <a:t>magnitude:</a:t>
            </a:r>
          </a:p>
        </p:txBody>
      </p:sp>
      <p:sp>
        <p:nvSpPr>
          <p:cNvPr id="25" name="Content Placeholder 2"/>
          <p:cNvSpPr txBox="1">
            <a:spLocks/>
          </p:cNvSpPr>
          <p:nvPr/>
        </p:nvSpPr>
        <p:spPr>
          <a:xfrm>
            <a:off x="387350" y="4368969"/>
            <a:ext cx="1517650" cy="646331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91440" tIns="45720" rIns="91440" bIns="45720" rtlCol="0" anchor="ctr" anchorCtr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spcBef>
                <a:spcPts val="0"/>
              </a:spcBef>
              <a:buFont typeface="Arial" pitchFamily="34" charset="0"/>
              <a:buNone/>
            </a:pPr>
            <a:r>
              <a:rPr lang="en-US" sz="1800" i="1" dirty="0">
                <a:solidFill>
                  <a:srgbClr val="C00000"/>
                </a:solidFill>
              </a:rPr>
              <a:t>direction:</a:t>
            </a:r>
            <a:br>
              <a:rPr lang="en-US" sz="1800" i="1" dirty="0">
                <a:solidFill>
                  <a:srgbClr val="C00000"/>
                </a:solidFill>
              </a:rPr>
            </a:br>
            <a:r>
              <a:rPr lang="en-US" sz="1800" i="1" dirty="0">
                <a:solidFill>
                  <a:srgbClr val="C00000"/>
                </a:solidFill>
              </a:rPr>
              <a:t>(unit vector)</a:t>
            </a:r>
          </a:p>
        </p:txBody>
      </p:sp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2681132"/>
              </p:ext>
            </p:extLst>
          </p:nvPr>
        </p:nvGraphicFramePr>
        <p:xfrm>
          <a:off x="2355850" y="4532313"/>
          <a:ext cx="8382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48" name="Equation" r:id="rId12" imgW="838080" imgH="317160" progId="Equation.DSMT4">
                  <p:embed/>
                </p:oleObj>
              </mc:Choice>
              <mc:Fallback>
                <p:oleObj name="Equation" r:id="rId12" imgW="838080" imgH="3171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55850" y="4532313"/>
                        <a:ext cx="838200" cy="3175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555196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Picture 3" descr="D:\Courses\ENGR220\HibbelerV12\Hibbeler_Dynamics_CH12_JPG\fig12_17c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82"/>
          <a:stretch/>
        </p:blipFill>
        <p:spPr bwMode="auto">
          <a:xfrm>
            <a:off x="3310573" y="3124200"/>
            <a:ext cx="5679968" cy="361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001000" cy="609600"/>
          </a:xfrm>
          <a:solidFill>
            <a:schemeClr val="bg1"/>
          </a:solidFill>
        </p:spPr>
        <p:txBody>
          <a:bodyPr>
            <a:noAutofit/>
          </a:bodyPr>
          <a:lstStyle/>
          <a:p>
            <a:pPr marL="182880" algn="l"/>
            <a:r>
              <a:rPr lang="en-US" sz="2000" dirty="0"/>
              <a:t>Curvilinear Motion: Rectangular Components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8001000" y="0"/>
            <a:ext cx="1143000" cy="6096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/>
              <a:t>12.5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609600"/>
            <a:ext cx="9144000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2"/>
          <p:cNvSpPr txBox="1">
            <a:spLocks/>
          </p:cNvSpPr>
          <p:nvPr/>
        </p:nvSpPr>
        <p:spPr>
          <a:xfrm>
            <a:off x="76200" y="762000"/>
            <a:ext cx="2057400" cy="6858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000" b="1" dirty="0">
                <a:solidFill>
                  <a:srgbClr val="C00000"/>
                </a:solidFill>
              </a:rPr>
              <a:t>Acceleration:</a:t>
            </a: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1752600" y="762000"/>
            <a:ext cx="6172200" cy="6858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spcBef>
                <a:spcPts val="0"/>
              </a:spcBef>
              <a:buFont typeface="Arial" pitchFamily="34" charset="0"/>
              <a:buNone/>
            </a:pPr>
            <a:r>
              <a:rPr lang="en-US" sz="1800" dirty="0"/>
              <a:t>Acceleration has direction and magnitude.  Acceleration  points towards the inside of the path curve.</a:t>
            </a:r>
          </a:p>
        </p:txBody>
      </p:sp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5084763"/>
              </p:ext>
            </p:extLst>
          </p:nvPr>
        </p:nvGraphicFramePr>
        <p:xfrm>
          <a:off x="1847850" y="1765300"/>
          <a:ext cx="3733800" cy="73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65" name="Equation" r:id="rId4" imgW="3733560" imgH="736560" progId="Equation.DSMT4">
                  <p:embed/>
                </p:oleObj>
              </mc:Choice>
              <mc:Fallback>
                <p:oleObj name="Equation" r:id="rId4" imgW="3733560" imgH="7365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47850" y="1765300"/>
                        <a:ext cx="3733800" cy="7366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Content Placeholder 2"/>
          <p:cNvSpPr txBox="1">
            <a:spLocks/>
          </p:cNvSpPr>
          <p:nvPr/>
        </p:nvSpPr>
        <p:spPr>
          <a:xfrm>
            <a:off x="228600" y="1792069"/>
            <a:ext cx="1447800" cy="646331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91440" tIns="45720" rIns="91440" bIns="45720" rtlCol="0" anchor="ctr" anchorCtr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spcBef>
                <a:spcPts val="0"/>
              </a:spcBef>
              <a:buFont typeface="Arial" pitchFamily="34" charset="0"/>
              <a:buNone/>
            </a:pPr>
            <a:r>
              <a:rPr lang="en-US" sz="1800" i="1" dirty="0">
                <a:solidFill>
                  <a:srgbClr val="C00000"/>
                </a:solidFill>
              </a:rPr>
              <a:t>vector</a:t>
            </a:r>
            <a:br>
              <a:rPr lang="en-US" sz="1800" i="1" dirty="0">
                <a:solidFill>
                  <a:srgbClr val="C00000"/>
                </a:solidFill>
              </a:rPr>
            </a:br>
            <a:r>
              <a:rPr lang="en-US" sz="1800" i="1" dirty="0">
                <a:solidFill>
                  <a:srgbClr val="C00000"/>
                </a:solidFill>
              </a:rPr>
              <a:t>acceleration:</a:t>
            </a:r>
          </a:p>
        </p:txBody>
      </p:sp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2183891"/>
              </p:ext>
            </p:extLst>
          </p:nvPr>
        </p:nvGraphicFramePr>
        <p:xfrm>
          <a:off x="6184900" y="1879600"/>
          <a:ext cx="2159000" cy="1054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66" name="Equation" r:id="rId6" imgW="2158920" imgH="1054080" progId="Equation.DSMT4">
                  <p:embed/>
                </p:oleObj>
              </mc:Choice>
              <mc:Fallback>
                <p:oleObj name="Equation" r:id="rId6" imgW="2158920" imgH="1054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84900" y="1879600"/>
                        <a:ext cx="2159000" cy="10541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3711550"/>
              </p:ext>
            </p:extLst>
          </p:nvPr>
        </p:nvGraphicFramePr>
        <p:xfrm>
          <a:off x="2057400" y="3594100"/>
          <a:ext cx="16764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67" name="Equation" r:id="rId8" imgW="1676160" imgH="419040" progId="Equation.DSMT4">
                  <p:embed/>
                </p:oleObj>
              </mc:Choice>
              <mc:Fallback>
                <p:oleObj name="Equation" r:id="rId8" imgW="167616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3594100"/>
                        <a:ext cx="1676400" cy="4191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Content Placeholder 2"/>
          <p:cNvSpPr txBox="1">
            <a:spLocks/>
          </p:cNvSpPr>
          <p:nvPr/>
        </p:nvSpPr>
        <p:spPr>
          <a:xfrm>
            <a:off x="234950" y="3581400"/>
            <a:ext cx="1295400" cy="369332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91440" tIns="45720" rIns="91440" bIns="45720" rtlCol="0" anchor="ctr" anchorCtr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spcBef>
                <a:spcPts val="0"/>
              </a:spcBef>
              <a:buFont typeface="Arial" pitchFamily="34" charset="0"/>
              <a:buNone/>
            </a:pPr>
            <a:r>
              <a:rPr lang="en-US" sz="1800" i="1" dirty="0">
                <a:solidFill>
                  <a:srgbClr val="C00000"/>
                </a:solidFill>
              </a:rPr>
              <a:t>magnitude:</a:t>
            </a:r>
          </a:p>
        </p:txBody>
      </p:sp>
      <p:sp>
        <p:nvSpPr>
          <p:cNvPr id="25" name="Content Placeholder 2"/>
          <p:cNvSpPr txBox="1">
            <a:spLocks/>
          </p:cNvSpPr>
          <p:nvPr/>
        </p:nvSpPr>
        <p:spPr>
          <a:xfrm>
            <a:off x="387350" y="4368969"/>
            <a:ext cx="1517650" cy="646331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91440" tIns="45720" rIns="91440" bIns="45720" rtlCol="0" anchor="ctr" anchorCtr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spcBef>
                <a:spcPts val="0"/>
              </a:spcBef>
              <a:buFont typeface="Arial" pitchFamily="34" charset="0"/>
              <a:buNone/>
            </a:pPr>
            <a:r>
              <a:rPr lang="en-US" sz="1800" i="1" dirty="0">
                <a:solidFill>
                  <a:srgbClr val="C00000"/>
                </a:solidFill>
              </a:rPr>
              <a:t>direction:</a:t>
            </a:r>
            <a:br>
              <a:rPr lang="en-US" sz="1800" i="1" dirty="0">
                <a:solidFill>
                  <a:srgbClr val="C00000"/>
                </a:solidFill>
              </a:rPr>
            </a:br>
            <a:r>
              <a:rPr lang="en-US" sz="1800" i="1" dirty="0">
                <a:solidFill>
                  <a:srgbClr val="C00000"/>
                </a:solidFill>
              </a:rPr>
              <a:t>(unit vector)</a:t>
            </a:r>
          </a:p>
        </p:txBody>
      </p:sp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63744209"/>
              </p:ext>
            </p:extLst>
          </p:nvPr>
        </p:nvGraphicFramePr>
        <p:xfrm>
          <a:off x="2266950" y="4532313"/>
          <a:ext cx="8509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68" name="Equation" r:id="rId10" imgW="850680" imgH="317160" progId="Equation.DSMT4">
                  <p:embed/>
                </p:oleObj>
              </mc:Choice>
              <mc:Fallback>
                <p:oleObj name="Equation" r:id="rId10" imgW="850680" imgH="3171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6950" y="4532313"/>
                        <a:ext cx="850900" cy="3175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265911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82" name="Picture 26" descr="D:\Courses\ENGR220\HibbelerV12\Hibbeler_Dynamics_CH12_JPG\fig12_2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2" b="11514"/>
          <a:stretch/>
        </p:blipFill>
        <p:spPr bwMode="auto">
          <a:xfrm>
            <a:off x="3657600" y="3200400"/>
            <a:ext cx="5426310" cy="3602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001000" cy="609600"/>
          </a:xfrm>
          <a:solidFill>
            <a:schemeClr val="bg1"/>
          </a:solidFill>
        </p:spPr>
        <p:txBody>
          <a:bodyPr>
            <a:noAutofit/>
          </a:bodyPr>
          <a:lstStyle/>
          <a:p>
            <a:pPr marL="182880" algn="l"/>
            <a:r>
              <a:rPr lang="en-US" sz="2000" dirty="0"/>
              <a:t>Motion of a Projectile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8001000" y="0"/>
            <a:ext cx="1143000" cy="6096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/>
              <a:t>12.6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609600"/>
            <a:ext cx="9144000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2"/>
          <p:cNvSpPr txBox="1">
            <a:spLocks/>
          </p:cNvSpPr>
          <p:nvPr/>
        </p:nvSpPr>
        <p:spPr>
          <a:xfrm>
            <a:off x="76200" y="3962400"/>
            <a:ext cx="1447800" cy="6858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000" b="1" dirty="0">
                <a:solidFill>
                  <a:srgbClr val="C00000"/>
                </a:solidFill>
              </a:rPr>
              <a:t>Horizontal</a:t>
            </a:r>
            <a:br>
              <a:rPr lang="en-US" sz="2000" b="1" dirty="0">
                <a:solidFill>
                  <a:srgbClr val="C00000"/>
                </a:solidFill>
              </a:rPr>
            </a:br>
            <a:r>
              <a:rPr lang="en-US" sz="2000" b="1" dirty="0">
                <a:solidFill>
                  <a:srgbClr val="C00000"/>
                </a:solidFill>
              </a:rPr>
              <a:t>Motion:</a:t>
            </a: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152400" y="685800"/>
            <a:ext cx="8763000" cy="6858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spcBef>
                <a:spcPts val="0"/>
              </a:spcBef>
              <a:buFont typeface="Arial" pitchFamily="34" charset="0"/>
              <a:buNone/>
            </a:pPr>
            <a:r>
              <a:rPr lang="en-US" sz="1800" dirty="0"/>
              <a:t>Free-flight motion of a projectile using rectangular components. </a:t>
            </a: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0010143"/>
              </p:ext>
            </p:extLst>
          </p:nvPr>
        </p:nvGraphicFramePr>
        <p:xfrm>
          <a:off x="2895600" y="2209800"/>
          <a:ext cx="1993900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68" name="Equation" r:id="rId4" imgW="1993680" imgH="1015920" progId="Equation.DSMT4">
                  <p:embed/>
                </p:oleObj>
              </mc:Choice>
              <mc:Fallback>
                <p:oleObj name="Equation" r:id="rId4" imgW="1993680" imgH="1015920" progId="Equation.DSMT4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2209800"/>
                        <a:ext cx="1993900" cy="10160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45996200"/>
              </p:ext>
            </p:extLst>
          </p:nvPr>
        </p:nvGraphicFramePr>
        <p:xfrm>
          <a:off x="1524000" y="3962400"/>
          <a:ext cx="14986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69" name="Equation" r:id="rId6" imgW="1498320" imgH="761760" progId="Equation.DSMT4">
                  <p:embed/>
                </p:oleObj>
              </mc:Choice>
              <mc:Fallback>
                <p:oleObj name="Equation" r:id="rId6" imgW="1498320" imgH="76176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3962400"/>
                        <a:ext cx="1498600" cy="7620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Content Placeholder 2"/>
          <p:cNvSpPr txBox="1">
            <a:spLocks/>
          </p:cNvSpPr>
          <p:nvPr/>
        </p:nvSpPr>
        <p:spPr>
          <a:xfrm>
            <a:off x="76200" y="2209800"/>
            <a:ext cx="2590800" cy="7620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000" b="1" dirty="0">
                <a:solidFill>
                  <a:srgbClr val="C00000"/>
                </a:solidFill>
              </a:rPr>
              <a:t>Constant Acceleration</a:t>
            </a:r>
          </a:p>
          <a:p>
            <a:pPr marL="0" indent="0">
              <a:buFont typeface="Arial" pitchFamily="34" charset="0"/>
              <a:buNone/>
            </a:pPr>
            <a:r>
              <a:rPr lang="en-US" sz="2000" b="1" dirty="0">
                <a:solidFill>
                  <a:srgbClr val="C00000"/>
                </a:solidFill>
              </a:rPr>
              <a:t>Equations:</a:t>
            </a:r>
          </a:p>
        </p:txBody>
      </p:sp>
      <p:sp>
        <p:nvSpPr>
          <p:cNvPr id="20" name="Content Placeholder 2"/>
          <p:cNvSpPr txBox="1">
            <a:spLocks/>
          </p:cNvSpPr>
          <p:nvPr/>
        </p:nvSpPr>
        <p:spPr>
          <a:xfrm>
            <a:off x="76200" y="5105400"/>
            <a:ext cx="1066800" cy="6858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000" b="1" dirty="0">
                <a:solidFill>
                  <a:srgbClr val="C00000"/>
                </a:solidFill>
              </a:rPr>
              <a:t>Vertical</a:t>
            </a:r>
            <a:br>
              <a:rPr lang="en-US" sz="2000" b="1" dirty="0">
                <a:solidFill>
                  <a:srgbClr val="C00000"/>
                </a:solidFill>
              </a:rPr>
            </a:br>
            <a:r>
              <a:rPr lang="en-US" sz="2000" b="1" dirty="0">
                <a:solidFill>
                  <a:srgbClr val="C00000"/>
                </a:solidFill>
              </a:rPr>
              <a:t>Motion: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Object 6"/>
              <p:cNvSpPr txBox="1"/>
              <p:nvPr/>
            </p:nvSpPr>
            <p:spPr bwMode="auto">
              <a:xfrm>
                <a:off x="5638800" y="2209800"/>
                <a:ext cx="3276600" cy="609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>
                <a:normAutofit fontScale="32500" lnSpcReduction="2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8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4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en-US" sz="4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sz="4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=9.81</m:t>
                      </m:r>
                      <m:f>
                        <m:fPr>
                          <m:ctrlPr>
                            <a:rPr lang="en-US" sz="4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8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48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m</m:t>
                          </m:r>
                        </m:num>
                        <m:den>
                          <m:sSup>
                            <m:sSupPr>
                              <m:ctrlPr>
                                <a:rPr lang="en-US" sz="4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4800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s</m:t>
                              </m:r>
                            </m:e>
                            <m:sup>
                              <m:r>
                                <a:rPr lang="en-US" sz="4800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4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=32.2</m:t>
                      </m:r>
                      <m:f>
                        <m:fPr>
                          <m:ctrlPr>
                            <a:rPr lang="en-US" sz="4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8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48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ft</m:t>
                          </m:r>
                        </m:num>
                        <m:den>
                          <m:sSup>
                            <m:sSupPr>
                              <m:ctrlPr>
                                <a:rPr lang="en-US" sz="4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4800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s</m:t>
                              </m:r>
                            </m:e>
                            <m:sup>
                              <m:r>
                                <a:rPr lang="en-US" sz="4800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Object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638800" y="2209800"/>
                <a:ext cx="3276600" cy="60960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Content Placeholder 2"/>
          <p:cNvSpPr txBox="1">
            <a:spLocks/>
          </p:cNvSpPr>
          <p:nvPr/>
        </p:nvSpPr>
        <p:spPr>
          <a:xfrm>
            <a:off x="3124200" y="1383268"/>
            <a:ext cx="5943600" cy="369332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91440" tIns="45720" rIns="91440" bIns="45720" rtlCol="0" anchor="ctr" anchorCtr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spcBef>
                <a:spcPts val="0"/>
              </a:spcBef>
              <a:buFont typeface="Arial" pitchFamily="34" charset="0"/>
              <a:buNone/>
            </a:pPr>
            <a:r>
              <a:rPr lang="en-US" sz="1800" i="1" dirty="0">
                <a:solidFill>
                  <a:srgbClr val="C00000"/>
                </a:solidFill>
              </a:rPr>
              <a:t>constant acceleration (no variation with altitude or elevation)</a:t>
            </a:r>
          </a:p>
        </p:txBody>
      </p:sp>
      <p:sp>
        <p:nvSpPr>
          <p:cNvPr id="27" name="Content Placeholder 2"/>
          <p:cNvSpPr txBox="1">
            <a:spLocks/>
          </p:cNvSpPr>
          <p:nvPr/>
        </p:nvSpPr>
        <p:spPr>
          <a:xfrm>
            <a:off x="76200" y="1219200"/>
            <a:ext cx="2971800" cy="6858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000" b="1" dirty="0">
                <a:solidFill>
                  <a:srgbClr val="C00000"/>
                </a:solidFill>
              </a:rPr>
              <a:t>Assumptions for Analysis:</a:t>
            </a:r>
          </a:p>
        </p:txBody>
      </p:sp>
      <p:sp>
        <p:nvSpPr>
          <p:cNvPr id="28" name="Content Placeholder 2"/>
          <p:cNvSpPr txBox="1">
            <a:spLocks/>
          </p:cNvSpPr>
          <p:nvPr/>
        </p:nvSpPr>
        <p:spPr>
          <a:xfrm>
            <a:off x="2362200" y="1676400"/>
            <a:ext cx="6629400" cy="369332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91440" tIns="45720" rIns="91440" bIns="45720" rtlCol="0" anchor="ctr" anchorCtr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algn="r">
              <a:spcBef>
                <a:spcPts val="0"/>
              </a:spcBef>
              <a:buFont typeface="Arial" pitchFamily="34" charset="0"/>
              <a:buNone/>
            </a:pPr>
            <a:r>
              <a:rPr lang="en-US" sz="1800" i="1" dirty="0">
                <a:solidFill>
                  <a:srgbClr val="C00000"/>
                </a:solidFill>
              </a:rPr>
              <a:t>no friction/damping from air (no forces act on particle during flight)</a:t>
            </a: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73878349"/>
              </p:ext>
            </p:extLst>
          </p:nvPr>
        </p:nvGraphicFramePr>
        <p:xfrm>
          <a:off x="457200" y="3429000"/>
          <a:ext cx="19304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70" name="Equation" r:id="rId9" imgW="1930320" imgH="330120" progId="Equation.DSMT4">
                  <p:embed/>
                </p:oleObj>
              </mc:Choice>
              <mc:Fallback>
                <p:oleObj name="Equation" r:id="rId9" imgW="1930320" imgH="33012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3429000"/>
                        <a:ext cx="1930400" cy="330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Content Placeholder 2"/>
          <p:cNvSpPr txBox="1">
            <a:spLocks/>
          </p:cNvSpPr>
          <p:nvPr/>
        </p:nvSpPr>
        <p:spPr>
          <a:xfrm>
            <a:off x="152400" y="3048000"/>
            <a:ext cx="2514600" cy="369332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91440" tIns="45720" rIns="91440" bIns="45720" rtlCol="0" anchor="ctr" anchorCtr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algn="ctr">
              <a:spcBef>
                <a:spcPts val="0"/>
              </a:spcBef>
              <a:buFont typeface="Arial" pitchFamily="34" charset="0"/>
              <a:buNone/>
            </a:pPr>
            <a:r>
              <a:rPr lang="en-US" sz="1800" dirty="0"/>
              <a:t>For projectile flight, use:</a:t>
            </a:r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9771731"/>
              </p:ext>
            </p:extLst>
          </p:nvPr>
        </p:nvGraphicFramePr>
        <p:xfrm>
          <a:off x="1219200" y="4953000"/>
          <a:ext cx="2197100" cy="1003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71" name="Equation" r:id="rId11" imgW="2197080" imgH="1002960" progId="Equation.DSMT4">
                  <p:embed/>
                </p:oleObj>
              </mc:Choice>
              <mc:Fallback>
                <p:oleObj name="Equation" r:id="rId11" imgW="2197080" imgH="100296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4953000"/>
                        <a:ext cx="2197100" cy="10033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197022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001000" cy="609600"/>
          </a:xfrm>
          <a:solidFill>
            <a:schemeClr val="bg1"/>
          </a:solidFill>
        </p:spPr>
        <p:txBody>
          <a:bodyPr>
            <a:noAutofit/>
          </a:bodyPr>
          <a:lstStyle/>
          <a:p>
            <a:pPr marL="182880" algn="l"/>
            <a:r>
              <a:rPr lang="en-US" sz="2000" dirty="0"/>
              <a:t>In-Class Practice Problem 1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8001000" y="0"/>
            <a:ext cx="1143000" cy="6096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4000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609600"/>
            <a:ext cx="9144000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EFE91359-9589-4B15-B415-E07A5EF7C6A1}"/>
              </a:ext>
            </a:extLst>
          </p:cNvPr>
          <p:cNvSpPr txBox="1">
            <a:spLocks/>
          </p:cNvSpPr>
          <p:nvPr/>
        </p:nvSpPr>
        <p:spPr>
          <a:xfrm>
            <a:off x="334108" y="2358536"/>
            <a:ext cx="4999892" cy="282306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000" dirty="0"/>
              <a:t>What do you notice about this problem?</a:t>
            </a:r>
          </a:p>
          <a:p>
            <a:pPr marL="0" indent="0">
              <a:buFont typeface="Arial" pitchFamily="34" charset="0"/>
              <a:buNone/>
            </a:pPr>
            <a:r>
              <a:rPr lang="en-US" sz="2000" dirty="0"/>
              <a:t>Key words?</a:t>
            </a:r>
          </a:p>
          <a:p>
            <a:pPr marL="0" indent="0">
              <a:buFont typeface="Arial" pitchFamily="34" charset="0"/>
              <a:buNone/>
            </a:pPr>
            <a:r>
              <a:rPr lang="en-US" sz="2000" dirty="0"/>
              <a:t>What information do you know?</a:t>
            </a:r>
          </a:p>
          <a:p>
            <a:pPr marL="0" indent="0">
              <a:buFont typeface="Arial" pitchFamily="34" charset="0"/>
              <a:buNone/>
            </a:pPr>
            <a:r>
              <a:rPr lang="en-US" sz="2000" dirty="0"/>
              <a:t>What are you trying to find?</a:t>
            </a:r>
          </a:p>
          <a:p>
            <a:pPr marL="0" indent="0">
              <a:buFont typeface="Arial" pitchFamily="34" charset="0"/>
              <a:buNone/>
            </a:pPr>
            <a:r>
              <a:rPr lang="en-US" sz="2000" dirty="0"/>
              <a:t>How to you approach the problem?</a:t>
            </a:r>
          </a:p>
          <a:p>
            <a:pPr marL="0" indent="0">
              <a:buFont typeface="Arial" pitchFamily="34" charset="0"/>
              <a:buNone/>
            </a:pPr>
            <a:r>
              <a:rPr lang="en-US" sz="2000" dirty="0"/>
              <a:t>What equation(s) will you use?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3227007-5CE1-48E6-9810-3222411D4D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914399"/>
            <a:ext cx="5098518" cy="1444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8494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>
          <a:solidFill>
            <a:srgbClr val="C00000"/>
          </a:solidFill>
          <a:tailEnd type="stealth" w="lg" len="lg"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1468</TotalTime>
  <Words>638</Words>
  <Application>Microsoft Office PowerPoint</Application>
  <PresentationFormat>On-screen Show (4:3)</PresentationFormat>
  <Paragraphs>96</Paragraphs>
  <Slides>16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Cambria Math</vt:lpstr>
      <vt:lpstr>Times New Roman</vt:lpstr>
      <vt:lpstr>Office Theme</vt:lpstr>
      <vt:lpstr>Equation</vt:lpstr>
      <vt:lpstr>Curvilinear Motion</vt:lpstr>
      <vt:lpstr>General Curvilinear Motion</vt:lpstr>
      <vt:lpstr>General Curvilinear Motion</vt:lpstr>
      <vt:lpstr>General Curvilinear Motion</vt:lpstr>
      <vt:lpstr>Curvilinear Motion: Rectangular Components</vt:lpstr>
      <vt:lpstr>Curvilinear Motion: Rectangular Components</vt:lpstr>
      <vt:lpstr>Curvilinear Motion: Rectangular Components</vt:lpstr>
      <vt:lpstr>Motion of a Projectile</vt:lpstr>
      <vt:lpstr>In-Class Practice Problem 1</vt:lpstr>
      <vt:lpstr>In-Class Practice Problem 1</vt:lpstr>
      <vt:lpstr>In-Class Practice Problem 2</vt:lpstr>
      <vt:lpstr>In-Class Practice Problem 2</vt:lpstr>
      <vt:lpstr>In-Class Practice Problem 3</vt:lpstr>
      <vt:lpstr>In-Class Practice Problem 3</vt:lpstr>
      <vt:lpstr>In-Class Practice Problem 3</vt:lpstr>
      <vt:lpstr>In-Class Practice Problem 3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Eric Wolbrecht</dc:creator>
  <cp:lastModifiedBy>Cordon, Daniel (dcordon@uidaho.edu)</cp:lastModifiedBy>
  <cp:revision>152</cp:revision>
  <dcterms:created xsi:type="dcterms:W3CDTF">2012-06-25T20:35:01Z</dcterms:created>
  <dcterms:modified xsi:type="dcterms:W3CDTF">2021-01-22T16:02:11Z</dcterms:modified>
</cp:coreProperties>
</file>