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  <p:sldId id="288" r:id="rId4"/>
    <p:sldId id="289" r:id="rId5"/>
    <p:sldId id="277" r:id="rId6"/>
    <p:sldId id="278" r:id="rId7"/>
    <p:sldId id="279" r:id="rId8"/>
    <p:sldId id="290" r:id="rId9"/>
    <p:sldId id="291" r:id="rId10"/>
    <p:sldId id="280" r:id="rId11"/>
    <p:sldId id="281" r:id="rId12"/>
    <p:sldId id="282" r:id="rId13"/>
    <p:sldId id="283" r:id="rId14"/>
    <p:sldId id="284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2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7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9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1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8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2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5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2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9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C1C36-EB36-42CF-A074-B66E1B8F5CEE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30318739" TargetMode="External"/><Relationship Id="rId2" Type="http://schemas.openxmlformats.org/officeDocument/2006/relationships/hyperlink" Target="https://www.youtube.com/watch?v=t7lyDfgegb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kNHuhuKKY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5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3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6.jpeg"/><Relationship Id="rId3" Type="http://schemas.openxmlformats.org/officeDocument/2006/relationships/image" Target="../media/image14.jpeg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1.wmf"/><Relationship Id="rId1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image" Target="../media/image12.wmf"/><Relationship Id="rId10" Type="http://schemas.openxmlformats.org/officeDocument/2006/relationships/image" Target="../media/image10.wmf"/><Relationship Id="rId4" Type="http://schemas.openxmlformats.org/officeDocument/2006/relationships/image" Target="../media/image15.jpeg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oleObject" Target="../embeddings/oleObject10.bin"/><Relationship Id="rId7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Normal and Tangential Coordinate System (n-t)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04800" y="914400"/>
            <a:ext cx="8001000" cy="56387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One transferrable skill I want you to get from Dynamics is the use of various coordinate systems. You’re already familiar with cartesian (rectangular) coordinate systems, and in calculus you’ve probably played with cylindrical (r, </a:t>
            </a:r>
            <a:r>
              <a:rPr lang="en-US" sz="2000" dirty="0">
                <a:sym typeface="Symbol" panose="05050102010706020507" pitchFamily="18" charset="2"/>
              </a:rPr>
              <a:t></a:t>
            </a:r>
            <a:r>
              <a:rPr lang="en-US" sz="2000" dirty="0"/>
              <a:t>, z) and spherical (r, </a:t>
            </a:r>
            <a:r>
              <a:rPr lang="en-US" sz="2000" dirty="0">
                <a:sym typeface="Symbol" panose="05050102010706020507" pitchFamily="18" charset="2"/>
              </a:rPr>
              <a:t></a:t>
            </a:r>
            <a:r>
              <a:rPr lang="en-US" sz="2000" dirty="0"/>
              <a:t>, </a:t>
            </a:r>
            <a:r>
              <a:rPr lang="en-US" sz="2000" dirty="0">
                <a:sym typeface="Symbol" panose="05050102010706020507" pitchFamily="18" charset="2"/>
              </a:rPr>
              <a:t></a:t>
            </a:r>
            <a:r>
              <a:rPr lang="en-US" sz="2000" dirty="0"/>
              <a:t>) systems.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Each of the above coordinate systems are used from a FIXED reference point.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Today you are going to learn about the n-t (n, t</a:t>
            </a:r>
            <a:r>
              <a:rPr lang="en-US" sz="2000"/>
              <a:t>, b) coordinate </a:t>
            </a:r>
            <a:r>
              <a:rPr lang="en-US" sz="2000" dirty="0"/>
              <a:t>system. What makes this coordinate system unique is that it is a coordinate system that moves with the particle.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In engineering we distinguish between </a:t>
            </a:r>
          </a:p>
          <a:p>
            <a:r>
              <a:rPr lang="en-US" sz="2000" dirty="0"/>
              <a:t>Eulerian viewpoints – observing something from a fixed reference point</a:t>
            </a:r>
          </a:p>
          <a:p>
            <a:r>
              <a:rPr lang="en-US" sz="2000" dirty="0" err="1"/>
              <a:t>Lagrangian</a:t>
            </a:r>
            <a:r>
              <a:rPr lang="en-US" sz="2000" dirty="0"/>
              <a:t> viewpoints – riding along what is being observed</a:t>
            </a:r>
          </a:p>
        </p:txBody>
      </p:sp>
    </p:spTree>
    <p:extLst>
      <p:ext uri="{BB962C8B-B14F-4D97-AF65-F5344CB8AC3E}">
        <p14:creationId xmlns:p14="http://schemas.microsoft.com/office/powerpoint/2010/main" val="1563911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34108" y="2358536"/>
            <a:ext cx="4999892" cy="28230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What do you notice about this problem?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Key words?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What information do you know?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What are you trying to find?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How to you approach the problem?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What equation(s) will you use?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EAD9F7-8B18-4304-A633-98114D47B5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939" y="762000"/>
            <a:ext cx="5062848" cy="159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49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FCEAD9F7-8B18-4304-A633-98114D47B5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939" y="762000"/>
            <a:ext cx="5062848" cy="15965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FD83F1B-1C1F-408C-BB75-C8DEB7047E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99" y="2743200"/>
            <a:ext cx="7536873" cy="2286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8485D27-F9DC-4CCC-8CF6-72799328C886}"/>
              </a:ext>
            </a:extLst>
          </p:cNvPr>
          <p:cNvSpPr txBox="1">
            <a:spLocks/>
          </p:cNvSpPr>
          <p:nvPr/>
        </p:nvSpPr>
        <p:spPr>
          <a:xfrm>
            <a:off x="3277173" y="5109077"/>
            <a:ext cx="2084614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l"/>
            <a:r>
              <a:rPr lang="en-US" sz="2000" dirty="0"/>
              <a:t>About 87 mph</a:t>
            </a:r>
          </a:p>
        </p:txBody>
      </p:sp>
    </p:spTree>
    <p:extLst>
      <p:ext uri="{BB962C8B-B14F-4D97-AF65-F5344CB8AC3E}">
        <p14:creationId xmlns:p14="http://schemas.microsoft.com/office/powerpoint/2010/main" val="3060061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34108" y="2358536"/>
            <a:ext cx="4999892" cy="28230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What do you notice about this problem?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Key words?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How to you approach the problem?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What do you do with the acceleration vector?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What equation(s) will you use?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A09040-DFA0-4644-8059-58A779CDA0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889488"/>
            <a:ext cx="4419600" cy="15576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62375F-54F3-4509-9272-90613567C8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6900" y="762000"/>
            <a:ext cx="2895600" cy="288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85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9A09040-DFA0-4644-8059-58A779CDA0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889488"/>
            <a:ext cx="4419600" cy="15576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62375F-54F3-4509-9272-90613567C8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624647"/>
            <a:ext cx="2095500" cy="20848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E099C1A-EA66-4A5B-93A8-B1E9B02630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971799"/>
            <a:ext cx="6400742" cy="230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064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34108" y="2358536"/>
            <a:ext cx="4999892" cy="28230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What do you notice about this problem?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Key words?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How to you approach the problem?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What equation(s) will you use?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6F6438-F5AB-4F81-BB5F-0988E966B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399"/>
            <a:ext cx="4639205" cy="13715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CB74112-8640-4F64-A3D0-97E5C149B0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761999"/>
            <a:ext cx="3179748" cy="373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11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646F6438-F5AB-4F81-BB5F-0988E966B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399"/>
            <a:ext cx="4639205" cy="13715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CB74112-8640-4F64-A3D0-97E5C149B0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624601"/>
            <a:ext cx="2570148" cy="30179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C4DAFE-35A4-4D22-88D2-7923AD3333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2285990"/>
            <a:ext cx="6194639" cy="350519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54016EF-9A21-4872-8417-CC8542362E0F}"/>
                  </a:ext>
                </a:extLst>
              </p:cNvPr>
              <p:cNvSpPr txBox="1"/>
              <p:nvPr/>
            </p:nvSpPr>
            <p:spPr>
              <a:xfrm>
                <a:off x="723900" y="5791187"/>
                <a:ext cx="6553200" cy="874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Could have also used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=0+0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(4)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6.999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        </a:t>
                </a:r>
                <a:r>
                  <a:rPr lang="en-US" dirty="0">
                    <a:sym typeface="Wingdings" panose="05000000000000000000" pitchFamily="2" charset="2"/>
                  </a:rPr>
                  <a:t>        </a:t>
                </a:r>
                <a:r>
                  <a:rPr lang="en-US" i="1" dirty="0">
                    <a:sym typeface="Wingdings" panose="05000000000000000000" pitchFamily="2" charset="2"/>
                  </a:rPr>
                  <a:t>s = 97.97 m</a:t>
                </a:r>
                <a:endParaRPr lang="en-US" i="1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54016EF-9A21-4872-8417-CC8542362E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" y="5791187"/>
                <a:ext cx="6553200" cy="874598"/>
              </a:xfrm>
              <a:prstGeom prst="rect">
                <a:avLst/>
              </a:prstGeom>
              <a:blipFill>
                <a:blip r:embed="rId5"/>
                <a:stretch>
                  <a:fillRect l="-837" b="-41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1987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Normal and Tangential Coordinate System (n-t)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04800" y="838200"/>
            <a:ext cx="8458200" cy="2057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Fluid dynamics is one field that frequently uses these two viewpoints.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Your choice of a coordinate system shouldn’t change the behavior being simulated. But it should change the equations. Some phenomenon will be easier to math model in a certain coordinate system. </a:t>
            </a:r>
          </a:p>
        </p:txBody>
      </p:sp>
      <p:pic>
        <p:nvPicPr>
          <p:cNvPr id="23554" name="Picture 2">
            <a:extLst>
              <a:ext uri="{FF2B5EF4-FFF2-40B4-BE49-F238E27FC236}">
                <a16:creationId xmlns:a16="http://schemas.microsoft.com/office/drawing/2014/main" id="{6977EB16-18F7-4147-B565-670D33FB8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200400"/>
            <a:ext cx="8763000" cy="3546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46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Normal and Tangential Coordinate System (n-t)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04800" y="838200"/>
            <a:ext cx="8458200" cy="449579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Here are two other examples from Pacific Raceways (Kent, WA)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Eulerian: </a:t>
            </a:r>
            <a:r>
              <a:rPr lang="en-US" sz="2000" dirty="0">
                <a:hlinkClick r:id="rId2"/>
              </a:rPr>
              <a:t>https://www.youtube.com/watch?v=t7lyDfgegbU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Lagrangian</a:t>
            </a:r>
            <a:r>
              <a:rPr lang="en-US" sz="2000" dirty="0"/>
              <a:t>: </a:t>
            </a:r>
            <a:r>
              <a:rPr lang="en-US" sz="2000" dirty="0">
                <a:hlinkClick r:id="rId3"/>
              </a:rPr>
              <a:t>https://vimeo.com/30318739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FWIW: </a:t>
            </a:r>
            <a:r>
              <a:rPr lang="en-US" sz="2000" dirty="0" err="1"/>
              <a:t>Lagrangians</a:t>
            </a:r>
            <a:r>
              <a:rPr lang="en-US" sz="2000" dirty="0"/>
              <a:t> have more fun ;)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2642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Normal and Tangential Coordinate System (n-t)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04800" y="838200"/>
            <a:ext cx="8458200" cy="449579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But wait, there’s more!!!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Here is some in-car footage with telemetry. Pay attention to the g-meter (lower left of the gauges). </a:t>
            </a:r>
          </a:p>
          <a:p>
            <a:r>
              <a:rPr lang="en-US" sz="2000" dirty="0"/>
              <a:t>What are the peak values in the normal direction?</a:t>
            </a:r>
          </a:p>
          <a:p>
            <a:r>
              <a:rPr lang="en-US" sz="2000" dirty="0"/>
              <a:t>What are the peak values in the tangential direction? </a:t>
            </a:r>
          </a:p>
          <a:p>
            <a:r>
              <a:rPr lang="en-US" sz="2000" dirty="0"/>
              <a:t>What is the transition like between peaks in each?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https://www.youtube.com/watch?v=UkNHuhuKKYo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Outside the scope of this class, what are the implications of a 3-axis accelerometer mounted to a car vs. a motorcycle</a:t>
            </a:r>
            <a:r>
              <a:rPr lang="en-US" sz="2000"/>
              <a:t>? </a:t>
            </a:r>
          </a:p>
          <a:p>
            <a:pPr marL="0" indent="0">
              <a:buNone/>
            </a:pPr>
            <a:r>
              <a:rPr lang="en-US" sz="2000"/>
              <a:t>What </a:t>
            </a:r>
            <a:r>
              <a:rPr lang="en-US" sz="2000" dirty="0"/>
              <a:t>does this mean for other things, like oil and fuel pump inlets?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4636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4" name="Picture 14" descr="D:\Courses\ENGR220\HibbelerV12\Hibbeler_Dynamics_CH12_JPG\fig12_24c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" t="2" r="1" b="21814"/>
          <a:stretch/>
        </p:blipFill>
        <p:spPr bwMode="auto">
          <a:xfrm>
            <a:off x="6203636" y="4419600"/>
            <a:ext cx="2798684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Curvilinear Motion:  Normal and Tangential Components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12.7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1676400" y="762000"/>
            <a:ext cx="7391400" cy="762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Coordinate system has origin at a fixed point on the curve, and at the instant considered this origin happens to coincide with the location of the particle.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40174"/>
              </p:ext>
            </p:extLst>
          </p:nvPr>
        </p:nvGraphicFramePr>
        <p:xfrm>
          <a:off x="6489700" y="2927350"/>
          <a:ext cx="22479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7" name="Equation" r:id="rId4" imgW="2247840" imgH="406080" progId="Equation.DSMT4">
                  <p:embed/>
                </p:oleObj>
              </mc:Choice>
              <mc:Fallback>
                <p:oleObj name="Equation" r:id="rId4" imgW="22478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9700" y="2927350"/>
                        <a:ext cx="2247900" cy="406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Content Placeholder 2"/>
          <p:cNvSpPr txBox="1">
            <a:spLocks/>
          </p:cNvSpPr>
          <p:nvPr/>
        </p:nvSpPr>
        <p:spPr>
          <a:xfrm>
            <a:off x="76200" y="762000"/>
            <a:ext cx="11430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Planar</a:t>
            </a:r>
            <a:br>
              <a:rPr lang="en-US" sz="20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Motion: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015168"/>
              </p:ext>
            </p:extLst>
          </p:nvPr>
        </p:nvGraphicFramePr>
        <p:xfrm>
          <a:off x="6496050" y="3397250"/>
          <a:ext cx="2247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8" name="Equation" r:id="rId6" imgW="2247840" imgH="368280" progId="Equation.DSMT4">
                  <p:embed/>
                </p:oleObj>
              </mc:Choice>
              <mc:Fallback>
                <p:oleObj name="Equation" r:id="rId6" imgW="2247840" imgH="3682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6050" y="3397250"/>
                        <a:ext cx="2247900" cy="368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Content Placeholder 2"/>
          <p:cNvSpPr txBox="1">
            <a:spLocks/>
          </p:cNvSpPr>
          <p:nvPr/>
        </p:nvSpPr>
        <p:spPr>
          <a:xfrm>
            <a:off x="5181600" y="2895600"/>
            <a:ext cx="12954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Velocity:</a:t>
            </a:r>
          </a:p>
        </p:txBody>
      </p:sp>
      <p:pic>
        <p:nvPicPr>
          <p:cNvPr id="20492" name="Picture 12" descr="D:\Courses\ENGR220\HibbelerV12\Hibbeler_Dynamics_CH12_JPG\fig12_24a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61"/>
          <a:stretch/>
        </p:blipFill>
        <p:spPr bwMode="auto">
          <a:xfrm>
            <a:off x="152400" y="4335395"/>
            <a:ext cx="3124200" cy="237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3" name="Picture 13" descr="D:\Courses\ENGR220\HibbelerV12\Hibbeler_Dynamics_CH12_JPG\fig12_24b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29"/>
          <a:stretch/>
        </p:blipFill>
        <p:spPr bwMode="auto">
          <a:xfrm>
            <a:off x="3352800" y="4225810"/>
            <a:ext cx="3124200" cy="247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Content Placeholder 2"/>
          <p:cNvSpPr txBox="1">
            <a:spLocks/>
          </p:cNvSpPr>
          <p:nvPr/>
        </p:nvSpPr>
        <p:spPr>
          <a:xfrm>
            <a:off x="76200" y="1828800"/>
            <a:ext cx="12954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Position: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76200" y="2590800"/>
            <a:ext cx="42672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The </a:t>
            </a:r>
            <a:r>
              <a:rPr lang="en-US" sz="1800" i="1" dirty="0">
                <a:solidFill>
                  <a:srgbClr val="C00000"/>
                </a:solidFill>
              </a:rPr>
              <a:t>tangential direction, t </a:t>
            </a:r>
            <a:r>
              <a:rPr lang="en-US" sz="1800" dirty="0"/>
              <a:t>is tangent to the path and points in the direction of motion.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76200" y="3276600"/>
            <a:ext cx="4267200" cy="914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The </a:t>
            </a:r>
            <a:r>
              <a:rPr lang="en-US" sz="1800" i="1" dirty="0">
                <a:solidFill>
                  <a:srgbClr val="C00000"/>
                </a:solidFill>
              </a:rPr>
              <a:t>normal direction, n </a:t>
            </a:r>
            <a:r>
              <a:rPr lang="en-US" sz="1800" dirty="0"/>
              <a:t>is perpendicular to the tangential direction and points to the instantaneous center of curvature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0’</a:t>
            </a:r>
            <a:r>
              <a:rPr lang="en-US" sz="1800" dirty="0"/>
              <a:t>.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960073"/>
              </p:ext>
            </p:extLst>
          </p:nvPr>
        </p:nvGraphicFramePr>
        <p:xfrm>
          <a:off x="1828800" y="1828800"/>
          <a:ext cx="2717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9" name="Equation" r:id="rId10" imgW="2717640" imgH="609480" progId="Equation.DSMT4">
                  <p:embed/>
                </p:oleObj>
              </mc:Choice>
              <mc:Fallback>
                <p:oleObj name="Equation" r:id="rId10" imgW="2717640" imgH="609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828800"/>
                        <a:ext cx="2717800" cy="609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1635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6" name="Picture 12" descr="D:\Courses\ENGR220\HibbelerV12\Hibbeler_Dynamics_CH12_JPG\fig12_24f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44"/>
          <a:stretch/>
        </p:blipFill>
        <p:spPr bwMode="auto">
          <a:xfrm>
            <a:off x="4648200" y="3143486"/>
            <a:ext cx="4343400" cy="356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D:\Courses\ENGR220\HibbelerV12\Hibbeler_Dynamics_CH12_JPG\fig12_24d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6" b="22664"/>
          <a:stretch/>
        </p:blipFill>
        <p:spPr bwMode="auto">
          <a:xfrm>
            <a:off x="6750324" y="914400"/>
            <a:ext cx="2374626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Curvilinear Motion:  Normal and Tangential Components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12.7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412443"/>
              </p:ext>
            </p:extLst>
          </p:nvPr>
        </p:nvGraphicFramePr>
        <p:xfrm>
          <a:off x="774700" y="3994150"/>
          <a:ext cx="3048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0" name="Equation" r:id="rId5" imgW="3047760" imgH="406080" progId="Equation.DSMT4">
                  <p:embed/>
                </p:oleObj>
              </mc:Choice>
              <mc:Fallback>
                <p:oleObj name="Equation" r:id="rId5" imgW="30477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3994150"/>
                        <a:ext cx="3048000" cy="406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Content Placeholder 2"/>
          <p:cNvSpPr txBox="1">
            <a:spLocks/>
          </p:cNvSpPr>
          <p:nvPr/>
        </p:nvSpPr>
        <p:spPr>
          <a:xfrm>
            <a:off x="76200" y="762000"/>
            <a:ext cx="15240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Acceleration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Analysis: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981808"/>
              </p:ext>
            </p:extLst>
          </p:nvPr>
        </p:nvGraphicFramePr>
        <p:xfrm>
          <a:off x="4495800" y="914400"/>
          <a:ext cx="2781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1" name="Equation" r:id="rId7" imgW="2781000" imgH="304560" progId="Equation.DSMT4">
                  <p:embed/>
                </p:oleObj>
              </mc:Choice>
              <mc:Fallback>
                <p:oleObj name="Equation" r:id="rId7" imgW="27810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914400"/>
                        <a:ext cx="2781300" cy="304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1752600" y="762000"/>
            <a:ext cx="25146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Acceleration is time rate</a:t>
            </a:r>
            <a:br>
              <a:rPr lang="en-US" sz="1800" dirty="0"/>
            </a:br>
            <a:r>
              <a:rPr lang="en-US" sz="1800" dirty="0"/>
              <a:t>of change of velocity: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215270"/>
              </p:ext>
            </p:extLst>
          </p:nvPr>
        </p:nvGraphicFramePr>
        <p:xfrm>
          <a:off x="533400" y="1828800"/>
          <a:ext cx="3695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2" name="Equation" r:id="rId9" imgW="3695400" imgH="355320" progId="Equation.DSMT4">
                  <p:embed/>
                </p:oleObj>
              </mc:Choice>
              <mc:Fallback>
                <p:oleObj name="Equation" r:id="rId9" imgW="3695400" imgH="3553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28800"/>
                        <a:ext cx="3695700" cy="355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009918"/>
              </p:ext>
            </p:extLst>
          </p:nvPr>
        </p:nvGraphicFramePr>
        <p:xfrm>
          <a:off x="1085850" y="4533900"/>
          <a:ext cx="22352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3" name="Equation" r:id="rId11" imgW="2234880" imgH="1193760" progId="Equation.DSMT4">
                  <p:embed/>
                </p:oleObj>
              </mc:Choice>
              <mc:Fallback>
                <p:oleObj name="Equation" r:id="rId11" imgW="2234880" imgH="11937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4533900"/>
                        <a:ext cx="2235200" cy="1193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ontent Placeholder 2"/>
          <p:cNvSpPr txBox="1">
            <a:spLocks/>
          </p:cNvSpPr>
          <p:nvPr/>
        </p:nvSpPr>
        <p:spPr>
          <a:xfrm>
            <a:off x="76200" y="3276600"/>
            <a:ext cx="17526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Acceleration:</a:t>
            </a:r>
          </a:p>
        </p:txBody>
      </p:sp>
      <p:pic>
        <p:nvPicPr>
          <p:cNvPr id="21515" name="Picture 11" descr="D:\Courses\ENGR220\HibbelerV12\Hibbeler_Dynamics_CH12_JPG\fig12_24e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590"/>
          <a:stretch/>
        </p:blipFill>
        <p:spPr bwMode="auto">
          <a:xfrm>
            <a:off x="4724400" y="1600200"/>
            <a:ext cx="1770434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693724"/>
              </p:ext>
            </p:extLst>
          </p:nvPr>
        </p:nvGraphicFramePr>
        <p:xfrm>
          <a:off x="533400" y="2362200"/>
          <a:ext cx="26543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4" name="Equation" r:id="rId14" imgW="2654280" imgH="660240" progId="Equation.DSMT4">
                  <p:embed/>
                </p:oleObj>
              </mc:Choice>
              <mc:Fallback>
                <p:oleObj name="Equation" r:id="rId14" imgW="2654280" imgH="660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62200"/>
                        <a:ext cx="2654300" cy="660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463144"/>
              </p:ext>
            </p:extLst>
          </p:nvPr>
        </p:nvGraphicFramePr>
        <p:xfrm>
          <a:off x="2273300" y="5962650"/>
          <a:ext cx="1244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5" name="Equation" r:id="rId16" imgW="1244520" imgH="380880" progId="Equation.DSMT4">
                  <p:embed/>
                </p:oleObj>
              </mc:Choice>
              <mc:Fallback>
                <p:oleObj name="Equation" r:id="rId16" imgW="12445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5962650"/>
                        <a:ext cx="12446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Content Placeholder 2"/>
          <p:cNvSpPr txBox="1">
            <a:spLocks/>
          </p:cNvSpPr>
          <p:nvPr/>
        </p:nvSpPr>
        <p:spPr>
          <a:xfrm>
            <a:off x="914400" y="5943600"/>
            <a:ext cx="1295400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i="1" dirty="0">
                <a:solidFill>
                  <a:srgbClr val="C00000"/>
                </a:solidFill>
              </a:rPr>
              <a:t>magnitude:</a:t>
            </a:r>
          </a:p>
        </p:txBody>
      </p:sp>
    </p:spTree>
    <p:extLst>
      <p:ext uri="{BB962C8B-B14F-4D97-AF65-F5344CB8AC3E}">
        <p14:creationId xmlns:p14="http://schemas.microsoft.com/office/powerpoint/2010/main" val="787749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Curvilinear Motion:  Normal and Tangential Components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12.7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/>
          <p:cNvSpPr txBox="1">
            <a:spLocks/>
          </p:cNvSpPr>
          <p:nvPr/>
        </p:nvSpPr>
        <p:spPr>
          <a:xfrm>
            <a:off x="76200" y="762000"/>
            <a:ext cx="31242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Acceleration Special Cases: 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068462"/>
              </p:ext>
            </p:extLst>
          </p:nvPr>
        </p:nvGraphicFramePr>
        <p:xfrm>
          <a:off x="304800" y="2133600"/>
          <a:ext cx="3162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3" name="Equation" r:id="rId3" imgW="3162240" imgH="317160" progId="Equation.DSMT4">
                  <p:embed/>
                </p:oleObj>
              </mc:Choice>
              <mc:Fallback>
                <p:oleObj name="Equation" r:id="rId3" imgW="31622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133600"/>
                        <a:ext cx="3162300" cy="317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Content Placeholder 2"/>
          <p:cNvSpPr txBox="1">
            <a:spLocks/>
          </p:cNvSpPr>
          <p:nvPr/>
        </p:nvSpPr>
        <p:spPr>
          <a:xfrm>
            <a:off x="152400" y="1676400"/>
            <a:ext cx="3657600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i="1" dirty="0">
                <a:solidFill>
                  <a:srgbClr val="C00000"/>
                </a:solidFill>
              </a:rPr>
              <a:t>Particle moves along a straight line: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52400" y="2590800"/>
            <a:ext cx="2667000" cy="64633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i="1" dirty="0">
                <a:solidFill>
                  <a:srgbClr val="C00000"/>
                </a:solidFill>
              </a:rPr>
              <a:t>Particle moves along a</a:t>
            </a:r>
            <a:br>
              <a:rPr lang="en-US" sz="1800" i="1" dirty="0">
                <a:solidFill>
                  <a:srgbClr val="C00000"/>
                </a:solidFill>
              </a:rPr>
            </a:br>
            <a:r>
              <a:rPr lang="en-US" sz="1800" i="1" dirty="0">
                <a:solidFill>
                  <a:srgbClr val="C00000"/>
                </a:solidFill>
              </a:rPr>
              <a:t>curve with constant speed: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400240"/>
              </p:ext>
            </p:extLst>
          </p:nvPr>
        </p:nvGraphicFramePr>
        <p:xfrm>
          <a:off x="520700" y="3340100"/>
          <a:ext cx="2603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4" name="Equation" r:id="rId5" imgW="2603160" imgH="317160" progId="Equation.DSMT4">
                  <p:embed/>
                </p:oleObj>
              </mc:Choice>
              <mc:Fallback>
                <p:oleObj name="Equation" r:id="rId5" imgW="2603160" imgH="3171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3340100"/>
                        <a:ext cx="2603500" cy="317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8" name="Picture 10" descr="D:\Courses\ENGR220\HibbelerV12\Hibbeler_Dynamics_CH12_JPG\fig12_25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9"/>
          <a:stretch/>
        </p:blipFill>
        <p:spPr bwMode="auto">
          <a:xfrm>
            <a:off x="3818309" y="762000"/>
            <a:ext cx="518727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76200" y="4038600"/>
            <a:ext cx="31242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Three-Dimensional Motion:</a:t>
            </a:r>
          </a:p>
        </p:txBody>
      </p:sp>
      <p:pic>
        <p:nvPicPr>
          <p:cNvPr id="22539" name="Picture 11" descr="D:\Courses\ENGR220\HibbelerV12\Hibbeler_Dynamics_CH12_JPG\fig12_26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2" r="532" b="10965"/>
          <a:stretch/>
        </p:blipFill>
        <p:spPr bwMode="auto">
          <a:xfrm>
            <a:off x="3962400" y="4038600"/>
            <a:ext cx="3289500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ontent Placeholder 2"/>
          <p:cNvSpPr txBox="1">
            <a:spLocks/>
          </p:cNvSpPr>
          <p:nvPr/>
        </p:nvSpPr>
        <p:spPr>
          <a:xfrm>
            <a:off x="304800" y="5320099"/>
            <a:ext cx="1524000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i="1" dirty="0" err="1">
                <a:solidFill>
                  <a:srgbClr val="C00000"/>
                </a:solidFill>
              </a:rPr>
              <a:t>binormal</a:t>
            </a:r>
            <a:r>
              <a:rPr lang="en-US" sz="1800" i="1" dirty="0">
                <a:solidFill>
                  <a:srgbClr val="C00000"/>
                </a:solidFill>
              </a:rPr>
              <a:t> axis: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465317"/>
              </p:ext>
            </p:extLst>
          </p:nvPr>
        </p:nvGraphicFramePr>
        <p:xfrm>
          <a:off x="2057400" y="5334000"/>
          <a:ext cx="1104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5" name="Equation" r:id="rId9" imgW="1104840" imgH="304560" progId="Equation.DSMT4">
                  <p:embed/>
                </p:oleObj>
              </mc:Choice>
              <mc:Fallback>
                <p:oleObj name="Equation" r:id="rId9" imgW="1104840" imgH="3045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334000"/>
                        <a:ext cx="1104900" cy="304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8374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Chain Rule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EFE91359-9589-4B15-B415-E07A5EF7C6A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4800" y="914400"/>
                <a:ext cx="8001000" cy="56387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lIns="91440" tIns="45720" rIns="91440" bIns="45720" rtlCol="0" anchor="t" anchorCtr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/>
                  <a:t>For your homework tonight (and in many cases this semester) you will need to use the Chain Rule and Product Rule in order to take derivatives. Here is a quick refresher: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You may remember from calculus classes: </a:t>
                </a:r>
              </a:p>
              <a:p>
                <a:pPr marL="0" indent="0">
                  <a:buNone/>
                </a:pPr>
                <a:r>
                  <a:rPr lang="en-US" sz="2000" dirty="0"/>
                  <a:t>If </a:t>
                </a:r>
                <a:r>
                  <a:rPr lang="en-US" sz="2000" i="1" dirty="0"/>
                  <a:t>a = f(b)</a:t>
                </a:r>
                <a:r>
                  <a:rPr lang="en-US" sz="2000" dirty="0"/>
                  <a:t>, and </a:t>
                </a:r>
                <a:r>
                  <a:rPr lang="en-US" sz="2000" i="1" dirty="0"/>
                  <a:t>b = f(c)</a:t>
                </a:r>
                <a:r>
                  <a:rPr lang="en-US" sz="2000" dirty="0"/>
                  <a:t>, then the derivative of </a:t>
                </a:r>
                <a:r>
                  <a:rPr lang="en-US" sz="2000" i="1" dirty="0"/>
                  <a:t>a</a:t>
                </a:r>
                <a:r>
                  <a:rPr lang="en-US" sz="2000" dirty="0"/>
                  <a:t> with respect to </a:t>
                </a:r>
                <a:r>
                  <a:rPr lang="en-US" sz="2000" i="1" dirty="0"/>
                  <a:t>c</a:t>
                </a:r>
                <a:r>
                  <a:rPr lang="en-US" sz="2000" dirty="0"/>
                  <a:t> will be found using the chain rule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𝑑𝑎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𝑑𝑐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𝑑𝑎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𝑑𝑏</m:t>
                          </m:r>
                        </m:den>
                      </m:f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𝑑𝑏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𝑑𝑐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In problem 12-79 you have:</a:t>
                </a:r>
              </a:p>
              <a:p>
                <a:pPr marL="0" indent="0">
                  <a:buNone/>
                </a:pPr>
                <a:r>
                  <a:rPr lang="en-US" sz="2000" dirty="0"/>
                  <a:t> </a:t>
                </a:r>
                <a:r>
                  <a:rPr lang="en-US" sz="2000" i="1" dirty="0"/>
                  <a:t>y = f(x)</a:t>
                </a:r>
                <a:r>
                  <a:rPr lang="en-US" sz="2000" dirty="0"/>
                  <a:t>, and </a:t>
                </a:r>
                <a:r>
                  <a:rPr lang="en-US" sz="2000" i="1" dirty="0"/>
                  <a:t>x = f(t)</a:t>
                </a:r>
                <a:r>
                  <a:rPr lang="en-US" sz="2000" dirty="0"/>
                  <a:t>. The time derivative of y </a:t>
                </a:r>
                <a:r>
                  <a:rPr lang="en-US" sz="2000" dirty="0">
                    <a:sym typeface="Wingdings" panose="05000000000000000000" pitchFamily="2" charset="2"/>
                  </a:rPr>
                  <a:t>will be found using </a:t>
                </a:r>
                <a:r>
                  <a:rPr lang="en-US" sz="2000" dirty="0"/>
                  <a:t>the chain rule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EFE91359-9589-4B15-B415-E07A5EF7C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914400"/>
                <a:ext cx="8001000" cy="5638796"/>
              </a:xfrm>
              <a:prstGeom prst="rect">
                <a:avLst/>
              </a:prstGeom>
              <a:blipFill>
                <a:blip r:embed="rId2"/>
                <a:stretch>
                  <a:fillRect l="-762" t="-541" r="-1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277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Chain Rule and Product Rule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EFE91359-9589-4B15-B415-E07A5EF7C6A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4800" y="914400"/>
                <a:ext cx="8001000" cy="56387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lIns="91440" tIns="45720" rIns="91440" bIns="45720" rtlCol="0" anchor="t" anchorCtr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/>
                  <a:t>To get the second time derivative of y you will use both the Chain Rule and the Product Rule</a:t>
                </a:r>
              </a:p>
              <a:p>
                <a:pPr marL="400050" lvl="1" indent="0">
                  <a:buNone/>
                </a:pPr>
                <a:r>
                  <a:rPr lang="en-US" sz="1600" i="1" dirty="0"/>
                  <a:t>Derivative of the first term (treating second term as a constant) + derivative of the second term (treating first term as a constant)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EFE91359-9589-4B15-B415-E07A5EF7C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914400"/>
                <a:ext cx="8001000" cy="5638796"/>
              </a:xfrm>
              <a:prstGeom prst="rect">
                <a:avLst/>
              </a:prstGeom>
              <a:blipFill>
                <a:blip r:embed="rId2"/>
                <a:stretch>
                  <a:fillRect l="-762" t="-541" r="-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CB742AF5-809F-40A0-9D8D-A5EA3EE88935}"/>
              </a:ext>
            </a:extLst>
          </p:cNvPr>
          <p:cNvSpPr/>
          <p:nvPr/>
        </p:nvSpPr>
        <p:spPr>
          <a:xfrm>
            <a:off x="4191000" y="2362218"/>
            <a:ext cx="533400" cy="761982"/>
          </a:xfrm>
          <a:prstGeom prst="ellipse">
            <a:avLst/>
          </a:pr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8DF4B16-D186-4E53-BF65-0C4E3847DC77}"/>
              </a:ext>
            </a:extLst>
          </p:cNvPr>
          <p:cNvCxnSpPr/>
          <p:nvPr/>
        </p:nvCxnSpPr>
        <p:spPr>
          <a:xfrm flipH="1">
            <a:off x="3810000" y="3124200"/>
            <a:ext cx="609600" cy="9144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156E6C1C-5098-46F4-8C96-13435C3C9C84}"/>
              </a:ext>
            </a:extLst>
          </p:cNvPr>
          <p:cNvSpPr/>
          <p:nvPr/>
        </p:nvSpPr>
        <p:spPr>
          <a:xfrm>
            <a:off x="3200400" y="4038600"/>
            <a:ext cx="1219200" cy="914400"/>
          </a:xfrm>
          <a:prstGeom prst="ellipse">
            <a:avLst/>
          </a:pr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C81A3BD-261F-49B9-9D3E-7998393DA515}"/>
                  </a:ext>
                </a:extLst>
              </p:cNvPr>
              <p:cNvSpPr txBox="1"/>
              <p:nvPr/>
            </p:nvSpPr>
            <p:spPr>
              <a:xfrm>
                <a:off x="1874226" y="3199091"/>
                <a:ext cx="2201008" cy="491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C00000"/>
                    </a:solidFill>
                  </a:rPr>
                  <a:t>Time derivative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i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C81A3BD-261F-49B9-9D3E-7998393DA5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226" y="3199091"/>
                <a:ext cx="2201008" cy="491288"/>
              </a:xfrm>
              <a:prstGeom prst="rect">
                <a:avLst/>
              </a:prstGeom>
              <a:blipFill>
                <a:blip r:embed="rId3"/>
                <a:stretch>
                  <a:fillRect l="-2210" b="-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611844FF-42C9-40D7-8575-CFEE0AD9287C}"/>
              </a:ext>
            </a:extLst>
          </p:cNvPr>
          <p:cNvSpPr/>
          <p:nvPr/>
        </p:nvSpPr>
        <p:spPr>
          <a:xfrm>
            <a:off x="4572000" y="2383989"/>
            <a:ext cx="533400" cy="761982"/>
          </a:xfrm>
          <a:prstGeom prst="ellipse">
            <a:avLst/>
          </a:prstGeom>
          <a:noFill/>
          <a:ln>
            <a:solidFill>
              <a:srgbClr val="00B05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EE9AD53-379B-49D6-AD39-6976C37E4149}"/>
              </a:ext>
            </a:extLst>
          </p:cNvPr>
          <p:cNvCxnSpPr>
            <a:cxnSpLocks/>
            <a:stCxn id="12" idx="5"/>
          </p:cNvCxnSpPr>
          <p:nvPr/>
        </p:nvCxnSpPr>
        <p:spPr>
          <a:xfrm>
            <a:off x="5027285" y="3034381"/>
            <a:ext cx="860420" cy="884598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D38BB0C5-1E28-4D5B-949A-963BFD049B9E}"/>
              </a:ext>
            </a:extLst>
          </p:cNvPr>
          <p:cNvSpPr/>
          <p:nvPr/>
        </p:nvSpPr>
        <p:spPr>
          <a:xfrm>
            <a:off x="5525964" y="3984171"/>
            <a:ext cx="609600" cy="914400"/>
          </a:xfrm>
          <a:prstGeom prst="ellipse">
            <a:avLst/>
          </a:prstGeom>
          <a:noFill/>
          <a:ln>
            <a:solidFill>
              <a:srgbClr val="00B05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5CBD6AB-8386-4EB6-AFAD-E9D2F87B42E2}"/>
                  </a:ext>
                </a:extLst>
              </p:cNvPr>
              <p:cNvSpPr txBox="1"/>
              <p:nvPr/>
            </p:nvSpPr>
            <p:spPr>
              <a:xfrm>
                <a:off x="5677317" y="3183356"/>
                <a:ext cx="2201008" cy="491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B050"/>
                    </a:solidFill>
                  </a:rPr>
                  <a:t>Time derivative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i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5CBD6AB-8386-4EB6-AFAD-E9D2F87B42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317" y="3183356"/>
                <a:ext cx="2201008" cy="491288"/>
              </a:xfrm>
              <a:prstGeom prst="rect">
                <a:avLst/>
              </a:prstGeom>
              <a:blipFill>
                <a:blip r:embed="rId4"/>
                <a:stretch>
                  <a:fillRect l="-2216"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520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1" grpId="0"/>
      <p:bldP spid="12" grpId="0" animBg="1"/>
      <p:bldP spid="14" grpId="0" animBg="1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  <a:tailEnd type="stealth" w="lg" len="lg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854</Words>
  <Application>Microsoft Office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Office Theme</vt:lpstr>
      <vt:lpstr>Equation</vt:lpstr>
      <vt:lpstr>Normal and Tangential Coordinate System (n-t)</vt:lpstr>
      <vt:lpstr>Normal and Tangential Coordinate System (n-t)</vt:lpstr>
      <vt:lpstr>Normal and Tangential Coordinate System (n-t)</vt:lpstr>
      <vt:lpstr>Normal and Tangential Coordinate System (n-t)</vt:lpstr>
      <vt:lpstr>Curvilinear Motion:  Normal and Tangential Components</vt:lpstr>
      <vt:lpstr>Curvilinear Motion:  Normal and Tangential Components</vt:lpstr>
      <vt:lpstr>Curvilinear Motion:  Normal and Tangential Components</vt:lpstr>
      <vt:lpstr>Chain Rule</vt:lpstr>
      <vt:lpstr>Chain Rule and Product Rule</vt:lpstr>
      <vt:lpstr>In-Class Practice Problem 1</vt:lpstr>
      <vt:lpstr>In-Class Practice Problem 1</vt:lpstr>
      <vt:lpstr>In-Class Practice Problem 2</vt:lpstr>
      <vt:lpstr>In-Class Practice Problem 2</vt:lpstr>
      <vt:lpstr>In-Class Practice Problem 3</vt:lpstr>
      <vt:lpstr>In-Class Practice Problem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Wolbrecht</dc:creator>
  <cp:lastModifiedBy>Cordon, Daniel (dcordon@uidaho.edu)</cp:lastModifiedBy>
  <cp:revision>156</cp:revision>
  <dcterms:created xsi:type="dcterms:W3CDTF">2012-06-25T20:35:01Z</dcterms:created>
  <dcterms:modified xsi:type="dcterms:W3CDTF">2021-01-25T14:03:08Z</dcterms:modified>
</cp:coreProperties>
</file>