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261" r:id="rId3"/>
    <p:sldId id="290" r:id="rId4"/>
    <p:sldId id="291" r:id="rId5"/>
    <p:sldId id="285" r:id="rId6"/>
    <p:sldId id="323" r:id="rId7"/>
    <p:sldId id="325" r:id="rId8"/>
    <p:sldId id="286" r:id="rId9"/>
    <p:sldId id="288" r:id="rId10"/>
    <p:sldId id="326" r:id="rId11"/>
    <p:sldId id="327" r:id="rId12"/>
    <p:sldId id="328" r:id="rId13"/>
    <p:sldId id="329" r:id="rId14"/>
    <p:sldId id="330" r:id="rId15"/>
    <p:sldId id="33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71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2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1C36-EB36-42CF-A074-B66E1B8F5CE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4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10" Type="http://schemas.openxmlformats.org/officeDocument/2006/relationships/image" Target="../media/image15.jpe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3.png"/><Relationship Id="rId4" Type="http://schemas.openxmlformats.org/officeDocument/2006/relationships/image" Target="../media/image17.wmf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3.wmf"/><Relationship Id="rId3" Type="http://schemas.openxmlformats.org/officeDocument/2006/relationships/image" Target="../media/image24.jpe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Relationship Id="rId1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Newton’s Second Law of Motion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4800" y="914400"/>
            <a:ext cx="8001000" cy="51053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So far we have done a bunch of particle motion. You can do things like:</a:t>
            </a:r>
          </a:p>
          <a:p>
            <a:r>
              <a:rPr lang="en-US" sz="2000" dirty="0">
                <a:sym typeface="Symbol" panose="05050102010706020507" pitchFamily="18" charset="2"/>
              </a:rPr>
              <a:t>1D motion – s(t)</a:t>
            </a:r>
          </a:p>
          <a:p>
            <a:r>
              <a:rPr lang="en-US" sz="2000" dirty="0">
                <a:sym typeface="Symbol" panose="05050102010706020507" pitchFamily="18" charset="2"/>
              </a:rPr>
              <a:t>2D and 3D motion in rectangular coordinates – x(t), y(t), and z(t) </a:t>
            </a:r>
          </a:p>
          <a:p>
            <a:r>
              <a:rPr lang="en-US" sz="2000" dirty="0">
                <a:sym typeface="Symbol" panose="05050102010706020507" pitchFamily="18" charset="2"/>
              </a:rPr>
              <a:t>2D and 3D chain rule – y(x), x(t)</a:t>
            </a:r>
          </a:p>
          <a:p>
            <a:r>
              <a:rPr lang="en-US" sz="2000" dirty="0">
                <a:sym typeface="Symbol" panose="05050102010706020507" pitchFamily="18" charset="2"/>
              </a:rPr>
              <a:t>2D and 3D motion in normal and tangential coordinates – n(t), t(t) </a:t>
            </a:r>
          </a:p>
          <a:p>
            <a:r>
              <a:rPr lang="en-US" sz="2000" dirty="0">
                <a:sym typeface="Symbol" panose="05050102010706020507" pitchFamily="18" charset="2"/>
              </a:rPr>
              <a:t>2D and 3D motion in polar and cylindrical coordinates – r(t), (t), z(t)</a:t>
            </a:r>
          </a:p>
          <a:p>
            <a:pPr marL="0" indent="0">
              <a:buNone/>
            </a:pPr>
            <a:endParaRPr lang="en-US" sz="2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000" dirty="0">
                <a:sym typeface="Symbol" panose="05050102010706020507" pitchFamily="18" charset="2"/>
              </a:rPr>
              <a:t>Within particle motion we have considered position, velocity, and acceleration. But we haven’t yet talked about forces.</a:t>
            </a:r>
          </a:p>
          <a:p>
            <a:pPr lvl="1"/>
            <a:r>
              <a:rPr lang="en-US" sz="1600" dirty="0"/>
              <a:t>If we prescribe a path of motion, what forces are necessary to make that happen? </a:t>
            </a:r>
          </a:p>
          <a:p>
            <a:pPr lvl="1"/>
            <a:r>
              <a:rPr lang="en-US" sz="1600" dirty="0"/>
              <a:t>If we put external forces on a particle, what is the resulting motion?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422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B785E5C-D5B8-4D72-90ED-951807143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77214"/>
            <a:ext cx="4240823" cy="15160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FEC8-2A49-42B8-829C-B872823BA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5" y="685800"/>
            <a:ext cx="3629025" cy="29813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CE65D6E-F8E9-401E-832A-581A7CFF8B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363944"/>
            <a:ext cx="2082244" cy="19954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E32997-8844-403B-B0D8-D851DCB5AA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2771413"/>
            <a:ext cx="2404008" cy="338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1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B785E5C-D5B8-4D72-90ED-951807143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77214"/>
            <a:ext cx="4240823" cy="15160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FEC8-2A49-42B8-829C-B872823BA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5" y="685800"/>
            <a:ext cx="3629025" cy="29813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DFC14B-DFCF-4E72-9386-22CEA5AD22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934797"/>
            <a:ext cx="5822018" cy="18287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8F3CC3-F19D-4B7E-BC36-8B265AD98137}"/>
              </a:ext>
            </a:extLst>
          </p:cNvPr>
          <p:cNvSpPr txBox="1"/>
          <p:nvPr/>
        </p:nvSpPr>
        <p:spPr>
          <a:xfrm>
            <a:off x="1066800" y="2794695"/>
            <a:ext cx="1600200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External Forces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E69A80-D6C6-4D6A-A25B-068698236837}"/>
              </a:ext>
            </a:extLst>
          </p:cNvPr>
          <p:cNvSpPr txBox="1"/>
          <p:nvPr/>
        </p:nvSpPr>
        <p:spPr>
          <a:xfrm>
            <a:off x="3833813" y="2794695"/>
            <a:ext cx="904874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5DDAEC1-D0A7-4395-AB84-035B46D201E9}"/>
              </a:ext>
            </a:extLst>
          </p:cNvPr>
          <p:cNvCxnSpPr>
            <a:cxnSpLocks/>
            <a:stCxn id="8" idx="2"/>
            <a:endCxn id="16" idx="0"/>
          </p:cNvCxnSpPr>
          <p:nvPr/>
        </p:nvCxnSpPr>
        <p:spPr>
          <a:xfrm>
            <a:off x="1866900" y="3164027"/>
            <a:ext cx="704850" cy="77076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60F972C-BF08-47E6-9188-8308C3A02609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3661727" y="3164026"/>
            <a:ext cx="597220" cy="77721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0B0FCF7C-E8CF-464A-BDD9-D9B3DE8DCF8B}"/>
              </a:ext>
            </a:extLst>
          </p:cNvPr>
          <p:cNvSpPr/>
          <p:nvPr/>
        </p:nvSpPr>
        <p:spPr>
          <a:xfrm>
            <a:off x="1866900" y="3934796"/>
            <a:ext cx="1409700" cy="369332"/>
          </a:xfrm>
          <a:prstGeom prst="ellipse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719606D-1ACA-4525-9A98-55BB370AA193}"/>
              </a:ext>
            </a:extLst>
          </p:cNvPr>
          <p:cNvSpPr/>
          <p:nvPr/>
        </p:nvSpPr>
        <p:spPr>
          <a:xfrm>
            <a:off x="3322954" y="3941244"/>
            <a:ext cx="677546" cy="369332"/>
          </a:xfrm>
          <a:prstGeom prst="ellipse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0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2331851"/>
            <a:ext cx="6222024" cy="28230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Did you learn about coefficient of friction already?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(Statics, Physics)</a:t>
            </a:r>
          </a:p>
          <a:p>
            <a:pPr marL="0" indent="0">
              <a:buFont typeface="Arial" pitchFamily="34" charset="0"/>
              <a:buNone/>
            </a:pPr>
            <a:endParaRPr lang="en-US" sz="2000" dirty="0"/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Which block moves more?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does equation of motion for each block look like?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500A08-D732-4602-A750-F0389CBC0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807849"/>
            <a:ext cx="4405525" cy="17067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F9628A-35F9-4877-A2EC-10CDDE186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7624" y="823131"/>
            <a:ext cx="3505200" cy="14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87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61657" y="2514590"/>
            <a:ext cx="6222024" cy="6096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For Block 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500A08-D732-4602-A750-F0389CBC0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807849"/>
            <a:ext cx="4405525" cy="17067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F9628A-35F9-4877-A2EC-10CDDE186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7624" y="823131"/>
            <a:ext cx="3505200" cy="1463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B0CF5B-A876-449E-9560-288280A874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267054"/>
            <a:ext cx="2133600" cy="18982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1E889B-D13B-4D8A-90C0-75D45F1514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3607410"/>
            <a:ext cx="4437604" cy="11685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1C2172E-2F29-4E08-9D6A-1C336113A4A1}"/>
              </a:ext>
            </a:extLst>
          </p:cNvPr>
          <p:cNvSpPr txBox="1"/>
          <p:nvPr/>
        </p:nvSpPr>
        <p:spPr>
          <a:xfrm>
            <a:off x="2819400" y="5410200"/>
            <a:ext cx="1722120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Direction!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7B16F2-5CA7-439B-9CD1-BDE6EC0DDBF5}"/>
              </a:ext>
            </a:extLst>
          </p:cNvPr>
          <p:cNvCxnSpPr>
            <a:cxnSpLocks/>
          </p:cNvCxnSpPr>
          <p:nvPr/>
        </p:nvCxnSpPr>
        <p:spPr>
          <a:xfrm flipH="1" flipV="1">
            <a:off x="3581400" y="4114800"/>
            <a:ext cx="124460" cy="1295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204B0D-E6E1-4A77-90DD-D0AEF2F6EDF4}"/>
              </a:ext>
            </a:extLst>
          </p:cNvPr>
          <p:cNvCxnSpPr>
            <a:cxnSpLocks/>
          </p:cNvCxnSpPr>
          <p:nvPr/>
        </p:nvCxnSpPr>
        <p:spPr>
          <a:xfrm flipV="1">
            <a:off x="4541520" y="4648200"/>
            <a:ext cx="2392680" cy="94666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55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021F5F8-22A1-4B6E-9FFC-089D5E841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669" y="3477934"/>
            <a:ext cx="3992932" cy="12737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61657" y="2514590"/>
            <a:ext cx="6222024" cy="6096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For Block B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500A08-D732-4602-A750-F0389CBC0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807849"/>
            <a:ext cx="4405525" cy="17067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F9628A-35F9-4877-A2EC-10CDDE186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7624" y="823131"/>
            <a:ext cx="3505200" cy="14635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1C2172E-2F29-4E08-9D6A-1C336113A4A1}"/>
              </a:ext>
            </a:extLst>
          </p:cNvPr>
          <p:cNvSpPr txBox="1"/>
          <p:nvPr/>
        </p:nvSpPr>
        <p:spPr>
          <a:xfrm>
            <a:off x="2819400" y="5410200"/>
            <a:ext cx="1722120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Direction!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7B16F2-5CA7-439B-9CD1-BDE6EC0DDBF5}"/>
              </a:ext>
            </a:extLst>
          </p:cNvPr>
          <p:cNvCxnSpPr>
            <a:cxnSpLocks/>
          </p:cNvCxnSpPr>
          <p:nvPr/>
        </p:nvCxnSpPr>
        <p:spPr>
          <a:xfrm flipV="1">
            <a:off x="3705860" y="4114799"/>
            <a:ext cx="19050" cy="129540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204B0D-E6E1-4A77-90DD-D0AEF2F6EDF4}"/>
              </a:ext>
            </a:extLst>
          </p:cNvPr>
          <p:cNvCxnSpPr>
            <a:cxnSpLocks/>
          </p:cNvCxnSpPr>
          <p:nvPr/>
        </p:nvCxnSpPr>
        <p:spPr>
          <a:xfrm flipV="1">
            <a:off x="4541520" y="4648200"/>
            <a:ext cx="2392680" cy="94666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A1F2447-AADC-443B-A645-3ADFBF56BE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1" y="3291181"/>
            <a:ext cx="1878849" cy="170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60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Next Homework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4800" y="914400"/>
            <a:ext cx="8001000" cy="57149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 dirty="0"/>
              <a:t>Apply Equations of Motion</a:t>
            </a:r>
          </a:p>
          <a:p>
            <a:pPr marL="0" indent="0">
              <a:buNone/>
            </a:pPr>
            <a:endParaRPr lang="en-US" sz="2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000" dirty="0">
                <a:sym typeface="Symbol" panose="05050102010706020507" pitchFamily="18" charset="2"/>
              </a:rPr>
              <a:t>Could be given a(t), then need to use particle motion equations to </a:t>
            </a:r>
            <a:br>
              <a:rPr lang="en-US" sz="2000" dirty="0">
                <a:sym typeface="Symbol" panose="05050102010706020507" pitchFamily="18" charset="2"/>
              </a:rPr>
            </a:br>
            <a:r>
              <a:rPr lang="en-US" sz="2000" dirty="0">
                <a:sym typeface="Symbol" panose="05050102010706020507" pitchFamily="18" charset="2"/>
              </a:rPr>
              <a:t>find position and/or velocity at a specific time</a:t>
            </a:r>
          </a:p>
          <a:p>
            <a:pPr marL="0" indent="0">
              <a:buNone/>
            </a:pPr>
            <a:endParaRPr lang="en-US" sz="2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000" dirty="0">
                <a:sym typeface="Symbol" panose="05050102010706020507" pitchFamily="18" charset="2"/>
              </a:rPr>
              <a:t>Could be given mass, friction, initial velocity</a:t>
            </a:r>
          </a:p>
          <a:p>
            <a:pPr marL="0" indent="0">
              <a:buNone/>
            </a:pPr>
            <a:r>
              <a:rPr lang="en-US" sz="2000" dirty="0">
                <a:sym typeface="Symbol" panose="05050102010706020507" pitchFamily="18" charset="2"/>
              </a:rPr>
              <a:t>Find R, time, etc.</a:t>
            </a:r>
          </a:p>
          <a:p>
            <a:pPr marL="0" indent="0">
              <a:buNone/>
            </a:pPr>
            <a:endParaRPr lang="en-US" sz="2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000" dirty="0">
                <a:sym typeface="Symbol" panose="05050102010706020507" pitchFamily="18" charset="2"/>
              </a:rPr>
              <a:t>Along with answers I’ve also given </a:t>
            </a:r>
            <a:br>
              <a:rPr lang="en-US" sz="2000" dirty="0">
                <a:sym typeface="Symbol" panose="05050102010706020507" pitchFamily="18" charset="2"/>
              </a:rPr>
            </a:br>
            <a:r>
              <a:rPr lang="en-US" sz="2000" dirty="0">
                <a:sym typeface="Symbol" panose="05050102010706020507" pitchFamily="18" charset="2"/>
              </a:rPr>
              <a:t>some intermediate answers so you</a:t>
            </a:r>
            <a:br>
              <a:rPr lang="en-US" sz="2000" dirty="0">
                <a:sym typeface="Symbol" panose="05050102010706020507" pitchFamily="18" charset="2"/>
              </a:rPr>
            </a:br>
            <a:r>
              <a:rPr lang="en-US" sz="2000" dirty="0">
                <a:sym typeface="Symbol" panose="05050102010706020507" pitchFamily="18" charset="2"/>
              </a:rPr>
              <a:t>can check along the way.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FD1E5E-0757-4944-94E9-DC34AFD49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3048000"/>
            <a:ext cx="4779160" cy="334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Newton’s Second Law of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2667000" cy="6858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Newton’s Second Law: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2743200" y="914400"/>
            <a:ext cx="63246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When an </a:t>
            </a:r>
            <a:r>
              <a:rPr lang="en-US" sz="1800" i="1" dirty="0">
                <a:solidFill>
                  <a:srgbClr val="C00000"/>
                </a:solidFill>
              </a:rPr>
              <a:t>unbalanced force </a:t>
            </a:r>
            <a:r>
              <a:rPr lang="en-US" sz="1800" dirty="0"/>
              <a:t>acts on a particle, the particle will </a:t>
            </a:r>
            <a:r>
              <a:rPr lang="en-US" sz="1800" i="1" dirty="0">
                <a:solidFill>
                  <a:srgbClr val="C00000"/>
                </a:solidFill>
              </a:rPr>
              <a:t>accelerate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in the direction of the force with a magnitude that is proportional to the force.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849943"/>
              </p:ext>
            </p:extLst>
          </p:nvPr>
        </p:nvGraphicFramePr>
        <p:xfrm>
          <a:off x="3276600" y="2209800"/>
          <a:ext cx="749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" name="Equation" r:id="rId3" imgW="749160" imgH="241200" progId="Equation.DSMT4">
                  <p:embed/>
                </p:oleObj>
              </mc:Choice>
              <mc:Fallback>
                <p:oleObj name="Equation" r:id="rId3" imgW="749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2209800"/>
                        <a:ext cx="749300" cy="241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2819400"/>
            <a:ext cx="83058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Mass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is a quantitative measure of the resistance of the particle to a change in velocity.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724400" y="2133600"/>
            <a:ext cx="38100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This is Newton’s </a:t>
            </a:r>
            <a:r>
              <a:rPr lang="en-US" sz="1800" i="1" dirty="0">
                <a:solidFill>
                  <a:srgbClr val="C00000"/>
                </a:solidFill>
              </a:rPr>
              <a:t>“Equation of Motion”</a:t>
            </a:r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904875" y="2505075"/>
            <a:ext cx="2828925" cy="314325"/>
          </a:xfrm>
          <a:custGeom>
            <a:avLst/>
            <a:gdLst>
              <a:gd name="connsiteX0" fmla="*/ 0 w 3590925"/>
              <a:gd name="connsiteY0" fmla="*/ 314325 h 314325"/>
              <a:gd name="connsiteX1" fmla="*/ 1352550 w 3590925"/>
              <a:gd name="connsiteY1" fmla="*/ 142875 h 314325"/>
              <a:gd name="connsiteX2" fmla="*/ 3086100 w 3590925"/>
              <a:gd name="connsiteY2" fmla="*/ 200025 h 314325"/>
              <a:gd name="connsiteX3" fmla="*/ 3590925 w 3590925"/>
              <a:gd name="connsiteY3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0925" h="314325">
                <a:moveTo>
                  <a:pt x="0" y="314325"/>
                </a:moveTo>
                <a:cubicBezTo>
                  <a:pt x="419100" y="238125"/>
                  <a:pt x="838200" y="161925"/>
                  <a:pt x="1352550" y="142875"/>
                </a:cubicBezTo>
                <a:cubicBezTo>
                  <a:pt x="1866900" y="123825"/>
                  <a:pt x="2713038" y="223837"/>
                  <a:pt x="3086100" y="200025"/>
                </a:cubicBezTo>
                <a:cubicBezTo>
                  <a:pt x="3459162" y="176213"/>
                  <a:pt x="3505200" y="131763"/>
                  <a:pt x="3590925" y="0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962586"/>
              </p:ext>
            </p:extLst>
          </p:nvPr>
        </p:nvGraphicFramePr>
        <p:xfrm>
          <a:off x="3200400" y="3581400"/>
          <a:ext cx="711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" name="Equation" r:id="rId5" imgW="711000" imgH="241200" progId="Equation.DSMT4">
                  <p:embed/>
                </p:oleObj>
              </mc:Choice>
              <mc:Fallback>
                <p:oleObj name="Equation" r:id="rId5" imgW="71100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81400"/>
                        <a:ext cx="711200" cy="241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4114800" y="3505200"/>
            <a:ext cx="44958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acceleration is in the same direction as force.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57200" y="4343400"/>
            <a:ext cx="43434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Units of </a:t>
            </a:r>
            <a:r>
              <a:rPr lang="en-US" sz="1800" i="1" dirty="0">
                <a:solidFill>
                  <a:srgbClr val="C00000"/>
                </a:solidFill>
              </a:rPr>
              <a:t>force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in the </a:t>
            </a:r>
            <a:r>
              <a:rPr lang="en-US" sz="1800" i="1" dirty="0">
                <a:solidFill>
                  <a:srgbClr val="C00000"/>
                </a:solidFill>
              </a:rPr>
              <a:t>SI (System International) </a:t>
            </a:r>
            <a:r>
              <a:rPr lang="en-US" sz="1800" dirty="0"/>
              <a:t>system are derived from Newton’s E.O.M.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457200" y="5257800"/>
            <a:ext cx="40386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Units of </a:t>
            </a:r>
            <a:r>
              <a:rPr lang="en-US" sz="1800" i="1" dirty="0">
                <a:solidFill>
                  <a:srgbClr val="C00000"/>
                </a:solidFill>
              </a:rPr>
              <a:t>mass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in </a:t>
            </a:r>
            <a:r>
              <a:rPr lang="en-US" sz="1800" i="1" dirty="0">
                <a:solidFill>
                  <a:srgbClr val="C00000"/>
                </a:solidFill>
              </a:rPr>
              <a:t>FPS (Foot Pound Second) </a:t>
            </a:r>
            <a:r>
              <a:rPr lang="en-US" sz="1800" dirty="0"/>
              <a:t>system are derived from Newton’s E.O.M.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796902"/>
              </p:ext>
            </p:extLst>
          </p:nvPr>
        </p:nvGraphicFramePr>
        <p:xfrm>
          <a:off x="5010150" y="4273550"/>
          <a:ext cx="2133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3" name="Equation" r:id="rId7" imgW="2133360" imgH="685800" progId="Equation.DSMT4">
                  <p:embed/>
                </p:oleObj>
              </mc:Choice>
              <mc:Fallback>
                <p:oleObj name="Equation" r:id="rId7" imgW="2133360" imgH="685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4273550"/>
                        <a:ext cx="2133600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425770"/>
              </p:ext>
            </p:extLst>
          </p:nvPr>
        </p:nvGraphicFramePr>
        <p:xfrm>
          <a:off x="4876800" y="5181600"/>
          <a:ext cx="3733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" name="Equation" r:id="rId9" imgW="3733560" imgH="736560" progId="Equation.DSMT4">
                  <p:embed/>
                </p:oleObj>
              </mc:Choice>
              <mc:Fallback>
                <p:oleObj name="Equation" r:id="rId9" imgW="3733560" imgH="73656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181600"/>
                        <a:ext cx="3733800" cy="736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67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 txBox="1">
            <a:spLocks/>
          </p:cNvSpPr>
          <p:nvPr/>
        </p:nvSpPr>
        <p:spPr>
          <a:xfrm>
            <a:off x="3670300" y="4572000"/>
            <a:ext cx="10668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Define: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Newton’s Second Law of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0"/>
            <a:ext cx="2667000" cy="6858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Mass and Weight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2743200" y="3810000"/>
            <a:ext cx="63246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Mass – A relative quantity, manifests as weight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Weight – Combination of mass and a gravitational field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04800" y="4648200"/>
            <a:ext cx="8382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Let: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840640"/>
              </p:ext>
            </p:extLst>
          </p:nvPr>
        </p:nvGraphicFramePr>
        <p:xfrm>
          <a:off x="927100" y="4724400"/>
          <a:ext cx="2501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40" name="Equation" r:id="rId3" imgW="2501640" imgH="609480" progId="Equation.DSMT4">
                  <p:embed/>
                </p:oleObj>
              </mc:Choice>
              <mc:Fallback>
                <p:oleObj name="Equation" r:id="rId3" imgW="2501640" imgH="609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4724400"/>
                        <a:ext cx="25019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074387"/>
              </p:ext>
            </p:extLst>
          </p:nvPr>
        </p:nvGraphicFramePr>
        <p:xfrm>
          <a:off x="4584700" y="4724400"/>
          <a:ext cx="1104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41" name="Equation" r:id="rId5" imgW="1104840" imgH="609480" progId="Equation.DSMT4">
                  <p:embed/>
                </p:oleObj>
              </mc:Choice>
              <mc:Fallback>
                <p:oleObj name="Equation" r:id="rId5" imgW="1104840" imgH="609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4724400"/>
                        <a:ext cx="11049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ontent Placeholder 2"/>
          <p:cNvSpPr txBox="1">
            <a:spLocks/>
          </p:cNvSpPr>
          <p:nvPr/>
        </p:nvSpPr>
        <p:spPr>
          <a:xfrm>
            <a:off x="5727700" y="4572000"/>
            <a:ext cx="32004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acceleration due to gravity @ sea level &amp; latitude = 45°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5562600"/>
            <a:ext cx="83058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So now a particle in Earth’s gravitational field: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673487"/>
              </p:ext>
            </p:extLst>
          </p:nvPr>
        </p:nvGraphicFramePr>
        <p:xfrm>
          <a:off x="838200" y="6096000"/>
          <a:ext cx="5575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42" name="Equation" r:id="rId7" imgW="5574960" imgH="685800" progId="Equation.DSMT4">
                  <p:embed/>
                </p:oleObj>
              </mc:Choice>
              <mc:Fallback>
                <p:oleObj name="Equation" r:id="rId7" imgW="557496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096000"/>
                        <a:ext cx="5575300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ontent Placeholder 2"/>
          <p:cNvSpPr txBox="1">
            <a:spLocks/>
          </p:cNvSpPr>
          <p:nvPr/>
        </p:nvSpPr>
        <p:spPr>
          <a:xfrm>
            <a:off x="6400800" y="5791200"/>
            <a:ext cx="2657475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weight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is the force caused by Earth’s gravity acting on the particle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878123"/>
              </p:ext>
            </p:extLst>
          </p:nvPr>
        </p:nvGraphicFramePr>
        <p:xfrm>
          <a:off x="1371600" y="1771650"/>
          <a:ext cx="2552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43" name="Equation" r:id="rId9" imgW="2552400" imgH="723600" progId="Equation.DSMT4">
                  <p:embed/>
                </p:oleObj>
              </mc:Choice>
              <mc:Fallback>
                <p:oleObj name="Equation" r:id="rId9" imgW="255240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71650"/>
                        <a:ext cx="2552700" cy="723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ontent Placeholder 2"/>
          <p:cNvSpPr txBox="1">
            <a:spLocks/>
          </p:cNvSpPr>
          <p:nvPr/>
        </p:nvSpPr>
        <p:spPr>
          <a:xfrm>
            <a:off x="76200" y="762000"/>
            <a:ext cx="30480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Newton’s Law of Gravitational Attraction: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2743200" y="762000"/>
            <a:ext cx="64008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when an </a:t>
            </a:r>
            <a:r>
              <a:rPr lang="en-US" sz="1800" i="1" dirty="0">
                <a:solidFill>
                  <a:srgbClr val="C00000"/>
                </a:solidFill>
              </a:rPr>
              <a:t>unbalanced force </a:t>
            </a:r>
            <a:r>
              <a:rPr lang="en-US" sz="1800" dirty="0"/>
              <a:t>acts on a particle, the particle will </a:t>
            </a:r>
            <a:r>
              <a:rPr lang="en-US" sz="1800" i="1" dirty="0">
                <a:solidFill>
                  <a:srgbClr val="C00000"/>
                </a:solidFill>
              </a:rPr>
              <a:t>accelerate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in the direction of the force with a magnitude that is proportional to the force.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4343400" y="2819400"/>
            <a:ext cx="44958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Universal Gravitational Constant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344939"/>
              </p:ext>
            </p:extLst>
          </p:nvPr>
        </p:nvGraphicFramePr>
        <p:xfrm>
          <a:off x="5562600" y="3200400"/>
          <a:ext cx="2832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44" name="Equation" r:id="rId11" imgW="2831760" imgH="317160" progId="Equation.DSMT4">
                  <p:embed/>
                </p:oleObj>
              </mc:Choice>
              <mc:Fallback>
                <p:oleObj name="Equation" r:id="rId11" imgW="28317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200400"/>
                        <a:ext cx="2832100" cy="317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Content Placeholder 2"/>
          <p:cNvSpPr txBox="1">
            <a:spLocks/>
          </p:cNvSpPr>
          <p:nvPr/>
        </p:nvSpPr>
        <p:spPr>
          <a:xfrm>
            <a:off x="4572000" y="1828800"/>
            <a:ext cx="4191000" cy="838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/>
              <a:t>mass of particle 1</a:t>
            </a:r>
            <a:br>
              <a:rPr lang="en-US" sz="1800" i="1" dirty="0"/>
            </a:br>
            <a:r>
              <a:rPr lang="en-US" sz="1800" i="1" dirty="0"/>
              <a:t>mass of particle 2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/>
              <a:t>distance between particle centers</a:t>
            </a:r>
            <a:endParaRPr lang="en-US" sz="1800" dirty="0"/>
          </a:p>
        </p:txBody>
      </p:sp>
      <p:sp>
        <p:nvSpPr>
          <p:cNvPr id="42" name="Freeform 41"/>
          <p:cNvSpPr/>
          <p:nvPr/>
        </p:nvSpPr>
        <p:spPr>
          <a:xfrm>
            <a:off x="3429000" y="1752600"/>
            <a:ext cx="1200150" cy="200025"/>
          </a:xfrm>
          <a:custGeom>
            <a:avLst/>
            <a:gdLst>
              <a:gd name="connsiteX0" fmla="*/ 1409700 w 1409700"/>
              <a:gd name="connsiteY0" fmla="*/ 232486 h 232486"/>
              <a:gd name="connsiteX1" fmla="*/ 1085850 w 1409700"/>
              <a:gd name="connsiteY1" fmla="*/ 32461 h 232486"/>
              <a:gd name="connsiteX2" fmla="*/ 295275 w 1409700"/>
              <a:gd name="connsiteY2" fmla="*/ 13411 h 232486"/>
              <a:gd name="connsiteX3" fmla="*/ 0 w 1409700"/>
              <a:gd name="connsiteY3" fmla="*/ 165811 h 23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9700" h="232486">
                <a:moveTo>
                  <a:pt x="1409700" y="232486"/>
                </a:moveTo>
                <a:cubicBezTo>
                  <a:pt x="1340643" y="150729"/>
                  <a:pt x="1271587" y="68973"/>
                  <a:pt x="1085850" y="32461"/>
                </a:cubicBezTo>
                <a:cubicBezTo>
                  <a:pt x="900113" y="-4051"/>
                  <a:pt x="476250" y="-8814"/>
                  <a:pt x="295275" y="13411"/>
                </a:cubicBezTo>
                <a:cubicBezTo>
                  <a:pt x="114300" y="35636"/>
                  <a:pt x="68262" y="146761"/>
                  <a:pt x="0" y="165811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819525" y="2057400"/>
            <a:ext cx="762000" cy="200025"/>
          </a:xfrm>
          <a:custGeom>
            <a:avLst/>
            <a:gdLst>
              <a:gd name="connsiteX0" fmla="*/ 762000 w 762000"/>
              <a:gd name="connsiteY0" fmla="*/ 200025 h 200025"/>
              <a:gd name="connsiteX1" fmla="*/ 276225 w 762000"/>
              <a:gd name="connsiteY1" fmla="*/ 38100 h 200025"/>
              <a:gd name="connsiteX2" fmla="*/ 0 w 762000"/>
              <a:gd name="connsiteY2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200025">
                <a:moveTo>
                  <a:pt x="762000" y="200025"/>
                </a:moveTo>
                <a:cubicBezTo>
                  <a:pt x="582612" y="135731"/>
                  <a:pt x="403225" y="71437"/>
                  <a:pt x="276225" y="38100"/>
                </a:cubicBezTo>
                <a:cubicBezTo>
                  <a:pt x="149225" y="4763"/>
                  <a:pt x="9525" y="3175"/>
                  <a:pt x="0" y="0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590925" y="2419350"/>
            <a:ext cx="1019175" cy="146181"/>
          </a:xfrm>
          <a:custGeom>
            <a:avLst/>
            <a:gdLst>
              <a:gd name="connsiteX0" fmla="*/ 1019175 w 1019175"/>
              <a:gd name="connsiteY0" fmla="*/ 133350 h 146181"/>
              <a:gd name="connsiteX1" fmla="*/ 390525 w 1019175"/>
              <a:gd name="connsiteY1" fmla="*/ 133350 h 146181"/>
              <a:gd name="connsiteX2" fmla="*/ 0 w 1019175"/>
              <a:gd name="connsiteY2" fmla="*/ 0 h 14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9175" h="146181">
                <a:moveTo>
                  <a:pt x="1019175" y="133350"/>
                </a:moveTo>
                <a:cubicBezTo>
                  <a:pt x="789781" y="144462"/>
                  <a:pt x="560388" y="155575"/>
                  <a:pt x="390525" y="133350"/>
                </a:cubicBezTo>
                <a:cubicBezTo>
                  <a:pt x="220662" y="111125"/>
                  <a:pt x="110331" y="55562"/>
                  <a:pt x="0" y="0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125288" y="2257425"/>
            <a:ext cx="1265737" cy="771525"/>
          </a:xfrm>
          <a:custGeom>
            <a:avLst/>
            <a:gdLst>
              <a:gd name="connsiteX0" fmla="*/ 1265737 w 1265737"/>
              <a:gd name="connsiteY0" fmla="*/ 771525 h 771525"/>
              <a:gd name="connsiteX1" fmla="*/ 522787 w 1265737"/>
              <a:gd name="connsiteY1" fmla="*/ 685800 h 771525"/>
              <a:gd name="connsiteX2" fmla="*/ 56062 w 1265737"/>
              <a:gd name="connsiteY2" fmla="*/ 438150 h 771525"/>
              <a:gd name="connsiteX3" fmla="*/ 8437 w 1265737"/>
              <a:gd name="connsiteY3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737" h="771525">
                <a:moveTo>
                  <a:pt x="1265737" y="771525"/>
                </a:moveTo>
                <a:cubicBezTo>
                  <a:pt x="995068" y="756444"/>
                  <a:pt x="724400" y="741363"/>
                  <a:pt x="522787" y="685800"/>
                </a:cubicBezTo>
                <a:cubicBezTo>
                  <a:pt x="321174" y="630237"/>
                  <a:pt x="141787" y="552450"/>
                  <a:pt x="56062" y="438150"/>
                </a:cubicBezTo>
                <a:cubicBezTo>
                  <a:pt x="-29663" y="323850"/>
                  <a:pt x="8437" y="0"/>
                  <a:pt x="8437" y="0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152400" y="2438400"/>
            <a:ext cx="2362200" cy="1295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Typically only consider gravitational force between earth and particles because: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ject 46"/>
              <p:cNvSpPr txBox="1"/>
              <p:nvPr/>
            </p:nvSpPr>
            <p:spPr bwMode="auto">
              <a:xfrm>
                <a:off x="2057400" y="3352799"/>
                <a:ext cx="2133600" cy="4477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earth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≫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particle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7" name="Object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3352799"/>
                <a:ext cx="2133600" cy="4477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2"/>
          <p:cNvSpPr/>
          <p:nvPr/>
        </p:nvSpPr>
        <p:spPr>
          <a:xfrm>
            <a:off x="4876800" y="6029273"/>
            <a:ext cx="1571625" cy="247702"/>
          </a:xfrm>
          <a:custGeom>
            <a:avLst/>
            <a:gdLst>
              <a:gd name="connsiteX0" fmla="*/ 828675 w 828675"/>
              <a:gd name="connsiteY0" fmla="*/ 28627 h 247702"/>
              <a:gd name="connsiteX1" fmla="*/ 400050 w 828675"/>
              <a:gd name="connsiteY1" fmla="*/ 19102 h 247702"/>
              <a:gd name="connsiteX2" fmla="*/ 0 w 828675"/>
              <a:gd name="connsiteY2" fmla="*/ 247702 h 24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675" h="247702">
                <a:moveTo>
                  <a:pt x="828675" y="28627"/>
                </a:moveTo>
                <a:cubicBezTo>
                  <a:pt x="683418" y="5608"/>
                  <a:pt x="538162" y="-17410"/>
                  <a:pt x="400050" y="19102"/>
                </a:cubicBezTo>
                <a:cubicBezTo>
                  <a:pt x="261938" y="55614"/>
                  <a:pt x="65088" y="214364"/>
                  <a:pt x="0" y="247702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1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The Equation of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4038600" cy="7620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Mass, Acceleration, and Force Units: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271455"/>
              </p:ext>
            </p:extLst>
          </p:nvPr>
        </p:nvGraphicFramePr>
        <p:xfrm>
          <a:off x="190500" y="1752600"/>
          <a:ext cx="87503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0" name="Equation" r:id="rId3" imgW="8750160" imgH="3886200" progId="Equation.DSMT4">
                  <p:embed/>
                </p:oleObj>
              </mc:Choice>
              <mc:Fallback>
                <p:oleObj name="Equation" r:id="rId3" imgW="8750160" imgH="3886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" y="1752600"/>
                        <a:ext cx="8750300" cy="3886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400FEB8-9CD1-43CA-A04E-31589512C3BE}"/>
              </a:ext>
            </a:extLst>
          </p:cNvPr>
          <p:cNvSpPr txBox="1">
            <a:spLocks/>
          </p:cNvSpPr>
          <p:nvPr/>
        </p:nvSpPr>
        <p:spPr>
          <a:xfrm>
            <a:off x="2514600" y="5867400"/>
            <a:ext cx="23622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FF0000"/>
                </a:solidFill>
              </a:rPr>
              <a:t>Mass</a:t>
            </a:r>
            <a:r>
              <a:rPr lang="en-US" sz="1800" dirty="0"/>
              <a:t> is fundamental</a:t>
            </a:r>
            <a:br>
              <a:rPr lang="en-US" sz="1800" dirty="0"/>
            </a:br>
            <a:r>
              <a:rPr lang="en-US" sz="1800" i="1" dirty="0">
                <a:solidFill>
                  <a:srgbClr val="FF0000"/>
                </a:solidFill>
              </a:rPr>
              <a:t>Force</a:t>
            </a:r>
            <a:r>
              <a:rPr lang="en-US" sz="1800" dirty="0"/>
              <a:t> is derived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4B637B-BDC1-4406-8B37-470A9BEB838B}"/>
              </a:ext>
            </a:extLst>
          </p:cNvPr>
          <p:cNvSpPr txBox="1">
            <a:spLocks/>
          </p:cNvSpPr>
          <p:nvPr/>
        </p:nvSpPr>
        <p:spPr>
          <a:xfrm>
            <a:off x="6043246" y="5867400"/>
            <a:ext cx="23622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FF0000"/>
                </a:solidFill>
              </a:rPr>
              <a:t>Force</a:t>
            </a:r>
            <a:r>
              <a:rPr lang="en-US" sz="1800" dirty="0"/>
              <a:t> is fundamental</a:t>
            </a:r>
            <a:br>
              <a:rPr lang="en-US" sz="1800" dirty="0"/>
            </a:br>
            <a:r>
              <a:rPr lang="en-US" sz="1800" i="1" dirty="0">
                <a:solidFill>
                  <a:srgbClr val="FF0000"/>
                </a:solidFill>
              </a:rPr>
              <a:t>Mass</a:t>
            </a:r>
            <a:r>
              <a:rPr lang="en-US" sz="1800" dirty="0"/>
              <a:t> is derived </a:t>
            </a:r>
          </a:p>
        </p:txBody>
      </p:sp>
    </p:spTree>
    <p:extLst>
      <p:ext uri="{BB962C8B-B14F-4D97-AF65-F5344CB8AC3E}">
        <p14:creationId xmlns:p14="http://schemas.microsoft.com/office/powerpoint/2010/main" val="371458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19" name="Picture 47" descr="D:\Courses\ENGR220\HibbelerV12\Hibbeler_Dynamics_CH13_JPG\fig13_02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98"/>
          <a:stretch/>
        </p:blipFill>
        <p:spPr bwMode="auto">
          <a:xfrm>
            <a:off x="3733800" y="3828462"/>
            <a:ext cx="5334000" cy="257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The Equation of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1676400" cy="685800"/>
          </a:xfrm>
          <a:solidFill>
            <a:schemeClr val="bg1"/>
          </a:solidFill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The Equation of Motion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1752600" y="762000"/>
            <a:ext cx="37338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For the general case with multiple forces, we can write: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016605"/>
              </p:ext>
            </p:extLst>
          </p:nvPr>
        </p:nvGraphicFramePr>
        <p:xfrm>
          <a:off x="5568950" y="2921000"/>
          <a:ext cx="2501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1" name="Equation" r:id="rId4" imgW="2501640" imgH="482400" progId="Equation.DSMT4">
                  <p:embed/>
                </p:oleObj>
              </mc:Choice>
              <mc:Fallback>
                <p:oleObj name="Equation" r:id="rId4" imgW="25016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8950" y="2921000"/>
                        <a:ext cx="2501900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962684"/>
              </p:ext>
            </p:extLst>
          </p:nvPr>
        </p:nvGraphicFramePr>
        <p:xfrm>
          <a:off x="3206750" y="2209800"/>
          <a:ext cx="965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2" name="Equation" r:id="rId6" imgW="965160" imgH="380880" progId="Equation.DSMT4">
                  <p:embed/>
                </p:oleObj>
              </mc:Choice>
              <mc:Fallback>
                <p:oleObj name="Equation" r:id="rId6" imgW="965160" imgH="380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2209800"/>
                        <a:ext cx="9652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838200" y="2209800"/>
            <a:ext cx="1828800" cy="304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FF0000"/>
                </a:solidFill>
              </a:rPr>
              <a:t>resultant force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0" y="2057400"/>
            <a:ext cx="10668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/>
              <a:t>sum of all forces</a:t>
            </a:r>
            <a:endParaRPr lang="en-US" sz="1800" dirty="0"/>
          </a:p>
        </p:txBody>
      </p:sp>
      <p:sp>
        <p:nvSpPr>
          <p:cNvPr id="7" name="Freeform 6"/>
          <p:cNvSpPr/>
          <p:nvPr/>
        </p:nvSpPr>
        <p:spPr>
          <a:xfrm>
            <a:off x="2362200" y="2286000"/>
            <a:ext cx="762000" cy="76200"/>
          </a:xfrm>
          <a:custGeom>
            <a:avLst/>
            <a:gdLst>
              <a:gd name="connsiteX0" fmla="*/ 0 w 1019175"/>
              <a:gd name="connsiteY0" fmla="*/ 84281 h 255731"/>
              <a:gd name="connsiteX1" fmla="*/ 571500 w 1019175"/>
              <a:gd name="connsiteY1" fmla="*/ 8081 h 255731"/>
              <a:gd name="connsiteX2" fmla="*/ 1019175 w 1019175"/>
              <a:gd name="connsiteY2" fmla="*/ 255731 h 25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9175" h="255731">
                <a:moveTo>
                  <a:pt x="0" y="84281"/>
                </a:moveTo>
                <a:cubicBezTo>
                  <a:pt x="200819" y="31893"/>
                  <a:pt x="401638" y="-20494"/>
                  <a:pt x="571500" y="8081"/>
                </a:cubicBezTo>
                <a:cubicBezTo>
                  <a:pt x="741363" y="36656"/>
                  <a:pt x="941388" y="212869"/>
                  <a:pt x="1019175" y="255731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191000" y="2286000"/>
            <a:ext cx="487533" cy="174279"/>
          </a:xfrm>
          <a:custGeom>
            <a:avLst/>
            <a:gdLst>
              <a:gd name="connsiteX0" fmla="*/ 487533 w 487533"/>
              <a:gd name="connsiteY0" fmla="*/ 0 h 174279"/>
              <a:gd name="connsiteX1" fmla="*/ 39858 w 487533"/>
              <a:gd name="connsiteY1" fmla="*/ 161925 h 174279"/>
              <a:gd name="connsiteX2" fmla="*/ 20808 w 487533"/>
              <a:gd name="connsiteY2" fmla="*/ 161925 h 17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533" h="174279">
                <a:moveTo>
                  <a:pt x="487533" y="0"/>
                </a:moveTo>
                <a:lnTo>
                  <a:pt x="39858" y="161925"/>
                </a:lnTo>
                <a:cubicBezTo>
                  <a:pt x="-37929" y="188912"/>
                  <a:pt x="22395" y="163512"/>
                  <a:pt x="20808" y="161925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143000" y="2971800"/>
            <a:ext cx="43434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And the equation of motion can be written: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1000" y="4114800"/>
            <a:ext cx="32004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A </a:t>
            </a:r>
            <a:r>
              <a:rPr lang="en-US" sz="1800" i="1" dirty="0">
                <a:solidFill>
                  <a:srgbClr val="FF0000"/>
                </a:solidFill>
              </a:rPr>
              <a:t>free-body diagram </a:t>
            </a:r>
            <a:r>
              <a:rPr lang="en-US" sz="1800" dirty="0"/>
              <a:t>graphically accounts for the magnitude and direction of each force acting on the particle.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81000" y="5410200"/>
            <a:ext cx="30480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A </a:t>
            </a:r>
            <a:r>
              <a:rPr lang="en-US" sz="1800" i="1" dirty="0">
                <a:solidFill>
                  <a:srgbClr val="FF0000"/>
                </a:solidFill>
              </a:rPr>
              <a:t>kinetic diagram </a:t>
            </a:r>
            <a:r>
              <a:rPr lang="en-US" sz="1800" dirty="0"/>
              <a:t>graphically accounts for the magnitude and direction of the vector    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065157"/>
              </p:ext>
            </p:extLst>
          </p:nvPr>
        </p:nvGraphicFramePr>
        <p:xfrm>
          <a:off x="3048000" y="6057900"/>
          <a:ext cx="355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3" name="Equation" r:id="rId8" imgW="355320" imgH="190440" progId="Equation.DSMT4">
                  <p:embed/>
                </p:oleObj>
              </mc:Choice>
              <mc:Fallback>
                <p:oleObj name="Equation" r:id="rId8" imgW="355320" imgH="1904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6057900"/>
                        <a:ext cx="355600" cy="190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718" name="Picture 46" descr="D:\Courses\ENGR220\HibbelerV12\Hibbeler_Dynamics_CH13_JPG\fig13_02a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41"/>
          <a:stretch/>
        </p:blipFill>
        <p:spPr bwMode="auto">
          <a:xfrm>
            <a:off x="5744753" y="838200"/>
            <a:ext cx="3285801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68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The Equation of Motion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52400" y="838200"/>
            <a:ext cx="6172200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Inertial Reference Frame (or Newtonian Reference Frame)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1295400"/>
            <a:ext cx="83820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When applying the equation of motion, the acceleration of a particle must be measured with respect to a reference frame that is </a:t>
            </a:r>
            <a:r>
              <a:rPr lang="en-US" sz="1800" i="1" dirty="0"/>
              <a:t>fixed or translates with a constant velocity</a:t>
            </a:r>
            <a:r>
              <a:rPr lang="en-US" sz="1800" dirty="0"/>
              <a:t>.</a:t>
            </a:r>
          </a:p>
        </p:txBody>
      </p:sp>
      <p:pic>
        <p:nvPicPr>
          <p:cNvPr id="28720" name="Picture 48" descr="D:\Courses\ENGR220\HibbelerV12\Hibbeler_Dynamics_CH13_JPG\fig13_0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39"/>
          <a:stretch/>
        </p:blipFill>
        <p:spPr bwMode="auto">
          <a:xfrm>
            <a:off x="457200" y="2399004"/>
            <a:ext cx="4267200" cy="323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733800" y="2133600"/>
            <a:ext cx="45720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Measurement of a particle acceleration will be the same from any </a:t>
            </a:r>
            <a:r>
              <a:rPr lang="en-US" sz="1800" i="1" dirty="0"/>
              <a:t>inertial reference </a:t>
            </a:r>
            <a:r>
              <a:rPr lang="en-US" sz="1800" dirty="0"/>
              <a:t>frame.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53000" y="3124200"/>
            <a:ext cx="3505200" cy="3124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Dynamics problems concerned with motions on or near the surface of the earth may be solved by using an </a:t>
            </a:r>
            <a:r>
              <a:rPr lang="en-US" sz="1800" i="1" dirty="0">
                <a:solidFill>
                  <a:srgbClr val="FF0000"/>
                </a:solidFill>
              </a:rPr>
              <a:t>inertial frame </a:t>
            </a:r>
            <a:r>
              <a:rPr lang="en-US" sz="1800" dirty="0"/>
              <a:t>which is </a:t>
            </a:r>
            <a:r>
              <a:rPr lang="en-US" sz="1800" i="1" dirty="0">
                <a:solidFill>
                  <a:srgbClr val="FF0000"/>
                </a:solidFill>
              </a:rPr>
              <a:t>assumed fixed to the earth</a:t>
            </a:r>
            <a:r>
              <a:rPr lang="en-US" sz="1800" dirty="0"/>
              <a:t>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800" dirty="0"/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The accelerations created by the rotations of the earth (about own axis, sun, galaxy, </a:t>
            </a:r>
            <a:r>
              <a:rPr lang="en-US" sz="1800" dirty="0" err="1"/>
              <a:t>etc</a:t>
            </a:r>
            <a:r>
              <a:rPr lang="en-US" sz="1800" dirty="0"/>
              <a:t>) are relatively small and can be neglected for most applications.</a:t>
            </a:r>
          </a:p>
        </p:txBody>
      </p:sp>
    </p:spTree>
    <p:extLst>
      <p:ext uri="{BB962C8B-B14F-4D97-AF65-F5344CB8AC3E}">
        <p14:creationId xmlns:p14="http://schemas.microsoft.com/office/powerpoint/2010/main" val="159888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The Equation of Motion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4800" y="914400"/>
            <a:ext cx="8001000" cy="51053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/>
              <a:t>“Dr. Dan….I don’t believe you. Prove it!”</a:t>
            </a:r>
          </a:p>
          <a:p>
            <a:pPr marL="0" indent="0">
              <a:buNone/>
            </a:pPr>
            <a:r>
              <a:rPr lang="en-US" sz="2000" dirty="0"/>
              <a:t>	- Imaginary Student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Challenge accepted! What is the normal and tangential acceleration of a particle on the surface of the Earth (relative to the center of the Earth)?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C2B31F5-99D5-43F3-9B8A-6C7E232FEB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287213"/>
              </p:ext>
            </p:extLst>
          </p:nvPr>
        </p:nvGraphicFramePr>
        <p:xfrm>
          <a:off x="533400" y="2895600"/>
          <a:ext cx="3048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quation" r:id="rId3" imgW="3047760" imgH="406080" progId="Equation.DSMT4">
                  <p:embed/>
                </p:oleObj>
              </mc:Choice>
              <mc:Fallback>
                <p:oleObj name="Equation" r:id="rId3" imgW="3047760" imgH="406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95600"/>
                        <a:ext cx="3048000" cy="406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E877B84-A7B1-4A76-AFA2-9B6463963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981356"/>
              </p:ext>
            </p:extLst>
          </p:nvPr>
        </p:nvGraphicFramePr>
        <p:xfrm>
          <a:off x="844550" y="3435350"/>
          <a:ext cx="22352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Equation" r:id="rId5" imgW="2234880" imgH="1193760" progId="Equation.DSMT4">
                  <p:embed/>
                </p:oleObj>
              </mc:Choice>
              <mc:Fallback>
                <p:oleObj name="Equation" r:id="rId5" imgW="2234880" imgH="11937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3435350"/>
                        <a:ext cx="2235200" cy="1193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8A3E3A2-0C3F-42BE-A8E2-B51B1F051DB6}"/>
                  </a:ext>
                </a:extLst>
              </p:cNvPr>
              <p:cNvSpPr/>
              <p:nvPr/>
            </p:nvSpPr>
            <p:spPr>
              <a:xfrm>
                <a:off x="3733800" y="3467099"/>
                <a:ext cx="36550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i="1" dirty="0"/>
                  <a:t> – constant velocity at surface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8A3E3A2-0C3F-42BE-A8E2-B51B1F051D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467099"/>
                <a:ext cx="3655040" cy="369332"/>
              </a:xfrm>
              <a:prstGeom prst="rect">
                <a:avLst/>
              </a:prstGeom>
              <a:blipFill>
                <a:blip r:embed="rId7"/>
                <a:stretch>
                  <a:fillRect t="-10000" r="-50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C1E32A-97A4-4D52-B0FA-639061DFCEEC}"/>
                  </a:ext>
                </a:extLst>
              </p:cNvPr>
              <p:cNvSpPr/>
              <p:nvPr/>
            </p:nvSpPr>
            <p:spPr>
              <a:xfrm>
                <a:off x="3768969" y="4032250"/>
                <a:ext cx="3402022" cy="823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=3960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𝑚𝑖𝑙𝑒𝑠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∗1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𝑟𝑒𝑣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𝑑𝑎𝑦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C1E32A-97A4-4D52-B0FA-639061DFCE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969" y="4032250"/>
                <a:ext cx="3402022" cy="823110"/>
              </a:xfrm>
              <a:prstGeom prst="rect">
                <a:avLst/>
              </a:prstGeom>
              <a:blipFill>
                <a:blip r:embed="rId8"/>
                <a:stretch>
                  <a:fillRect t="-23704" r="-7885" b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FDFD2F2-7915-4619-A45E-5C720BF4FB38}"/>
                  </a:ext>
                </a:extLst>
              </p:cNvPr>
              <p:cNvSpPr/>
              <p:nvPr/>
            </p:nvSpPr>
            <p:spPr>
              <a:xfrm>
                <a:off x="298938" y="6085789"/>
                <a:ext cx="8116517" cy="687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1520 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skw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𝑓𝑡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𝑠𝑒𝑐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20,908,800 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𝑓𝑡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=0.11 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𝑓𝑡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i="1" dirty="0"/>
                  <a:t> – pretty small compared to gravitational constant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FDFD2F2-7915-4619-A45E-5C720BF4FB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38" y="6085789"/>
                <a:ext cx="8116517" cy="6874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D109836-2E30-485D-B315-1E307865F2B9}"/>
                  </a:ext>
                </a:extLst>
              </p:cNvPr>
              <p:cNvSpPr/>
              <p:nvPr/>
            </p:nvSpPr>
            <p:spPr>
              <a:xfrm>
                <a:off x="190383" y="4943305"/>
                <a:ext cx="8356775" cy="10444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3960 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𝑚𝑖𝑙𝑒𝑠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∗5280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𝑓𝑡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𝑚𝑖𝑙𝑒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∗1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𝑟𝑒𝑣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𝑑𝑎𝑦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𝑟𝑎𝑑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𝑟𝑒𝑣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h𝑟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𝑑𝑎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3600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h𝑟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=1520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𝑓𝑡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D109836-2E30-485D-B315-1E307865F2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83" y="4943305"/>
                <a:ext cx="8356775" cy="10444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711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5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91" name="Picture 195" descr="D:\Courses\ENGR220\HibbelerV12\Hibbeler_Dynamics_CH13_JPG\fig13_04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91"/>
          <a:stretch/>
        </p:blipFill>
        <p:spPr bwMode="auto">
          <a:xfrm>
            <a:off x="5105400" y="3200400"/>
            <a:ext cx="3810000" cy="354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Equation of Motion for a System of Particles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5715000" cy="6858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Equation of Motion for a System of </a:t>
            </a:r>
            <a:r>
              <a:rPr lang="en-US" sz="2000" b="1" i="1" dirty="0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 Particles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1600200" y="1219200"/>
            <a:ext cx="20574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Including internal and external forces: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756997"/>
              </p:ext>
            </p:extLst>
          </p:nvPr>
        </p:nvGraphicFramePr>
        <p:xfrm>
          <a:off x="3733800" y="1295400"/>
          <a:ext cx="2120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8" name="Equation" r:id="rId4" imgW="2120760" imgH="380880" progId="Equation.DSMT4">
                  <p:embed/>
                </p:oleObj>
              </mc:Choice>
              <mc:Fallback>
                <p:oleObj name="Equation" r:id="rId4" imgW="21207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33800" y="1295400"/>
                        <a:ext cx="21209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828800"/>
            <a:ext cx="3048000" cy="64633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The summation of all internal forces will be zero, thus: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08713"/>
              </p:ext>
            </p:extLst>
          </p:nvPr>
        </p:nvGraphicFramePr>
        <p:xfrm>
          <a:off x="3810000" y="1918901"/>
          <a:ext cx="1485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9" name="Equation" r:id="rId6" imgW="1485720" imgH="380880" progId="Equation.DSMT4">
                  <p:embed/>
                </p:oleObj>
              </mc:Choice>
              <mc:Fallback>
                <p:oleObj name="Equation" r:id="rId6" imgW="1485720" imgH="380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18901"/>
                        <a:ext cx="14859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2491770"/>
            <a:ext cx="3505200" cy="64633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Now define a position vector to the center of mass of the particles: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070246"/>
              </p:ext>
            </p:extLst>
          </p:nvPr>
        </p:nvGraphicFramePr>
        <p:xfrm>
          <a:off x="3733800" y="2604701"/>
          <a:ext cx="3175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0" name="Equation" r:id="rId8" imgW="3174840" imgH="380880" progId="Equation.DSMT4">
                  <p:embed/>
                </p:oleObj>
              </mc:Choice>
              <mc:Fallback>
                <p:oleObj name="Equation" r:id="rId8" imgW="317484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604701"/>
                        <a:ext cx="31750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990600" y="3177570"/>
            <a:ext cx="2590800" cy="64633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Differentiating twice with respect to time gives: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242762"/>
              </p:ext>
            </p:extLst>
          </p:nvPr>
        </p:nvGraphicFramePr>
        <p:xfrm>
          <a:off x="3733800" y="3290501"/>
          <a:ext cx="1435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1" name="Equation" r:id="rId10" imgW="1434960" imgH="380880" progId="Equation.DSMT4">
                  <p:embed/>
                </p:oleObj>
              </mc:Choice>
              <mc:Fallback>
                <p:oleObj name="Equation" r:id="rId10" imgW="1434960" imgH="380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90501"/>
                        <a:ext cx="14351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533400" y="3849469"/>
            <a:ext cx="3048000" cy="64633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Combining this result with the previous equation of motion: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35547"/>
              </p:ext>
            </p:extLst>
          </p:nvPr>
        </p:nvGraphicFramePr>
        <p:xfrm>
          <a:off x="3733800" y="3911600"/>
          <a:ext cx="1397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2" name="Equation" r:id="rId12" imgW="1396800" imgH="787320" progId="Equation.DSMT4">
                  <p:embed/>
                </p:oleObj>
              </mc:Choice>
              <mc:Fallback>
                <p:oleObj name="Equation" r:id="rId12" imgW="1396800" imgH="7873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911600"/>
                        <a:ext cx="1397000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892" name="Picture 196" descr="D:\Courses\ENGR220\HibbelerV12\Hibbeler_Dynamics_CH13_JPG\fig13_04b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31"/>
          <a:stretch/>
        </p:blipFill>
        <p:spPr bwMode="auto">
          <a:xfrm>
            <a:off x="1447800" y="4648200"/>
            <a:ext cx="241547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660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2331851"/>
            <a:ext cx="5993424" cy="28230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Statics problem?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No numbers?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Key words?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does equilibrium equation look like for Mass B?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does equation of motion look like for Mass B?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785E5C-D5B8-4D72-90ED-951807143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77214"/>
            <a:ext cx="4240823" cy="15160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FEC8-2A49-42B8-829C-B872823BA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5" y="685800"/>
            <a:ext cx="3629025" cy="298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9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936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Office Theme</vt:lpstr>
      <vt:lpstr>Equation</vt:lpstr>
      <vt:lpstr>Newton’s Second Law of Motion</vt:lpstr>
      <vt:lpstr>Newton’s Second Law of Motion</vt:lpstr>
      <vt:lpstr>Newton’s Second Law of Motion</vt:lpstr>
      <vt:lpstr>The Equation of Motion</vt:lpstr>
      <vt:lpstr>The Equation of Motion</vt:lpstr>
      <vt:lpstr>The Equation of Motion</vt:lpstr>
      <vt:lpstr>The Equation of Motion</vt:lpstr>
      <vt:lpstr>Equation of Motion for a System of Particles</vt:lpstr>
      <vt:lpstr>In-Class Practice Problem 1</vt:lpstr>
      <vt:lpstr>In-Class Practice Problem 1</vt:lpstr>
      <vt:lpstr>In-Class Practice Problem 1</vt:lpstr>
      <vt:lpstr>In-Class Practice Problem 2</vt:lpstr>
      <vt:lpstr>In-Class Practice Problem 2</vt:lpstr>
      <vt:lpstr>In-Class Practice Problem 2</vt:lpstr>
      <vt:lpstr>Next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Wolbrecht</dc:creator>
  <cp:lastModifiedBy>Dan Cordon</cp:lastModifiedBy>
  <cp:revision>171</cp:revision>
  <dcterms:created xsi:type="dcterms:W3CDTF">2012-06-25T20:35:01Z</dcterms:created>
  <dcterms:modified xsi:type="dcterms:W3CDTF">2022-02-09T10:53:57Z</dcterms:modified>
</cp:coreProperties>
</file>