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89" r:id="rId3"/>
    <p:sldId id="290" r:id="rId4"/>
    <p:sldId id="291" r:id="rId5"/>
    <p:sldId id="292" r:id="rId6"/>
    <p:sldId id="293" r:id="rId7"/>
    <p:sldId id="294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3497" autoAdjust="0"/>
    <p:restoredTop sz="94675" autoAdjust="0"/>
  </p:normalViewPr>
  <p:slideViewPr>
    <p:cSldViewPr>
      <p:cViewPr varScale="1">
        <p:scale>
          <a:sx n="86" d="100"/>
          <a:sy n="86" d="100"/>
        </p:scale>
        <p:origin x="90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379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592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201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9715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2885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724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012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15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7721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89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5C1C36-EB36-42CF-A074-B66E1B8F5CEE}" type="datetimeFigureOut">
              <a:rPr lang="en-US" smtClean="0"/>
              <a:t>2/16/2022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B596E8-B3D7-4B9A-88CD-372C7B06E68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6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5.wmf"/><Relationship Id="rId3" Type="http://schemas.openxmlformats.org/officeDocument/2006/relationships/image" Target="../media/image7.jpeg"/><Relationship Id="rId7" Type="http://schemas.openxmlformats.org/officeDocument/2006/relationships/image" Target="../media/image2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4.wmf"/><Relationship Id="rId5" Type="http://schemas.openxmlformats.org/officeDocument/2006/relationships/image" Target="../media/image1.wmf"/><Relationship Id="rId15" Type="http://schemas.openxmlformats.org/officeDocument/2006/relationships/image" Target="../media/image6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Relationship Id="rId14" Type="http://schemas.openxmlformats.org/officeDocument/2006/relationships/oleObject" Target="../embeddings/oleObject6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9" name="Picture 165" descr="D:\Courses\ENGR220\HibbelerV12\Hibbeler_Dynamics_CH13_JPG\fig13_11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7"/>
          <a:stretch/>
        </p:blipFill>
        <p:spPr bwMode="auto">
          <a:xfrm>
            <a:off x="4495800" y="1600200"/>
            <a:ext cx="4473306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Equation of Motion: Normal and Tangential Coordinates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7239000" cy="381000"/>
          </a:xfrm>
          <a:solidFill>
            <a:schemeClr val="bg1"/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Equations of Motion: Normal and Tangential Coordinates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7620000" y="0"/>
            <a:ext cx="1524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/>
              <a:t>13.5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219200"/>
            <a:ext cx="8991600" cy="7620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Equations of motion may be written in terms of normal, tangential, and </a:t>
            </a:r>
            <a:r>
              <a:rPr lang="en-US" sz="1800" dirty="0" err="1"/>
              <a:t>binormal</a:t>
            </a:r>
            <a:r>
              <a:rPr lang="en-US" sz="1800" dirty="0"/>
              <a:t> directions.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components: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152400" y="3276600"/>
            <a:ext cx="2895600" cy="369332"/>
          </a:xfrm>
          <a:prstGeom prst="rect">
            <a:avLst/>
          </a:prstGeom>
          <a:solidFill>
            <a:schemeClr val="bg1"/>
          </a:solidFill>
        </p:spPr>
        <p:txBody>
          <a:bodyPr vert="horz" wrap="square" lIns="91440" tIns="45720" rIns="91440" bIns="45720" rtlCol="0" anchor="ctr" anchorCtr="0">
            <a:sp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In terms of scalar equations: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4949041"/>
              </p:ext>
            </p:extLst>
          </p:nvPr>
        </p:nvGraphicFramePr>
        <p:xfrm>
          <a:off x="2819400" y="1752600"/>
          <a:ext cx="10033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5" name="Equation" r:id="rId4" imgW="1002960" imgH="380880" progId="Equation.DSMT4">
                  <p:embed/>
                </p:oleObj>
              </mc:Choice>
              <mc:Fallback>
                <p:oleObj name="Equation" r:id="rId4" imgW="1002960" imgH="38088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1752600"/>
                        <a:ext cx="10033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2966990"/>
              </p:ext>
            </p:extLst>
          </p:nvPr>
        </p:nvGraphicFramePr>
        <p:xfrm>
          <a:off x="609600" y="2209800"/>
          <a:ext cx="38989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6" name="Equation" r:id="rId6" imgW="3898800" imgH="380880" progId="Equation.DSMT4">
                  <p:embed/>
                </p:oleObj>
              </mc:Choice>
              <mc:Fallback>
                <p:oleObj name="Equation" r:id="rId6" imgW="3898800" imgH="38088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209800"/>
                        <a:ext cx="3898900" cy="381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279142"/>
              </p:ext>
            </p:extLst>
          </p:nvPr>
        </p:nvGraphicFramePr>
        <p:xfrm>
          <a:off x="635000" y="3810000"/>
          <a:ext cx="1320800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7" name="Equation" r:id="rId8" imgW="1320480" imgH="1218960" progId="Equation.DSMT4">
                  <p:embed/>
                </p:oleObj>
              </mc:Choice>
              <mc:Fallback>
                <p:oleObj name="Equation" r:id="rId8" imgW="1320480" imgH="121896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000" y="3810000"/>
                        <a:ext cx="1320800" cy="12192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9091356"/>
              </p:ext>
            </p:extLst>
          </p:nvPr>
        </p:nvGraphicFramePr>
        <p:xfrm>
          <a:off x="1981200" y="4267200"/>
          <a:ext cx="1066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8" name="Equation" r:id="rId10" imgW="1066680" imgH="304560" progId="Equation.DSMT4">
                  <p:embed/>
                </p:oleObj>
              </mc:Choice>
              <mc:Fallback>
                <p:oleObj name="Equation" r:id="rId10" imgW="1066680" imgH="3045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4267200"/>
                        <a:ext cx="1066800" cy="30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2017"/>
              </p:ext>
            </p:extLst>
          </p:nvPr>
        </p:nvGraphicFramePr>
        <p:xfrm>
          <a:off x="2286000" y="5562600"/>
          <a:ext cx="444500" cy="190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09" name="Equation" r:id="rId12" imgW="444240" imgH="190440" progId="Equation.DSMT4">
                  <p:embed/>
                </p:oleObj>
              </mc:Choice>
              <mc:Fallback>
                <p:oleObj name="Equation" r:id="rId12" imgW="444240" imgH="19044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5562600"/>
                        <a:ext cx="444500" cy="1905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3552253"/>
              </p:ext>
            </p:extLst>
          </p:nvPr>
        </p:nvGraphicFramePr>
        <p:xfrm>
          <a:off x="2667000" y="4876800"/>
          <a:ext cx="1638300" cy="157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010" name="Equation" r:id="rId14" imgW="1638000" imgH="1574640" progId="Equation.DSMT4">
                  <p:embed/>
                </p:oleObj>
              </mc:Choice>
              <mc:Fallback>
                <p:oleObj name="Equation" r:id="rId14" imgW="1638000" imgH="157464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4876800"/>
                        <a:ext cx="1638300" cy="15748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7678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4613766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Did anyone else notice there is an awful lot of ‘he’ in this problem?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How to find speed?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How to find normal force?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B4CB29C-9EC0-4019-8A12-2F6981B7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15328"/>
            <a:ext cx="3914775" cy="1666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BE53D6-0A35-42BA-B81E-6924320B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942" y="914400"/>
            <a:ext cx="3248025" cy="2581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84944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B4CB29C-9EC0-4019-8A12-2F6981B7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15328"/>
            <a:ext cx="3914775" cy="1666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BE53D6-0A35-42BA-B81E-6924320B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942" y="914400"/>
            <a:ext cx="3248025" cy="258127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42C3CAA-C75F-4FB6-BCB4-9014DACE552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98243" y="3657606"/>
            <a:ext cx="3259432" cy="2247884"/>
          </a:xfrm>
          <a:prstGeom prst="rect">
            <a:avLst/>
          </a:prstGeom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E4CB9D-435F-4DD7-87F9-1AD6EA12A3C6}"/>
              </a:ext>
            </a:extLst>
          </p:cNvPr>
          <p:cNvSpPr txBox="1">
            <a:spLocks/>
          </p:cNvSpPr>
          <p:nvPr/>
        </p:nvSpPr>
        <p:spPr>
          <a:xfrm>
            <a:off x="366345" y="3352805"/>
            <a:ext cx="3402624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Kinetic Diagram		FBD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A7673F7C-4E82-46A2-A00B-0D4BCD8BB8BA}"/>
              </a:ext>
            </a:extLst>
          </p:cNvPr>
          <p:cNvSpPr/>
          <p:nvPr/>
        </p:nvSpPr>
        <p:spPr>
          <a:xfrm>
            <a:off x="3429000" y="3962405"/>
            <a:ext cx="533400" cy="533395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BC6FED-0464-4252-A800-9AF52A89B901}"/>
              </a:ext>
            </a:extLst>
          </p:cNvPr>
          <p:cNvSpPr/>
          <p:nvPr/>
        </p:nvSpPr>
        <p:spPr>
          <a:xfrm>
            <a:off x="2361259" y="4926628"/>
            <a:ext cx="533400" cy="533396"/>
          </a:xfrm>
          <a:prstGeom prst="ellipse">
            <a:avLst/>
          </a:prstGeom>
          <a:noFill/>
          <a:ln>
            <a:solidFill>
              <a:srgbClr val="C00000"/>
            </a:solidFill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B587562-D204-4999-9824-D6146CBAB8D3}"/>
              </a:ext>
            </a:extLst>
          </p:cNvPr>
          <p:cNvSpPr txBox="1"/>
          <p:nvPr/>
        </p:nvSpPr>
        <p:spPr>
          <a:xfrm>
            <a:off x="4800600" y="40386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Newton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73094D-7ADC-4A60-BC74-B58DD7DF06BE}"/>
              </a:ext>
            </a:extLst>
          </p:cNvPr>
          <p:cNvSpPr txBox="1"/>
          <p:nvPr/>
        </p:nvSpPr>
        <p:spPr>
          <a:xfrm>
            <a:off x="3581400" y="5345542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Normal Force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DAB68647-7824-4593-9B9F-1879CDDA339B}"/>
              </a:ext>
            </a:extLst>
          </p:cNvPr>
          <p:cNvCxnSpPr>
            <a:stCxn id="11" idx="1"/>
            <a:endCxn id="5" idx="6"/>
          </p:cNvCxnSpPr>
          <p:nvPr/>
        </p:nvCxnSpPr>
        <p:spPr>
          <a:xfrm flipH="1">
            <a:off x="3962400" y="4223266"/>
            <a:ext cx="838200" cy="5837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6ACF0A5-535E-4C73-8BF1-171D2722BF93}"/>
              </a:ext>
            </a:extLst>
          </p:cNvPr>
          <p:cNvCxnSpPr>
            <a:cxnSpLocks/>
            <a:stCxn id="12" idx="1"/>
          </p:cNvCxnSpPr>
          <p:nvPr/>
        </p:nvCxnSpPr>
        <p:spPr>
          <a:xfrm flipH="1" flipV="1">
            <a:off x="2916961" y="5196060"/>
            <a:ext cx="664439" cy="334148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3155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0" grpId="0" animBg="1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1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>
            <a:extLst>
              <a:ext uri="{FF2B5EF4-FFF2-40B4-BE49-F238E27FC236}">
                <a16:creationId xmlns:a16="http://schemas.microsoft.com/office/drawing/2014/main" id="{EB4CB29C-9EC0-4019-8A12-2F6981B704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815328"/>
            <a:ext cx="3914775" cy="16668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DBE53D6-0A35-42BA-B81E-6924320B5B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4942" y="914400"/>
            <a:ext cx="3248025" cy="25812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4B2C839-68A9-44E1-9F6C-4A1886C8FF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2971800"/>
            <a:ext cx="3366274" cy="1752600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ECC261E6-632A-47FA-AF1A-6DD6D050E1A9}"/>
              </a:ext>
            </a:extLst>
          </p:cNvPr>
          <p:cNvSpPr txBox="1">
            <a:spLocks/>
          </p:cNvSpPr>
          <p:nvPr/>
        </p:nvSpPr>
        <p:spPr>
          <a:xfrm>
            <a:off x="1371600" y="4692161"/>
            <a:ext cx="5867400" cy="208963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In ‘stupid’ units this is about: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560 mph and 1390 lbf</a:t>
            </a:r>
          </a:p>
          <a:p>
            <a:pPr marL="0" indent="0">
              <a:buFont typeface="Arial" pitchFamily="34" charset="0"/>
              <a:buNone/>
            </a:pPr>
            <a:endParaRPr lang="en-US" sz="2000" dirty="0"/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In ‘</a:t>
            </a:r>
            <a:r>
              <a:rPr lang="en-US" sz="2000" dirty="0" err="1"/>
              <a:t>stoopider</a:t>
            </a:r>
            <a:r>
              <a:rPr lang="en-US" sz="2000" dirty="0"/>
              <a:t>’ units this is about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4.4 Miata top speed, and 0.65 Miata weight</a:t>
            </a:r>
          </a:p>
        </p:txBody>
      </p:sp>
    </p:spTree>
    <p:extLst>
      <p:ext uri="{BB962C8B-B14F-4D97-AF65-F5344CB8AC3E}">
        <p14:creationId xmlns:p14="http://schemas.microsoft.com/office/powerpoint/2010/main" val="277054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909" name="Picture 165" descr="D:\Courses\ENGR220\HibbelerV12\Hibbeler_Dynamics_CH13_JPG\fig13_11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57"/>
          <a:stretch/>
        </p:blipFill>
        <p:spPr bwMode="auto">
          <a:xfrm>
            <a:off x="1763847" y="3413234"/>
            <a:ext cx="4473306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Mind Blown – n-t Coordinate System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7239000" cy="381000"/>
          </a:xfrm>
          <a:solidFill>
            <a:schemeClr val="bg1"/>
          </a:solidFill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rgbClr val="C00000"/>
                </a:solidFill>
              </a:rPr>
              <a:t>Right Hand Rule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 txBox="1">
            <a:spLocks/>
          </p:cNvSpPr>
          <p:nvPr/>
        </p:nvSpPr>
        <p:spPr>
          <a:xfrm>
            <a:off x="152400" y="1219199"/>
            <a:ext cx="8991600" cy="1752595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The normal, tangential, and binormal axis only obey the right-hand rule if we put them in the order: </a:t>
            </a:r>
            <a:r>
              <a:rPr lang="en-US" sz="1800" b="1" dirty="0" err="1"/>
              <a:t>u</a:t>
            </a:r>
            <a:r>
              <a:rPr lang="en-US" sz="1800" baseline="-25000" dirty="0" err="1"/>
              <a:t>t</a:t>
            </a:r>
            <a:r>
              <a:rPr lang="en-US" sz="1800" dirty="0"/>
              <a:t> x </a:t>
            </a:r>
            <a:r>
              <a:rPr lang="en-US" sz="1800" b="1" dirty="0"/>
              <a:t>u</a:t>
            </a:r>
            <a:r>
              <a:rPr lang="en-US" sz="1800" baseline="-25000" dirty="0"/>
              <a:t>n</a:t>
            </a:r>
            <a:r>
              <a:rPr lang="en-US" sz="1800" dirty="0"/>
              <a:t> = </a:t>
            </a:r>
            <a:r>
              <a:rPr lang="en-US" sz="1800" b="1" dirty="0" err="1"/>
              <a:t>u</a:t>
            </a:r>
            <a:r>
              <a:rPr lang="en-US" sz="1800" baseline="-25000" dirty="0" err="1"/>
              <a:t>b</a:t>
            </a:r>
            <a:endParaRPr lang="en-US" sz="1800" baseline="-250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baseline="-250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So we should really be calling it the tangential, normal, binormal coordinate system. </a:t>
            </a:r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endParaRPr lang="en-US" sz="1800" dirty="0"/>
          </a:p>
          <a:p>
            <a:pPr marL="0" lvl="1" indent="0">
              <a:spcBef>
                <a:spcPts val="0"/>
              </a:spcBef>
              <a:buFont typeface="Arial" pitchFamily="34" charset="0"/>
              <a:buNone/>
            </a:pPr>
            <a:r>
              <a:rPr lang="en-US" sz="1800" dirty="0"/>
              <a:t>But we don’t, and we won’t, because we still use units like [ft] and [Miata]</a:t>
            </a:r>
          </a:p>
        </p:txBody>
      </p:sp>
    </p:spTree>
    <p:extLst>
      <p:ext uri="{BB962C8B-B14F-4D97-AF65-F5344CB8AC3E}">
        <p14:creationId xmlns:p14="http://schemas.microsoft.com/office/powerpoint/2010/main" val="2560006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EFE91359-9589-4B15-B415-E07A5EF7C6A1}"/>
              </a:ext>
            </a:extLst>
          </p:cNvPr>
          <p:cNvSpPr txBox="1">
            <a:spLocks/>
          </p:cNvSpPr>
          <p:nvPr/>
        </p:nvSpPr>
        <p:spPr>
          <a:xfrm>
            <a:off x="331176" y="3200400"/>
            <a:ext cx="4613766" cy="25469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Does anyone see this problem and think: “That’s a bad idea!”?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Why might this be a bad idea? 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dirty="0"/>
              <a:t>Even though it’s a bad idea, how do you solve this problem? 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4D86BA94-500D-47EE-AE8F-296594D3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914399"/>
            <a:ext cx="4806152" cy="1447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B683B1-E3B5-4557-A30C-97420E8A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956" y="1300138"/>
            <a:ext cx="3394444" cy="3635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614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D86BA94-500D-47EE-AE8F-296594D3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914399"/>
            <a:ext cx="4806152" cy="1447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B683B1-E3B5-4557-A30C-97420E8A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39956" y="1300138"/>
            <a:ext cx="3394444" cy="363509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CD03A9C8-67C2-497E-972F-A6E8536F92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6400" y="2895600"/>
            <a:ext cx="2514600" cy="2926597"/>
          </a:xfrm>
          <a:prstGeom prst="rect">
            <a:avLst/>
          </a:prstGeom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1CC1E66-A7F1-4CAA-ABA1-6BEA174E935E}"/>
              </a:ext>
            </a:extLst>
          </p:cNvPr>
          <p:cNvCxnSpPr/>
          <p:nvPr/>
        </p:nvCxnSpPr>
        <p:spPr>
          <a:xfrm flipH="1">
            <a:off x="2743200" y="5822197"/>
            <a:ext cx="914400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DB3D5B7-DB39-40EB-937E-4E34DB97DC52}"/>
              </a:ext>
            </a:extLst>
          </p:cNvPr>
          <p:cNvSpPr txBox="1">
            <a:spLocks/>
          </p:cNvSpPr>
          <p:nvPr/>
        </p:nvSpPr>
        <p:spPr>
          <a:xfrm>
            <a:off x="3748652" y="5555497"/>
            <a:ext cx="583224" cy="5334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/>
              <a:t>a</a:t>
            </a:r>
            <a:r>
              <a:rPr lang="en-US" sz="2000" baseline="-25000" dirty="0"/>
              <a:t>n</a:t>
            </a:r>
            <a:endParaRPr lang="en-US" sz="2000" dirty="0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7E51E2F4-9E53-42F9-B601-F9A89DAFAA3A}"/>
              </a:ext>
            </a:extLst>
          </p:cNvPr>
          <p:cNvCxnSpPr/>
          <p:nvPr/>
        </p:nvCxnSpPr>
        <p:spPr>
          <a:xfrm flipH="1">
            <a:off x="6096000" y="2904295"/>
            <a:ext cx="914400" cy="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BDD5ECE-CAB0-4F32-9F0F-738997559411}"/>
              </a:ext>
            </a:extLst>
          </p:cNvPr>
          <p:cNvCxnSpPr>
            <a:cxnSpLocks/>
          </p:cNvCxnSpPr>
          <p:nvPr/>
        </p:nvCxnSpPr>
        <p:spPr>
          <a:xfrm flipH="1" flipV="1">
            <a:off x="6705600" y="2406627"/>
            <a:ext cx="304800" cy="488973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2855B29-B0E7-423E-8439-1EB41674C3DE}"/>
              </a:ext>
            </a:extLst>
          </p:cNvPr>
          <p:cNvCxnSpPr>
            <a:cxnSpLocks/>
          </p:cNvCxnSpPr>
          <p:nvPr/>
        </p:nvCxnSpPr>
        <p:spPr>
          <a:xfrm flipV="1">
            <a:off x="7010400" y="2057400"/>
            <a:ext cx="0" cy="838200"/>
          </a:xfrm>
          <a:prstGeom prst="straightConnector1">
            <a:avLst/>
          </a:prstGeom>
          <a:ln w="19050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3E60A627-4282-4074-9012-BD242AFC4105}"/>
              </a:ext>
            </a:extLst>
          </p:cNvPr>
          <p:cNvSpPr txBox="1">
            <a:spLocks/>
          </p:cNvSpPr>
          <p:nvPr/>
        </p:nvSpPr>
        <p:spPr>
          <a:xfrm>
            <a:off x="5763480" y="2667840"/>
            <a:ext cx="360240" cy="372167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4FB5AE4C-9583-4B03-A043-6B4619CCEB5B}"/>
              </a:ext>
            </a:extLst>
          </p:cNvPr>
          <p:cNvSpPr txBox="1">
            <a:spLocks/>
          </p:cNvSpPr>
          <p:nvPr/>
        </p:nvSpPr>
        <p:spPr>
          <a:xfrm>
            <a:off x="6467413" y="2131709"/>
            <a:ext cx="236873" cy="3628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AD840EE9-654B-49E1-9BB5-8E4926B8BB62}"/>
              </a:ext>
            </a:extLst>
          </p:cNvPr>
          <p:cNvSpPr txBox="1">
            <a:spLocks/>
          </p:cNvSpPr>
          <p:nvPr/>
        </p:nvSpPr>
        <p:spPr>
          <a:xfrm>
            <a:off x="6891963" y="1671107"/>
            <a:ext cx="236873" cy="3628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2603608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001000" cy="609600"/>
          </a:xfrm>
          <a:solidFill>
            <a:schemeClr val="bg1"/>
          </a:solidFill>
        </p:spPr>
        <p:txBody>
          <a:bodyPr>
            <a:noAutofit/>
          </a:bodyPr>
          <a:lstStyle/>
          <a:p>
            <a:pPr marL="182880" algn="l"/>
            <a:r>
              <a:rPr lang="en-US" sz="2000" dirty="0"/>
              <a:t>In-Class Practice Problem 2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01000" y="0"/>
            <a:ext cx="1143000" cy="6096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40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609600"/>
            <a:ext cx="9144000" cy="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4D86BA94-500D-47EE-AE8F-296594D3E6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176" y="914399"/>
            <a:ext cx="4806152" cy="144777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1B683B1-E3B5-4557-A30C-97420E8AE6D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380" y="1237593"/>
            <a:ext cx="3394444" cy="363509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4B2FDAF-711F-4A69-85E1-4A92D0A21E5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0" y="3442138"/>
            <a:ext cx="4806152" cy="2526230"/>
          </a:xfrm>
          <a:prstGeom prst="rect">
            <a:avLst/>
          </a:prstGeom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F6104F5-EA88-49EF-A2F2-0817B0EE4511}"/>
              </a:ext>
            </a:extLst>
          </p:cNvPr>
          <p:cNvCxnSpPr/>
          <p:nvPr/>
        </p:nvCxnSpPr>
        <p:spPr>
          <a:xfrm>
            <a:off x="6477000" y="3442138"/>
            <a:ext cx="2209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41916E46-7428-469F-98AE-9F2A5AC91A39}"/>
              </a:ext>
            </a:extLst>
          </p:cNvPr>
          <p:cNvSpPr txBox="1">
            <a:spLocks/>
          </p:cNvSpPr>
          <p:nvPr/>
        </p:nvSpPr>
        <p:spPr>
          <a:xfrm>
            <a:off x="7463463" y="3008581"/>
            <a:ext cx="236873" cy="362896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Arc 10">
            <a:extLst>
              <a:ext uri="{FF2B5EF4-FFF2-40B4-BE49-F238E27FC236}">
                <a16:creationId xmlns:a16="http://schemas.microsoft.com/office/drawing/2014/main" id="{FCB891CC-9B9D-4EE4-97EB-076007D8E227}"/>
              </a:ext>
            </a:extLst>
          </p:cNvPr>
          <p:cNvSpPr/>
          <p:nvPr/>
        </p:nvSpPr>
        <p:spPr>
          <a:xfrm>
            <a:off x="6377148" y="2713733"/>
            <a:ext cx="1524000" cy="1430533"/>
          </a:xfrm>
          <a:prstGeom prst="arc">
            <a:avLst>
              <a:gd name="adj1" fmla="val 17948575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F6E6FE9-33FB-4148-B1DF-E6541B46E8AE}"/>
              </a:ext>
            </a:extLst>
          </p:cNvPr>
          <p:cNvSpPr txBox="1">
            <a:spLocks/>
          </p:cNvSpPr>
          <p:nvPr/>
        </p:nvSpPr>
        <p:spPr>
          <a:xfrm>
            <a:off x="4162543" y="3380542"/>
            <a:ext cx="850609" cy="373269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cos(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015B7AAF-2355-44C3-9611-84161EFA7A6E}"/>
              </a:ext>
            </a:extLst>
          </p:cNvPr>
          <p:cNvSpPr txBox="1">
            <a:spLocks/>
          </p:cNvSpPr>
          <p:nvPr/>
        </p:nvSpPr>
        <p:spPr>
          <a:xfrm>
            <a:off x="1242852" y="3284332"/>
            <a:ext cx="774409" cy="373268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 anchorCtr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sin(</a:t>
            </a:r>
            <a:r>
              <a:rPr lang="el-G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59759C4-797B-41FB-AE22-90DF4A187901}"/>
              </a:ext>
            </a:extLst>
          </p:cNvPr>
          <p:cNvCxnSpPr>
            <a:cxnSpLocks/>
          </p:cNvCxnSpPr>
          <p:nvPr/>
        </p:nvCxnSpPr>
        <p:spPr>
          <a:xfrm>
            <a:off x="1905000" y="3657600"/>
            <a:ext cx="914400" cy="471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F038BF5-2275-4444-A7AE-2C43CCE8E998}"/>
              </a:ext>
            </a:extLst>
          </p:cNvPr>
          <p:cNvCxnSpPr>
            <a:cxnSpLocks/>
          </p:cNvCxnSpPr>
          <p:nvPr/>
        </p:nvCxnSpPr>
        <p:spPr>
          <a:xfrm flipH="1">
            <a:off x="3962168" y="3744745"/>
            <a:ext cx="400751" cy="38438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3491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  <a:tailEnd type="stealth" w="lg" len="lg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1618</TotalTime>
  <Words>257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Equation</vt:lpstr>
      <vt:lpstr>Equation of Motion: Normal and Tangential Coordinates</vt:lpstr>
      <vt:lpstr>In-Class Practice Problem 1</vt:lpstr>
      <vt:lpstr>In-Class Practice Problem 1</vt:lpstr>
      <vt:lpstr>In-Class Practice Problem 1</vt:lpstr>
      <vt:lpstr>Mind Blown – n-t Coordinate System</vt:lpstr>
      <vt:lpstr>In-Class Practice Problem 2</vt:lpstr>
      <vt:lpstr>In-Class Practice Problem 2</vt:lpstr>
      <vt:lpstr>In-Class Practice Problem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 Wolbrecht</dc:creator>
  <cp:lastModifiedBy>Dan Cordon</cp:lastModifiedBy>
  <cp:revision>159</cp:revision>
  <dcterms:created xsi:type="dcterms:W3CDTF">2012-06-25T20:35:01Z</dcterms:created>
  <dcterms:modified xsi:type="dcterms:W3CDTF">2022-02-16T13:54:54Z</dcterms:modified>
</cp:coreProperties>
</file>