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12" r:id="rId3"/>
    <p:sldId id="318" r:id="rId4"/>
    <p:sldId id="313" r:id="rId5"/>
    <p:sldId id="290" r:id="rId6"/>
    <p:sldId id="319" r:id="rId7"/>
    <p:sldId id="320" r:id="rId8"/>
    <p:sldId id="322" r:id="rId9"/>
    <p:sldId id="323" r:id="rId10"/>
    <p:sldId id="324" r:id="rId11"/>
    <p:sldId id="32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8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1C36-EB36-42CF-A074-B66E1B8F5CEE}" type="datetimeFigureOut">
              <a:rPr lang="en-US" smtClean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93755E-53B8-4969-BC3D-0C9E35CF960A}"/>
              </a:ext>
            </a:extLst>
          </p:cNvPr>
          <p:cNvSpPr txBox="1">
            <a:spLocks/>
          </p:cNvSpPr>
          <p:nvPr/>
        </p:nvSpPr>
        <p:spPr>
          <a:xfrm>
            <a:off x="76200" y="990601"/>
            <a:ext cx="5943600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Work (Force dot distance) and Energy Conservation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982930A-4D79-4D96-AB4A-8D1FD911B2C1}"/>
              </a:ext>
            </a:extLst>
          </p:cNvPr>
          <p:cNvSpPr txBox="1">
            <a:spLocks/>
          </p:cNvSpPr>
          <p:nvPr/>
        </p:nvSpPr>
        <p:spPr>
          <a:xfrm>
            <a:off x="76200" y="1371600"/>
            <a:ext cx="8077200" cy="25145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lvl="1">
              <a:spcBef>
                <a:spcPts val="0"/>
              </a:spcBef>
            </a:pPr>
            <a:r>
              <a:rPr lang="en-US" sz="2000" dirty="0"/>
              <a:t>After including gravitational potential in the work term, in todays section they introduce real terms for it. </a:t>
            </a:r>
          </a:p>
          <a:p>
            <a:pPr marL="468630" lvl="1">
              <a:spcBef>
                <a:spcPts val="0"/>
              </a:spcBef>
            </a:pPr>
            <a:r>
              <a:rPr lang="en-US" sz="2000" dirty="0"/>
              <a:t>The variables used are also unconventional.</a:t>
            </a:r>
          </a:p>
          <a:p>
            <a:pPr marL="868680" lvl="2">
              <a:spcBef>
                <a:spcPts val="0"/>
              </a:spcBef>
            </a:pPr>
            <a:r>
              <a:rPr lang="en-US" sz="1600" dirty="0"/>
              <a:t>Kinetic Energy = T</a:t>
            </a:r>
          </a:p>
          <a:p>
            <a:pPr marL="868680" lvl="2">
              <a:spcBef>
                <a:spcPts val="0"/>
              </a:spcBef>
            </a:pPr>
            <a:r>
              <a:rPr lang="en-US" sz="1600" dirty="0"/>
              <a:t>Gravitational Potential Energy = V</a:t>
            </a:r>
          </a:p>
          <a:p>
            <a:pPr marL="868680" lvl="2">
              <a:spcBef>
                <a:spcPts val="0"/>
              </a:spcBef>
            </a:pPr>
            <a:r>
              <a:rPr lang="en-US" sz="1600" dirty="0"/>
              <a:t>Work = U</a:t>
            </a:r>
          </a:p>
          <a:p>
            <a:pPr marL="468630" lvl="1">
              <a:spcBef>
                <a:spcPts val="0"/>
              </a:spcBef>
            </a:pPr>
            <a:r>
              <a:rPr lang="en-US" sz="2000" dirty="0"/>
              <a:t>Textbook differentiates “Conservative” and “Non-Conservative” forces. </a:t>
            </a:r>
          </a:p>
          <a:p>
            <a:pPr marL="868680" lvl="2">
              <a:spcBef>
                <a:spcPts val="0"/>
              </a:spcBef>
            </a:pPr>
            <a:r>
              <a:rPr lang="en-US" sz="1600" dirty="0"/>
              <a:t>Conservative – independent of path (PE and KE)</a:t>
            </a:r>
          </a:p>
          <a:p>
            <a:pPr marL="868680" lvl="2">
              <a:spcBef>
                <a:spcPts val="0"/>
              </a:spcBef>
            </a:pPr>
            <a:r>
              <a:rPr lang="en-US" sz="1600" dirty="0"/>
              <a:t>Non-Conservative – depends on path (Work, friction work)</a:t>
            </a:r>
          </a:p>
        </p:txBody>
      </p:sp>
    </p:spTree>
    <p:extLst>
      <p:ext uri="{BB962C8B-B14F-4D97-AF65-F5344CB8AC3E}">
        <p14:creationId xmlns:p14="http://schemas.microsoft.com/office/powerpoint/2010/main" val="192122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3200399"/>
            <a:ext cx="8279424" cy="304799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Problems like this are almost too easy using conservation of energy.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State 1 is h = 0,  but includes elastic potential energy of stretched springs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State 2 is h = 0.5 m and includes </a:t>
            </a:r>
            <a:r>
              <a:rPr lang="en-US" sz="2000" dirty="0" err="1"/>
              <a:t>V</a:t>
            </a:r>
            <a:r>
              <a:rPr lang="en-US" sz="2000" baseline="-25000" dirty="0" err="1"/>
              <a:t>e</a:t>
            </a:r>
            <a:r>
              <a:rPr lang="en-US" sz="2000" dirty="0"/>
              <a:t> and V</a:t>
            </a:r>
            <a:r>
              <a:rPr lang="en-US" sz="2000" baseline="-25000" dirty="0"/>
              <a:t>g</a:t>
            </a:r>
            <a:r>
              <a:rPr lang="en-US" sz="2000" dirty="0"/>
              <a:t> terms.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Use right triangle to determine the length the spring is stretched. </a:t>
            </a:r>
          </a:p>
          <a:p>
            <a:pPr marL="0" indent="0">
              <a:buFont typeface="Arial" pitchFamily="34" charset="0"/>
              <a:buNone/>
            </a:pPr>
            <a:endParaRPr lang="en-US" sz="2000" dirty="0"/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Follow-up Questions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What happens after the mass is at the bottom?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Can you calculate the force in each spring as a function of height?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Can you apply </a:t>
            </a:r>
            <a:r>
              <a:rPr lang="en-US" sz="2000" dirty="0" err="1"/>
              <a:t>EoM</a:t>
            </a:r>
            <a:r>
              <a:rPr lang="en-US" sz="2000" dirty="0"/>
              <a:t> to find the acceleration of the mass at any given height?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99B961-BD5C-4E72-8D27-67DEFF240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67" y="948394"/>
            <a:ext cx="4572579" cy="12614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AD3E4A-9B8F-45A0-8D4D-958C8921F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984" y="800103"/>
            <a:ext cx="3540097" cy="205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1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999B961-BD5C-4E72-8D27-67DEFF240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67" y="948394"/>
            <a:ext cx="4572579" cy="12614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AD3E4A-9B8F-45A0-8D4D-958C8921F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984" y="800103"/>
            <a:ext cx="3540097" cy="20573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593139-C991-4A91-964B-3F93EEBB90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196290"/>
            <a:ext cx="5764884" cy="168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Conservative Forces and Potential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4419600" cy="5334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Conservative Force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14.5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053379"/>
              </p:ext>
            </p:extLst>
          </p:nvPr>
        </p:nvGraphicFramePr>
        <p:xfrm>
          <a:off x="2667000" y="6108700"/>
          <a:ext cx="2222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8" name="Equation" r:id="rId3" imgW="2222280" imgH="444240" progId="Equation.DSMT4">
                  <p:embed/>
                </p:oleObj>
              </mc:Choice>
              <mc:Fallback>
                <p:oleObj name="Equation" r:id="rId3" imgW="2222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6108700"/>
                        <a:ext cx="2222500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0" y="2984500"/>
            <a:ext cx="3048000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Energy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4508500"/>
            <a:ext cx="4267200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Gravitational Potential Energy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525" y="990600"/>
            <a:ext cx="5934075" cy="1752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If the work of a force is </a:t>
            </a:r>
            <a:r>
              <a:rPr lang="en-US" sz="1800" i="1" dirty="0">
                <a:solidFill>
                  <a:srgbClr val="C00000"/>
                </a:solidFill>
              </a:rPr>
              <a:t>independent of the path </a:t>
            </a:r>
            <a:r>
              <a:rPr lang="en-US" sz="1800" dirty="0"/>
              <a:t>and depends only on the forces’ initial and final positions on the path, then we can classify this force as a </a:t>
            </a:r>
            <a:r>
              <a:rPr lang="en-US" sz="1800" i="1" dirty="0">
                <a:solidFill>
                  <a:srgbClr val="C00000"/>
                </a:solidFill>
              </a:rPr>
              <a:t>conservative force</a:t>
            </a:r>
            <a:r>
              <a:rPr lang="en-US" sz="1800" dirty="0"/>
              <a:t>.</a:t>
            </a:r>
          </a:p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Examples include work of a weight and work of a spring.</a:t>
            </a:r>
          </a:p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An examples of a </a:t>
            </a:r>
            <a:r>
              <a:rPr lang="en-US" sz="1800" i="1" dirty="0">
                <a:solidFill>
                  <a:srgbClr val="C00000"/>
                </a:solidFill>
              </a:rPr>
              <a:t>non-conservative force </a:t>
            </a:r>
            <a:r>
              <a:rPr lang="en-US" sz="1800" dirty="0"/>
              <a:t>is the work of friction (the longer the path, the more friction).</a:t>
            </a:r>
          </a:p>
        </p:txBody>
      </p:sp>
      <p:pic>
        <p:nvPicPr>
          <p:cNvPr id="55371" name="Picture 75" descr="D:\Courses\ENGR220\HibbelerV12\Hibbeler_Dynamics_CH14_JPG\fig14_17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10"/>
          <a:stretch/>
        </p:blipFill>
        <p:spPr bwMode="auto">
          <a:xfrm>
            <a:off x="5913363" y="685800"/>
            <a:ext cx="3230637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1" y="3365500"/>
            <a:ext cx="5486399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Energy is defined as the capacity for doing work.</a:t>
            </a:r>
          </a:p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Kinetic energy is equal to the work that must be done on a particle to bring from a rest to a specific speed.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0" y="4889500"/>
            <a:ext cx="5486399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If a particle is located a distance above an arbitrarily selected datum. The particle’s weight has a positive gravitational potential energy.</a:t>
            </a:r>
          </a:p>
        </p:txBody>
      </p:sp>
    </p:spTree>
    <p:extLst>
      <p:ext uri="{BB962C8B-B14F-4D97-AF65-F5344CB8AC3E}">
        <p14:creationId xmlns:p14="http://schemas.microsoft.com/office/powerpoint/2010/main" val="180402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Conservative Forces and Potential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4419600" cy="5334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Elastic Potential Energy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14.5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/>
              <p:cNvSpPr txBox="1"/>
              <p:nvPr/>
            </p:nvSpPr>
            <p:spPr bwMode="auto">
              <a:xfrm>
                <a:off x="1981200" y="4267200"/>
                <a:ext cx="2667000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borderBox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EQ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14−15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1200" y="4267200"/>
                <a:ext cx="2667000" cy="457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>
          <a:xfrm>
            <a:off x="0" y="2667000"/>
            <a:ext cx="3048000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Potential Function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0" y="990600"/>
            <a:ext cx="5934075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The potential energy of a displaced spring is given as: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" y="3048000"/>
            <a:ext cx="5333999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When a particle is subjected to both gravitational and elastic forces, the particles potential energy can be expressed as a potential function, which the algebraic sum: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/>
              <p:cNvSpPr txBox="1"/>
              <p:nvPr/>
            </p:nvSpPr>
            <p:spPr bwMode="auto">
              <a:xfrm>
                <a:off x="1828800" y="1828800"/>
                <a:ext cx="2717800" cy="762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sz="25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5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=+</m:t>
                          </m:r>
                          <m:f>
                            <m:f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borderBox>
                      <m:r>
                        <m:rPr>
                          <m:nor/>
                        </m:rPr>
                        <a:rPr lang="en-US" sz="25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nor/>
                        </m:rPr>
                        <a:rPr lang="en-US" sz="25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EQ</m:t>
                      </m:r>
                      <m:r>
                        <m:rPr>
                          <m:nor/>
                        </m:rPr>
                        <a:rPr lang="en-US" sz="2500" i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14−14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1828800"/>
                <a:ext cx="2717800" cy="762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2711" name="Picture 7" descr="D:\Courses\ENGR220\HibbelerV12\Hibbeler_Dynamics_CH14_JPG\fig14_1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50"/>
          <a:stretch/>
        </p:blipFill>
        <p:spPr bwMode="auto">
          <a:xfrm>
            <a:off x="5943600" y="685800"/>
            <a:ext cx="3063934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2" name="Picture 8" descr="D:\Courses\ENGR220\HibbelerV12\Hibbeler_Dynamics_CH14_JPG\fig14_19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7"/>
          <a:stretch/>
        </p:blipFill>
        <p:spPr bwMode="auto">
          <a:xfrm>
            <a:off x="6324600" y="4114800"/>
            <a:ext cx="222304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1" y="5029200"/>
            <a:ext cx="5333999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For example, the potential function for a weight suspend from a spring is: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561702"/>
              </p:ext>
            </p:extLst>
          </p:nvPr>
        </p:nvGraphicFramePr>
        <p:xfrm>
          <a:off x="3048000" y="5715000"/>
          <a:ext cx="1498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5" name="Equation" r:id="rId7" imgW="1498320" imgH="685800" progId="Equation.DSMT4">
                  <p:embed/>
                </p:oleObj>
              </mc:Choice>
              <mc:Fallback>
                <p:oleObj name="Equation" r:id="rId7" imgW="1498320" imgH="685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715000"/>
                        <a:ext cx="1498600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404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Conservation of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6248400" cy="4572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Conservation of Energy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14.6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437833"/>
              </p:ext>
            </p:extLst>
          </p:nvPr>
        </p:nvGraphicFramePr>
        <p:xfrm>
          <a:off x="2743200" y="2133600"/>
          <a:ext cx="3124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5" name="Equation" r:id="rId3" imgW="3124080" imgH="444240" progId="Equation.DSMT4">
                  <p:embed/>
                </p:oleObj>
              </mc:Choice>
              <mc:Fallback>
                <p:oleObj name="Equation" r:id="rId3" imgW="31240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33600"/>
                        <a:ext cx="3124200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0" y="2971800"/>
            <a:ext cx="9144000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Conservation of Energy (conservative systems)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078725"/>
              </p:ext>
            </p:extLst>
          </p:nvPr>
        </p:nvGraphicFramePr>
        <p:xfrm>
          <a:off x="3048000" y="3937000"/>
          <a:ext cx="2908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6" name="Equation" r:id="rId5" imgW="2908080" imgH="406080" progId="Equation.DSMT4">
                  <p:embed/>
                </p:oleObj>
              </mc:Choice>
              <mc:Fallback>
                <p:oleObj name="Equation" r:id="rId5" imgW="2908080" imgH="406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37000"/>
                        <a:ext cx="2908300" cy="406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-9526" y="4876800"/>
            <a:ext cx="9153525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Conservation of Energy  for a System of Particles (conservative systems)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0" y="990600"/>
            <a:ext cx="91440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When a particle is acted upon by a system of both </a:t>
            </a:r>
            <a:r>
              <a:rPr lang="en-US" sz="1800" i="1" dirty="0">
                <a:solidFill>
                  <a:srgbClr val="C00000"/>
                </a:solidFill>
              </a:rPr>
              <a:t>conservative</a:t>
            </a:r>
            <a:r>
              <a:rPr lang="en-US" sz="1800" dirty="0"/>
              <a:t> and </a:t>
            </a:r>
            <a:r>
              <a:rPr lang="en-US" sz="1800" i="1" dirty="0">
                <a:solidFill>
                  <a:srgbClr val="C00000"/>
                </a:solidFill>
              </a:rPr>
              <a:t>non-conservative forces</a:t>
            </a:r>
            <a:r>
              <a:rPr lang="en-US" sz="1800" dirty="0"/>
              <a:t>, the portion of work done by the conservative forces can be written in terms of the difference in their potential energies, thus: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3352800"/>
            <a:ext cx="91440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If only conservative forces act on the system: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5257800"/>
            <a:ext cx="91440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The conservation of energy equation can be extended to a system of particles: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834278"/>
              </p:ext>
            </p:extLst>
          </p:nvPr>
        </p:nvGraphicFramePr>
        <p:xfrm>
          <a:off x="2590800" y="5842000"/>
          <a:ext cx="4127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7" name="Equation" r:id="rId7" imgW="4127400" imgH="482400" progId="Equation.DSMT4">
                  <p:embed/>
                </p:oleObj>
              </mc:Choice>
              <mc:Fallback>
                <p:oleObj name="Equation" r:id="rId7" imgW="412740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842000"/>
                        <a:ext cx="4127500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07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04800" y="3874047"/>
            <a:ext cx="6222024" cy="25469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Use Energy Conservation to find </a:t>
            </a:r>
            <a:r>
              <a:rPr lang="en-US" sz="2000" dirty="0" err="1"/>
              <a:t>v</a:t>
            </a:r>
            <a:r>
              <a:rPr lang="en-US" sz="2000" baseline="-25000" dirty="0" err="1"/>
              <a:t>bottom</a:t>
            </a:r>
            <a:endParaRPr lang="en-US" sz="2000" dirty="0"/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Knowing the velocity, use n-t to find acceleration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Use </a:t>
            </a:r>
            <a:r>
              <a:rPr lang="en-US" sz="2000" dirty="0" err="1"/>
              <a:t>EoM</a:t>
            </a:r>
            <a:r>
              <a:rPr lang="en-US" sz="2000" dirty="0"/>
              <a:t> to calculate tension in cable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Sum forces in y to find forces in posts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B6E471-FF28-4E41-86E0-7F1BF0E34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0"/>
            <a:ext cx="3955502" cy="13805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ECDBC8-A9A7-4913-8CDF-C92CC8646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900" y="885208"/>
            <a:ext cx="3498300" cy="2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94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FB6E471-FF28-4E41-86E0-7F1BF0E34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0"/>
            <a:ext cx="3955502" cy="13805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ECDBC8-A9A7-4913-8CDF-C92CC8646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885209"/>
            <a:ext cx="2971800" cy="25390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23F72C-95D6-4D9D-B16D-3A1760BB1E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4076700"/>
            <a:ext cx="4448175" cy="2019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A41221-0EE7-4467-8ADF-EE556DE3E8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2438400"/>
            <a:ext cx="1447800" cy="40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1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3200400"/>
            <a:ext cx="8279424" cy="25469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Solving two problems – same method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Use n-t to find velocity necessary for car to stay on tracks while inverted.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Back-solve for height necessary to ensure those velocities.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Can choose any datum you want….just be consistent. </a:t>
            </a:r>
          </a:p>
          <a:p>
            <a:pPr marL="0" indent="0">
              <a:buFont typeface="Arial" pitchFamily="34" charset="0"/>
              <a:buNone/>
            </a:pP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4F4EE6-D8E3-4710-A128-0B37463CA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84" y="870554"/>
            <a:ext cx="3838575" cy="1781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B18913-05E6-4B5B-B6ED-57603CD8A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919087"/>
            <a:ext cx="4674638" cy="200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93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74F4EE6-D8E3-4710-A128-0B37463CA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84" y="870554"/>
            <a:ext cx="3838575" cy="1781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B18913-05E6-4B5B-B6ED-57603CD8A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644751"/>
            <a:ext cx="4674638" cy="200697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35501C-BB59-44B3-BCB1-A3C09C1C2A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3351238"/>
            <a:ext cx="5314950" cy="2266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ACB891-0443-4154-8750-480B29FF08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4919" y="2642937"/>
            <a:ext cx="291465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49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2B18913-05E6-4B5B-B6ED-57603CD8A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644751"/>
            <a:ext cx="3150638" cy="1352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ACB891-0443-4154-8750-480B29FF0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6475" y="2686879"/>
            <a:ext cx="2914650" cy="3400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B2195E0-DC0F-49CC-B373-06A354FFEC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8" y="1219200"/>
            <a:ext cx="562927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1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579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Equation</vt:lpstr>
      <vt:lpstr>Summary</vt:lpstr>
      <vt:lpstr>Conservative Forces and Potential Energy</vt:lpstr>
      <vt:lpstr>Conservative Forces and Potential Energy</vt:lpstr>
      <vt:lpstr>Conservation of Energy</vt:lpstr>
      <vt:lpstr>In-Class Practice Problem 1</vt:lpstr>
      <vt:lpstr>In-Class Practice Problem 1</vt:lpstr>
      <vt:lpstr>In-Class Practice Problem 2</vt:lpstr>
      <vt:lpstr>In-Class Practice Problem 2</vt:lpstr>
      <vt:lpstr>In-Class Practice Problem 2</vt:lpstr>
      <vt:lpstr>In-Class Practice Problem 3</vt:lpstr>
      <vt:lpstr>In-Class Practice Problem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Wolbrecht</dc:creator>
  <cp:lastModifiedBy>Dan Cordon</cp:lastModifiedBy>
  <cp:revision>152</cp:revision>
  <dcterms:created xsi:type="dcterms:W3CDTF">2012-06-25T20:35:01Z</dcterms:created>
  <dcterms:modified xsi:type="dcterms:W3CDTF">2022-02-25T05:34:37Z</dcterms:modified>
</cp:coreProperties>
</file>