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tags/tag2.xml" ContentType="application/vnd.openxmlformats-officedocument.presentationml.tag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330" r:id="rId2"/>
    <p:sldId id="285" r:id="rId3"/>
    <p:sldId id="262" r:id="rId4"/>
    <p:sldId id="263" r:id="rId5"/>
    <p:sldId id="260" r:id="rId6"/>
    <p:sldId id="331" r:id="rId7"/>
    <p:sldId id="264" r:id="rId8"/>
    <p:sldId id="265" r:id="rId9"/>
    <p:sldId id="288" r:id="rId10"/>
    <p:sldId id="289" r:id="rId11"/>
    <p:sldId id="290" r:id="rId12"/>
    <p:sldId id="291" r:id="rId13"/>
    <p:sldId id="292" r:id="rId14"/>
    <p:sldId id="300" r:id="rId15"/>
    <p:sldId id="301" r:id="rId16"/>
    <p:sldId id="280" r:id="rId17"/>
    <p:sldId id="286" r:id="rId1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3"/>
    <p:restoredTop sz="90819" autoAdjust="0"/>
  </p:normalViewPr>
  <p:slideViewPr>
    <p:cSldViewPr>
      <p:cViewPr varScale="1">
        <p:scale>
          <a:sx n="86" d="100"/>
          <a:sy n="86" d="100"/>
        </p:scale>
        <p:origin x="138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930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14ADBB9-1977-3EBE-4484-34C47B311C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BA5355-9D8F-2B7E-43D4-030A3184C1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063E8538-8064-44C8-BBE8-140F531C499B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771B5-DE39-7CF5-FF4D-123E685CD3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D126DA-62ED-5E5C-1318-36E884B02A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5F21131-B59D-4E5D-824A-6A307651D8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AAAA927-4D25-64EB-AFBD-F17A6A2EA3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CB495C-548C-A312-CA2A-96A39AA1374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fld id="{5831B62F-AF9B-42C4-BE3C-15DD9B130DA9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E3BF4CE-FACF-1761-6FD1-FA1FCA7672E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285867D-7D00-7AA5-C801-29FD350DBE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7314E5-7434-A1D3-946E-1626AB1C149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FABF58-B958-4E5F-1F68-FC10B92497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A5130A6-BC44-4300-A39E-6BAD0B3323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744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682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708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6416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805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829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0513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074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89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83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83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740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6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741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31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55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776B2-8103-BB17-4D29-6D0F932730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B97CFB82-52C8-432C-A04B-96F86E68526C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F3460-9152-65CF-06A8-06039FF10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186FB-2470-2A0E-595C-94D0468A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A3C9F97-6AA4-48A5-BDF8-925253248B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7307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7DDB8-E587-7D44-0D3E-8306176E01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D0A310FA-9FE1-47E3-BD37-95632143B7FD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00264-5224-A01D-1FAA-B34BEF7CD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D5365-79C8-2818-5B05-FB1520FFF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66F0073-FC92-4951-93F2-47F3A9487D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944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EBF4D-74F2-01B3-083A-F3C3A4B843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CA1DB683-929E-411F-B4FD-710AF981B72F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5FB65-DA5F-E7D3-36E9-895C949DC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79E6D-58AA-E3C7-1E0B-4BB4A3A92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F778A47-1C94-4179-991C-C5CF7606AA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087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0C00D-0A2A-1343-717A-B7A74E7D5E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732A8285-7550-41BD-98E7-D13CC4BD5C23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F2633-955F-22AC-ABE1-83CBD7320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8C4ED-28DC-16FA-2242-8ED5C35BA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A605F3A-DDD2-44F0-AED0-EABB00F8D9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19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7367D-F5A6-C82B-90B8-0FD00A733C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F5427E3F-F12F-499B-BC05-CF305C899C39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551D7-66B4-A05A-B6DF-14AAC8EAA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2D37C-B044-7974-626E-93D142CDB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4EC394D-A6CF-452D-A0F8-2CC0302F1C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5406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4AF463-C292-EDEA-E201-F12F0D848D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A18FFA00-3F6E-47BC-B3A8-6028A19F003B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93A3B9-02B4-D0E1-DD53-D9DCFE2DE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07B645-E645-A541-4688-51933A768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CEBCC01-3651-4E3B-AE5D-58CF70FC56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04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A2D457-B1DF-7CBB-FEBF-02A46013B0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6EACB5F0-0615-45A6-8665-FA7145F99F82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867DD2-D75A-98D9-1C65-3F0C268ED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AEA064-6A05-CF8B-2971-6674269FF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18EF35C-1240-42AE-8382-C07FDBD1D3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2381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317EFE-677F-B9AA-C1BB-09AEED3820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C4A9B6D7-16C1-4FDF-8AC6-926DD83FD7B2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D9C73A-DD43-9136-CFD0-42AC26F6A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0B7FFC-0CAB-F532-22CB-37AA1B9C0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796F7A7-2C05-4FA0-9A5F-AD432E06A2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0094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1022BA-4135-A219-7158-3F1CB958B4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EBED959B-A8C9-417E-B1DE-408FC7229F19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6B0E28-55B4-1641-4500-99048FA13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779745-888F-09ED-DD6F-546364FE0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8525DC4-1F15-44F8-9B0A-E210DA2B30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5523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7DE6CE-4C89-3C18-9039-3DB8D5CF30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14080795-84DB-4694-BECC-29A5B2B400BF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259C2D-A6BA-16D7-9D34-41C0BCD64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A600D3-45AF-7F2B-525D-CEC77F7FB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0D15AD5-1467-4B01-B464-EBFAE2BC2E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6536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F5EA37-EF8E-58B3-4B65-A476FFCFE1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A5575AC8-4931-4660-B2D0-621F4AD8CC60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574FC5-D498-D4CA-CFA8-7FC7CE06A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C562B7-F6CA-D62A-51C6-FDA7673B4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22D1A71-E823-49D7-A12C-4E402869A9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46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86FF71-55A4-67E6-0B72-0672FF623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Mechanical Engineering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0512E3-635A-CAD4-1817-57BE55081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28" name="Group 12">
            <a:extLst>
              <a:ext uri="{FF2B5EF4-FFF2-40B4-BE49-F238E27FC236}">
                <a16:creationId xmlns:a16="http://schemas.microsoft.com/office/drawing/2014/main" id="{D7683F83-B8CA-1A5D-1398-38D0C6EA6786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152400"/>
            <a:ext cx="9144000" cy="6705600"/>
            <a:chOff x="0" y="227955"/>
            <a:chExt cx="9238889" cy="6921684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D1E728A-FFBF-83E9-5741-70E5AC1F4130}"/>
                </a:ext>
              </a:extLst>
            </p:cNvPr>
            <p:cNvSpPr/>
            <p:nvPr userDrawn="1"/>
          </p:nvSpPr>
          <p:spPr>
            <a:xfrm>
              <a:off x="227764" y="227955"/>
              <a:ext cx="8685519" cy="6398953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0FB5034-54EC-5AB2-6067-044D05DB2E47}"/>
                </a:ext>
              </a:extLst>
            </p:cNvPr>
            <p:cNvSpPr/>
            <p:nvPr userDrawn="1"/>
          </p:nvSpPr>
          <p:spPr>
            <a:xfrm>
              <a:off x="0" y="6240185"/>
              <a:ext cx="376934" cy="117983"/>
            </a:xfrm>
            <a:prstGeom prst="rect">
              <a:avLst/>
            </a:prstGeom>
            <a:solidFill>
              <a:srgbClr val="A78D6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pic>
          <p:nvPicPr>
            <p:cNvPr id="1031" name="Picture 8" descr="ui_logo_rgb.pdf">
              <a:extLst>
                <a:ext uri="{FF2B5EF4-FFF2-40B4-BE49-F238E27FC236}">
                  <a16:creationId xmlns:a16="http://schemas.microsoft.com/office/drawing/2014/main" id="{F23C144C-E5C0-0D0A-0B30-CD88D9608C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62566" y="6138684"/>
              <a:ext cx="1874242" cy="312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19" descr="engr_ppt.pdf">
              <a:extLst>
                <a:ext uri="{FF2B5EF4-FFF2-40B4-BE49-F238E27FC236}">
                  <a16:creationId xmlns:a16="http://schemas.microsoft.com/office/drawing/2014/main" id="{3481DFB6-5AA1-65DE-B575-BF9723B249C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660" y="6198313"/>
              <a:ext cx="29337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11" descr="admin-gold-whiteCLIP.png">
              <a:extLst>
                <a:ext uri="{FF2B5EF4-FFF2-40B4-BE49-F238E27FC236}">
                  <a16:creationId xmlns:a16="http://schemas.microsoft.com/office/drawing/2014/main" id="{CD77F6A2-23C5-F3D0-C65C-B8EEB0644A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0342" y="5378209"/>
              <a:ext cx="1758547" cy="1771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32" r:id="rId2"/>
    <p:sldLayoutId id="2147484333" r:id="rId3"/>
    <p:sldLayoutId id="2147484334" r:id="rId4"/>
    <p:sldLayoutId id="2147484335" r:id="rId5"/>
    <p:sldLayoutId id="2147484336" r:id="rId6"/>
    <p:sldLayoutId id="2147484337" r:id="rId7"/>
    <p:sldLayoutId id="2147484338" r:id="rId8"/>
    <p:sldLayoutId id="2147484339" r:id="rId9"/>
    <p:sldLayoutId id="2147484340" r:id="rId10"/>
    <p:sldLayoutId id="214748434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000" spc="-1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4.wmf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36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45.bin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4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4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51.bin"/><Relationship Id="rId18" Type="http://schemas.openxmlformats.org/officeDocument/2006/relationships/image" Target="../media/image53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50.wmf"/><Relationship Id="rId17" Type="http://schemas.openxmlformats.org/officeDocument/2006/relationships/oleObject" Target="../embeddings/oleObject53.bin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52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5" Type="http://schemas.openxmlformats.org/officeDocument/2006/relationships/oleObject" Target="../embeddings/oleObject52.bin"/><Relationship Id="rId10" Type="http://schemas.openxmlformats.org/officeDocument/2006/relationships/image" Target="../media/image4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5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57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5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9.png"/><Relationship Id="rId4" Type="http://schemas.openxmlformats.org/officeDocument/2006/relationships/image" Target="../media/image5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13" Type="http://schemas.openxmlformats.org/officeDocument/2006/relationships/oleObject" Target="../embeddings/oleObject63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60.wmf"/><Relationship Id="rId12" Type="http://schemas.openxmlformats.org/officeDocument/2006/relationships/image" Target="../media/image63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65.wmf"/><Relationship Id="rId1" Type="http://schemas.openxmlformats.org/officeDocument/2006/relationships/tags" Target="../tags/tag1.xml"/><Relationship Id="rId6" Type="http://schemas.openxmlformats.org/officeDocument/2006/relationships/oleObject" Target="../embeddings/oleObject60.bin"/><Relationship Id="rId11" Type="http://schemas.openxmlformats.org/officeDocument/2006/relationships/oleObject" Target="../embeddings/oleObject62.bin"/><Relationship Id="rId5" Type="http://schemas.openxmlformats.org/officeDocument/2006/relationships/image" Target="../media/image59.wmf"/><Relationship Id="rId15" Type="http://schemas.openxmlformats.org/officeDocument/2006/relationships/oleObject" Target="../embeddings/oleObject64.bin"/><Relationship Id="rId10" Type="http://schemas.openxmlformats.org/officeDocument/2006/relationships/image" Target="../media/image62.jpeg"/><Relationship Id="rId4" Type="http://schemas.openxmlformats.org/officeDocument/2006/relationships/oleObject" Target="../embeddings/oleObject59.bin"/><Relationship Id="rId9" Type="http://schemas.openxmlformats.org/officeDocument/2006/relationships/image" Target="../media/image61.wmf"/><Relationship Id="rId14" Type="http://schemas.openxmlformats.org/officeDocument/2006/relationships/image" Target="../media/image6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jpeg"/><Relationship Id="rId13" Type="http://schemas.openxmlformats.org/officeDocument/2006/relationships/oleObject" Target="../embeddings/oleObject69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67.wmf"/><Relationship Id="rId12" Type="http://schemas.openxmlformats.org/officeDocument/2006/relationships/image" Target="../media/image63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69.wmf"/><Relationship Id="rId1" Type="http://schemas.openxmlformats.org/officeDocument/2006/relationships/tags" Target="../tags/tag2.xml"/><Relationship Id="rId6" Type="http://schemas.openxmlformats.org/officeDocument/2006/relationships/oleObject" Target="../embeddings/oleObject66.bin"/><Relationship Id="rId11" Type="http://schemas.openxmlformats.org/officeDocument/2006/relationships/oleObject" Target="../embeddings/oleObject68.bin"/><Relationship Id="rId5" Type="http://schemas.openxmlformats.org/officeDocument/2006/relationships/image" Target="../media/image66.wmf"/><Relationship Id="rId15" Type="http://schemas.openxmlformats.org/officeDocument/2006/relationships/oleObject" Target="../embeddings/oleObject70.bin"/><Relationship Id="rId10" Type="http://schemas.openxmlformats.org/officeDocument/2006/relationships/image" Target="../media/image64.wmf"/><Relationship Id="rId4" Type="http://schemas.openxmlformats.org/officeDocument/2006/relationships/oleObject" Target="../embeddings/oleObject65.bin"/><Relationship Id="rId9" Type="http://schemas.openxmlformats.org/officeDocument/2006/relationships/oleObject" Target="../embeddings/oleObject67.bin"/><Relationship Id="rId14" Type="http://schemas.openxmlformats.org/officeDocument/2006/relationships/image" Target="../media/image68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7.wmf"/><Relationship Id="rId3" Type="http://schemas.openxmlformats.org/officeDocument/2006/relationships/oleObject" Target="../embeddings/oleObject11.bin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5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6.wmf"/><Relationship Id="rId5" Type="http://schemas.openxmlformats.org/officeDocument/2006/relationships/image" Target="../media/image13.jpeg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14.bin"/><Relationship Id="rId4" Type="http://schemas.openxmlformats.org/officeDocument/2006/relationships/image" Target="../media/image12.wmf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wmf"/><Relationship Id="rId11" Type="http://schemas.openxmlformats.org/officeDocument/2006/relationships/image" Target="../media/image22.png"/><Relationship Id="rId5" Type="http://schemas.openxmlformats.org/officeDocument/2006/relationships/oleObject" Target="../embeddings/oleObject18.bin"/><Relationship Id="rId10" Type="http://schemas.openxmlformats.org/officeDocument/2006/relationships/image" Target="NULL"/><Relationship Id="rId4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04E9D51-DC80-7CBC-4942-19EABE9B8F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828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/>
              <a:t>ME 433</a:t>
            </a:r>
            <a:br>
              <a:rPr lang="en-US" dirty="0"/>
            </a:br>
            <a:r>
              <a:rPr lang="en-US" dirty="0"/>
              <a:t>Internal Combustion Engines</a:t>
            </a:r>
            <a:br>
              <a:rPr lang="en-US" dirty="0"/>
            </a:br>
            <a:r>
              <a:rPr lang="en-US" dirty="0"/>
              <a:t>Review Session #1</a:t>
            </a:r>
          </a:p>
        </p:txBody>
      </p:sp>
      <p:sp>
        <p:nvSpPr>
          <p:cNvPr id="2051" name="Subtitle 3">
            <a:extLst>
              <a:ext uri="{FF2B5EF4-FFF2-40B4-BE49-F238E27FC236}">
                <a16:creationId xmlns:a16="http://schemas.microsoft.com/office/drawing/2014/main" id="{77BC4226-4466-A85D-6602-9174C3A369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430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sz="3000" dirty="0">
                <a:solidFill>
                  <a:srgbClr val="404040"/>
                </a:solidFill>
                <a:latin typeface="Trebuchet MS" panose="020B0603020202020204" pitchFamily="34" charset="0"/>
                <a:cs typeface="Trebuchet MS" panose="020B0603020202020204" pitchFamily="34" charset="0"/>
              </a:rPr>
              <a:t>Professor: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3000" dirty="0">
                <a:solidFill>
                  <a:srgbClr val="404040"/>
                </a:solidFill>
                <a:latin typeface="Trebuchet MS" panose="020B0603020202020204" pitchFamily="34" charset="0"/>
                <a:cs typeface="Trebuchet MS" panose="020B0603020202020204" pitchFamily="34" charset="0"/>
              </a:rPr>
              <a:t>Dr. Dan Cordon (AKA Dr. Dan)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Isentropic Ideal Gases w/constant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10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44730" y="1777585"/>
          <a:ext cx="2244690" cy="755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82680" imgH="431640" progId="">
                  <p:embed/>
                </p:oleObj>
              </mc:Choice>
              <mc:Fallback>
                <p:oleObj name="Equation" r:id="rId3" imgW="1282680" imgH="431640" progId="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730" y="1777585"/>
                        <a:ext cx="2244690" cy="7553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7449" y="1163105"/>
            <a:ext cx="2254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Algebra time ...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384935" y="1787805"/>
          <a:ext cx="2377620" cy="755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58640" imgH="431640" progId="">
                  <p:embed/>
                </p:oleObj>
              </mc:Choice>
              <mc:Fallback>
                <p:oleObj name="Equation" r:id="rId5" imgW="1358640" imgH="431640" progId="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4935" y="1787805"/>
                        <a:ext cx="2377620" cy="7553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954580" y="1777585"/>
          <a:ext cx="2199960" cy="777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57120" imgH="444240" progId="">
                  <p:embed/>
                </p:oleObj>
              </mc:Choice>
              <mc:Fallback>
                <p:oleObj name="Equation" r:id="rId7" imgW="1257120" imgH="444240" progId="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4580" y="1777585"/>
                        <a:ext cx="2199960" cy="7774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661135" y="2697710"/>
          <a:ext cx="175577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002960" imgH="571320" progId="">
                  <p:embed/>
                </p:oleObj>
              </mc:Choice>
              <mc:Fallback>
                <p:oleObj name="Equation" r:id="rId9" imgW="1002960" imgH="571320" progId="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1135" y="2697710"/>
                        <a:ext cx="1755775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7449" y="3941806"/>
            <a:ext cx="3592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Rearrange the exponent,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806840" y="4572032"/>
          <a:ext cx="1355130" cy="82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774360" imgH="469800" progId="">
                  <p:embed/>
                </p:oleObj>
              </mc:Choice>
              <mc:Fallback>
                <p:oleObj name="Equation" r:id="rId11" imgW="774360" imgH="469800" progId="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6840" y="4572032"/>
                        <a:ext cx="1355130" cy="82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174288" y="4492610"/>
          <a:ext cx="220027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257120" imgH="533160" progId="">
                  <p:embed/>
                </p:oleObj>
              </mc:Choice>
              <mc:Fallback>
                <p:oleObj name="Equation" r:id="rId13" imgW="1257120" imgH="533160" progId="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4288" y="4492610"/>
                        <a:ext cx="2200275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567340" y="4575825"/>
          <a:ext cx="20002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143000" imgH="457200" progId="">
                  <p:embed/>
                </p:oleObj>
              </mc:Choice>
              <mc:Fallback>
                <p:oleObj name="Equation" r:id="rId15" imgW="1143000" imgH="457200" progId="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7340" y="4575825"/>
                        <a:ext cx="200025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079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Isentropic Ideal Gases w/constant 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11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7450" y="1469540"/>
            <a:ext cx="2683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Substitution gives,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20772" y="1124700"/>
          <a:ext cx="142240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12520" imgH="571320" progId="">
                  <p:embed/>
                </p:oleObj>
              </mc:Choice>
              <mc:Fallback>
                <p:oleObj name="Equation" r:id="rId3" imgW="812520" imgH="571320" progId="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0772" y="1124700"/>
                        <a:ext cx="1422400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384385" y="3095625"/>
          <a:ext cx="308927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65080" imgH="431640" progId="">
                  <p:embed/>
                </p:oleObj>
              </mc:Choice>
              <mc:Fallback>
                <p:oleObj name="Equation" r:id="rId5" imgW="1765080" imgH="431640" progId="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85" y="3095625"/>
                        <a:ext cx="3089275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7450" y="2468875"/>
            <a:ext cx="7871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Using the other Gibbs equation for an isentropic process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679935" y="3000860"/>
          <a:ext cx="188912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079280" imgH="507960" progId="">
                  <p:embed/>
                </p:oleObj>
              </mc:Choice>
              <mc:Fallback>
                <p:oleObj name="Equation" r:id="rId7" imgW="1079280" imgH="507960" progId="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9935" y="3000860"/>
                        <a:ext cx="1889125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47450" y="4120290"/>
            <a:ext cx="85259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Therefore, for an </a:t>
            </a:r>
            <a:r>
              <a:rPr lang="en-US" sz="2400" i="1" u="sng" dirty="0">
                <a:latin typeface="Arial" pitchFamily="34" charset="0"/>
                <a:cs typeface="Arial" pitchFamily="34" charset="0"/>
              </a:rPr>
              <a:t>ideal gas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with </a:t>
            </a:r>
            <a:r>
              <a:rPr lang="en-US" sz="2400" i="1" u="sng" dirty="0">
                <a:latin typeface="Arial" pitchFamily="34" charset="0"/>
                <a:cs typeface="Arial" pitchFamily="34" charset="0"/>
              </a:rPr>
              <a:t>constant heat capacity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undergoing an </a:t>
            </a:r>
            <a:r>
              <a:rPr lang="en-US" sz="2400" i="1" u="sng" dirty="0">
                <a:latin typeface="Arial" pitchFamily="34" charset="0"/>
                <a:cs typeface="Arial" pitchFamily="34" charset="0"/>
              </a:rPr>
              <a:t>isentropic process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304635" y="5040415"/>
          <a:ext cx="246697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409400" imgH="571320" progId="">
                  <p:embed/>
                </p:oleObj>
              </mc:Choice>
              <mc:Fallback>
                <p:oleObj name="Equation" r:id="rId9" imgW="1409400" imgH="571320" progId="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4635" y="5040415"/>
                        <a:ext cx="2466975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AD6BE7EC-4514-4862-BCEB-AD59B023C55D}"/>
              </a:ext>
            </a:extLst>
          </p:cNvPr>
          <p:cNvSpPr/>
          <p:nvPr/>
        </p:nvSpPr>
        <p:spPr>
          <a:xfrm>
            <a:off x="3031198" y="5040415"/>
            <a:ext cx="2923382" cy="1100622"/>
          </a:xfrm>
          <a:prstGeom prst="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1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Isentropic Ideal Gases w/constant 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7450" y="1163105"/>
            <a:ext cx="3580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But wait ... there’s more!!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031207" y="1662370"/>
          <a:ext cx="246697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09400" imgH="571320" progId="">
                  <p:embed/>
                </p:oleObj>
              </mc:Choice>
              <mc:Fallback>
                <p:oleObj name="Equation" r:id="rId3" imgW="1409400" imgH="571320" progId="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1207" y="1662370"/>
                        <a:ext cx="2466975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700385" y="1662370"/>
          <a:ext cx="244475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96800" imgH="571320" progId="">
                  <p:embed/>
                </p:oleObj>
              </mc:Choice>
              <mc:Fallback>
                <p:oleObj name="Equation" r:id="rId5" imgW="1396800" imgH="571320" progId="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0385" y="1662370"/>
                        <a:ext cx="2444750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7450" y="2813715"/>
            <a:ext cx="2222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Rearranging ...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573470" y="3006545"/>
          <a:ext cx="20002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143000" imgH="342720" progId="">
                  <p:embed/>
                </p:oleObj>
              </mc:Choice>
              <mc:Fallback>
                <p:oleObj name="Equation" r:id="rId7" imgW="1143000" imgH="342720" progId="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3470" y="3006545"/>
                        <a:ext cx="2000250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570280" y="3789050"/>
          <a:ext cx="20002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143000" imgH="342720" progId="">
                  <p:embed/>
                </p:oleObj>
              </mc:Choice>
              <mc:Fallback>
                <p:oleObj name="Equation" r:id="rId9" imgW="1143000" imgH="342720" progId="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0280" y="3789050"/>
                        <a:ext cx="2000250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266230" y="4551105"/>
          <a:ext cx="255587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460160" imgH="368280" progId="">
                  <p:embed/>
                </p:oleObj>
              </mc:Choice>
              <mc:Fallback>
                <p:oleObj name="Equation" r:id="rId11" imgW="1460160" imgH="368280" progId="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6230" y="4551105"/>
                        <a:ext cx="2555875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964105" y="5426240"/>
          <a:ext cx="122237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698400" imgH="241200" progId="">
                  <p:embed/>
                </p:oleObj>
              </mc:Choice>
              <mc:Fallback>
                <p:oleObj name="Equation" r:id="rId13" imgW="698400" imgH="241200" progId="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4105" y="5426240"/>
                        <a:ext cx="1222375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385896" y="5426240"/>
            <a:ext cx="3369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Does this look familiar?</a:t>
            </a:r>
          </a:p>
        </p:txBody>
      </p:sp>
    </p:spTree>
    <p:extLst>
      <p:ext uri="{BB962C8B-B14F-4D97-AF65-F5344CB8AC3E}">
        <p14:creationId xmlns:p14="http://schemas.microsoft.com/office/powerpoint/2010/main" val="143063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Polytropic</a:t>
            </a:r>
            <a:r>
              <a:rPr lang="en-US" dirty="0"/>
              <a:t> Process Relations</a:t>
            </a:r>
          </a:p>
        </p:txBody>
      </p:sp>
      <p:graphicFrame>
        <p:nvGraphicFramePr>
          <p:cNvPr id="2222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9696901"/>
              </p:ext>
            </p:extLst>
          </p:nvPr>
        </p:nvGraphicFramePr>
        <p:xfrm>
          <a:off x="5780344" y="1172768"/>
          <a:ext cx="167322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52087" imgH="203112" progId="">
                  <p:embed/>
                </p:oleObj>
              </mc:Choice>
              <mc:Fallback>
                <p:oleObj name="Equation" r:id="rId3" imgW="952087" imgH="203112" progId="">
                  <p:embed/>
                  <p:pic>
                    <p:nvPicPr>
                      <p:cNvPr id="2222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0344" y="1172768"/>
                        <a:ext cx="1673225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55529" y="1601420"/>
            <a:ext cx="39469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Any fluid model (P-v relationship)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55529" y="2561545"/>
            <a:ext cx="42965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Ideal Gas Model (</a:t>
            </a:r>
            <a:r>
              <a:rPr lang="en-US" sz="2000">
                <a:latin typeface="Arial" pitchFamily="34" charset="0"/>
                <a:cs typeface="Arial" pitchFamily="34" charset="0"/>
              </a:rPr>
              <a:t>P-v-T relationship)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55529" y="3543479"/>
            <a:ext cx="37721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Ideal Gas Model – Isentropic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process, constant heat capacity</a:t>
            </a:r>
          </a:p>
        </p:txBody>
      </p:sp>
      <p:graphicFrame>
        <p:nvGraphicFramePr>
          <p:cNvPr id="2222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291905"/>
              </p:ext>
            </p:extLst>
          </p:nvPr>
        </p:nvGraphicFramePr>
        <p:xfrm>
          <a:off x="2897368" y="5468782"/>
          <a:ext cx="2097087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93760" imgH="203040" progId="">
                  <p:embed/>
                </p:oleObj>
              </mc:Choice>
              <mc:Fallback>
                <p:oleObj name="Equation" r:id="rId5" imgW="1193760" imgH="203040" progId="">
                  <p:embed/>
                  <p:pic>
                    <p:nvPicPr>
                      <p:cNvPr id="22221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7368" y="5468782"/>
                        <a:ext cx="2097087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13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4289417"/>
              </p:ext>
            </p:extLst>
          </p:nvPr>
        </p:nvGraphicFramePr>
        <p:xfrm>
          <a:off x="1170050" y="3483265"/>
          <a:ext cx="320992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145960" imgH="520560" progId="">
                  <p:embed/>
                </p:oleObj>
              </mc:Choice>
              <mc:Fallback>
                <p:oleObj name="Equation" r:id="rId7" imgW="2145960" imgH="520560" progId="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0050" y="3483265"/>
                        <a:ext cx="3209925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574796"/>
              </p:ext>
            </p:extLst>
          </p:nvPr>
        </p:nvGraphicFramePr>
        <p:xfrm>
          <a:off x="1153955" y="2438400"/>
          <a:ext cx="320992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145960" imgH="520560" progId="">
                  <p:embed/>
                </p:oleObj>
              </mc:Choice>
              <mc:Fallback>
                <p:oleObj name="Equation" r:id="rId9" imgW="2145960" imgH="520560" progId="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3955" y="2438400"/>
                        <a:ext cx="3209925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4770555"/>
              </p:ext>
            </p:extLst>
          </p:nvPr>
        </p:nvGraphicFramePr>
        <p:xfrm>
          <a:off x="1153955" y="1447800"/>
          <a:ext cx="3057525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044440" imgH="507960" progId="">
                  <p:embed/>
                </p:oleObj>
              </mc:Choice>
              <mc:Fallback>
                <p:oleObj name="Equation" r:id="rId11" imgW="2044440" imgH="507960" progId="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3955" y="1447800"/>
                        <a:ext cx="3057525" cy="75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5144588"/>
              </p:ext>
            </p:extLst>
          </p:nvPr>
        </p:nvGraphicFramePr>
        <p:xfrm>
          <a:off x="692488" y="4955525"/>
          <a:ext cx="7720012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4394160" imgH="241200" progId="">
                  <p:embed/>
                </p:oleObj>
              </mc:Choice>
              <mc:Fallback>
                <p:oleObj name="Equation" r:id="rId13" imgW="4394160" imgH="241200" progId="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488" y="4955525"/>
                        <a:ext cx="7720012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5987095"/>
              </p:ext>
            </p:extLst>
          </p:nvPr>
        </p:nvGraphicFramePr>
        <p:xfrm>
          <a:off x="5439417" y="5468782"/>
          <a:ext cx="3011488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714320" imgH="203040" progId="">
                  <p:embed/>
                </p:oleObj>
              </mc:Choice>
              <mc:Fallback>
                <p:oleObj name="Equation" r:id="rId15" imgW="1714320" imgH="203040" progId="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9417" y="5468782"/>
                        <a:ext cx="3011488" cy="3571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4386205"/>
              </p:ext>
            </p:extLst>
          </p:nvPr>
        </p:nvGraphicFramePr>
        <p:xfrm>
          <a:off x="705765" y="5458879"/>
          <a:ext cx="171767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977760" imgH="203040" progId="">
                  <p:embed/>
                </p:oleObj>
              </mc:Choice>
              <mc:Fallback>
                <p:oleObj name="Equation" r:id="rId17" imgW="977760" imgH="203040" progId="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765" y="5458879"/>
                        <a:ext cx="1717675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7EA87A4D-C343-40DC-92D6-FD41C03BE3B9}"/>
              </a:ext>
            </a:extLst>
          </p:cNvPr>
          <p:cNvSpPr/>
          <p:nvPr/>
        </p:nvSpPr>
        <p:spPr>
          <a:xfrm>
            <a:off x="1000335" y="1371600"/>
            <a:ext cx="3571665" cy="909135"/>
          </a:xfrm>
          <a:prstGeom prst="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860DD4C-B748-434D-BA2B-0DE5998AC4C9}"/>
              </a:ext>
            </a:extLst>
          </p:cNvPr>
          <p:cNvSpPr/>
          <p:nvPr/>
        </p:nvSpPr>
        <p:spPr>
          <a:xfrm>
            <a:off x="1000335" y="2367465"/>
            <a:ext cx="3571665" cy="909135"/>
          </a:xfrm>
          <a:prstGeom prst="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CDC505B-4131-478E-810E-7A5518BFED5C}"/>
              </a:ext>
            </a:extLst>
          </p:cNvPr>
          <p:cNvSpPr/>
          <p:nvPr/>
        </p:nvSpPr>
        <p:spPr>
          <a:xfrm>
            <a:off x="1000335" y="3445470"/>
            <a:ext cx="3571665" cy="909135"/>
          </a:xfrm>
          <a:prstGeom prst="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AC50BD2-2009-44B4-AC41-83D9C62F7BA9}"/>
              </a:ext>
            </a:extLst>
          </p:cNvPr>
          <p:cNvSpPr txBox="1"/>
          <p:nvPr/>
        </p:nvSpPr>
        <p:spPr>
          <a:xfrm>
            <a:off x="128674" y="4539573"/>
            <a:ext cx="3744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Important Polytropic Exponents</a:t>
            </a:r>
          </a:p>
        </p:txBody>
      </p:sp>
    </p:spTree>
    <p:extLst>
      <p:ext uri="{BB962C8B-B14F-4D97-AF65-F5344CB8AC3E}">
        <p14:creationId xmlns:p14="http://schemas.microsoft.com/office/powerpoint/2010/main" val="4250608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2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2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3" grpId="0" animBg="1"/>
      <p:bldP spid="16" grpId="0" animBg="1"/>
      <p:bldP spid="17" grpId="0" animBg="1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Calorific Equation of State </a:t>
            </a:r>
            <a:br>
              <a:rPr lang="en-US" dirty="0"/>
            </a:br>
            <a:r>
              <a:rPr lang="en-US" dirty="0"/>
              <a:t>for Ideal Gas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9045" y="1443186"/>
            <a:ext cx="8377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For an Ideal Gas the change in specific internal energy is a function of its change in temperature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6610403"/>
              </p:ext>
            </p:extLst>
          </p:nvPr>
        </p:nvGraphicFramePr>
        <p:xfrm>
          <a:off x="3976195" y="2343150"/>
          <a:ext cx="113347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47640" imgH="228600" progId="">
                  <p:embed/>
                </p:oleObj>
              </mc:Choice>
              <mc:Fallback>
                <p:oleObj name="Equation" r:id="rId3" imgW="647640" imgH="228600" progId="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6195" y="2343150"/>
                        <a:ext cx="1133475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9045" y="2814935"/>
            <a:ext cx="8311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Since we are dealing with an ideal gas,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pv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= RT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 Therefore,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2383156"/>
              </p:ext>
            </p:extLst>
          </p:nvPr>
        </p:nvGraphicFramePr>
        <p:xfrm>
          <a:off x="2196960" y="3365500"/>
          <a:ext cx="47561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717640" imgH="253800" progId="">
                  <p:embed/>
                </p:oleObj>
              </mc:Choice>
              <mc:Fallback>
                <p:oleObj name="Equation" r:id="rId5" imgW="2717640" imgH="253800" progId="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6960" y="3365500"/>
                        <a:ext cx="475615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9045" y="4110335"/>
            <a:ext cx="845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This leads to the following conclusion (Balmer section 3.9.2),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3748470"/>
              </p:ext>
            </p:extLst>
          </p:nvPr>
        </p:nvGraphicFramePr>
        <p:xfrm>
          <a:off x="3965575" y="4606925"/>
          <a:ext cx="11557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60240" imgH="241200" progId="">
                  <p:embed/>
                </p:oleObj>
              </mc:Choice>
              <mc:Fallback>
                <p:oleObj name="Equation" r:id="rId7" imgW="660240" imgH="241200" progId="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5575" y="4606925"/>
                        <a:ext cx="115570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09045" y="5075922"/>
            <a:ext cx="6771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It can also be shown (Balmer section 3.9.2) that,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9801953"/>
              </p:ext>
            </p:extLst>
          </p:nvPr>
        </p:nvGraphicFramePr>
        <p:xfrm>
          <a:off x="3954463" y="5521325"/>
          <a:ext cx="122237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98400" imgH="241200" progId="">
                  <p:embed/>
                </p:oleObj>
              </mc:Choice>
              <mc:Fallback>
                <p:oleObj name="Equation" r:id="rId9" imgW="698400" imgH="241200" progId="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4463" y="5521325"/>
                        <a:ext cx="1222375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485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Ideal Gas Model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15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2089965"/>
              </p:ext>
            </p:extLst>
          </p:nvPr>
        </p:nvGraphicFramePr>
        <p:xfrm>
          <a:off x="2743200" y="1300347"/>
          <a:ext cx="43783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501640" imgH="241200" progId="">
                  <p:embed/>
                </p:oleObj>
              </mc:Choice>
              <mc:Fallback>
                <p:oleObj name="Equation" r:id="rId3" imgW="2501640" imgH="241200" progId="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300347"/>
                        <a:ext cx="4378325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7450" y="1163105"/>
            <a:ext cx="1931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Significance: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47450" y="1702600"/>
                <a:ext cx="8339350" cy="4340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These equations allow us to determine internal energy and enthalpy changes for ideal gases.  In order to integrate the </a:t>
                </a:r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du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and </a:t>
                </a:r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dh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equations, we need to determine one of the specific heats.</a:t>
                </a:r>
              </a:p>
              <a:p>
                <a:endParaRPr lang="en-US" sz="2400" dirty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With ideal gases, the specific heat dependence on temperature may be stronger compared to incompressible substances.  </a:t>
                </a:r>
              </a:p>
              <a:p>
                <a:br>
                  <a:rPr lang="en-US" sz="2400" dirty="0">
                    <a:latin typeface="Arial" pitchFamily="34" charset="0"/>
                    <a:cs typeface="Arial" pitchFamily="34" charset="0"/>
                  </a:rPr>
                </a:br>
                <a:r>
                  <a:rPr lang="en-US" sz="2400" b="1" dirty="0">
                    <a:latin typeface="Arial" pitchFamily="34" charset="0"/>
                    <a:cs typeface="Arial" pitchFamily="34" charset="0"/>
                  </a:rPr>
                  <a:t>Exceptions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:  The heat capacities are constant for the </a:t>
                </a:r>
                <a:r>
                  <a:rPr lang="en-US" sz="2400" b="1" dirty="0">
                    <a:latin typeface="Arial" pitchFamily="34" charset="0"/>
                    <a:cs typeface="Arial" pitchFamily="34" charset="0"/>
                  </a:rPr>
                  <a:t>inert gases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.  For the inert gases,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𝑝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 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5∗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𝑅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50" y="1702600"/>
                <a:ext cx="8339350" cy="4340675"/>
              </a:xfrm>
              <a:prstGeom prst="rect">
                <a:avLst/>
              </a:prstGeom>
              <a:blipFill>
                <a:blip r:embed="rId5"/>
                <a:stretch>
                  <a:fillRect l="-1170" t="-9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590800" y="5394785"/>
            <a:ext cx="3124200" cy="548815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5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the Carnot Heat Engine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3649398" y="1201510"/>
          <a:ext cx="3687762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08160" imgH="457200" progId="">
                  <p:embed/>
                </p:oleObj>
              </mc:Choice>
              <mc:Fallback>
                <p:oleObj name="Equation" r:id="rId4" imgW="2108160" imgH="457200" progId="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9398" y="1201510"/>
                        <a:ext cx="3687762" cy="801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2448695" y="2991092"/>
            <a:ext cx="5030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Kelvin and Rankine suggested that,</a:t>
            </a:r>
          </a:p>
        </p:txBody>
      </p:sp>
      <p:graphicFrame>
        <p:nvGraphicFramePr>
          <p:cNvPr id="41993" name="Object 9"/>
          <p:cNvGraphicFramePr>
            <a:graphicFrameLocks noChangeAspect="1"/>
          </p:cNvGraphicFramePr>
          <p:nvPr/>
        </p:nvGraphicFramePr>
        <p:xfrm>
          <a:off x="3413125" y="3658883"/>
          <a:ext cx="1717675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77760" imgH="495000" progId="">
                  <p:embed/>
                </p:oleObj>
              </mc:Choice>
              <mc:Fallback>
                <p:oleObj name="Equation" r:id="rId6" imgW="977760" imgH="495000" progId="">
                  <p:embed/>
                  <p:pic>
                    <p:nvPicPr>
                      <p:cNvPr id="4199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125" y="3658883"/>
                        <a:ext cx="1717675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382904" y="4733965"/>
            <a:ext cx="8375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Therefore, the thermal efficiency of a Carnot Heat Engine is,</a:t>
            </a:r>
          </a:p>
        </p:txBody>
      </p:sp>
      <p:graphicFrame>
        <p:nvGraphicFramePr>
          <p:cNvPr id="41994" name="Object 10"/>
          <p:cNvGraphicFramePr>
            <a:graphicFrameLocks noChangeAspect="1"/>
          </p:cNvGraphicFramePr>
          <p:nvPr/>
        </p:nvGraphicFramePr>
        <p:xfrm>
          <a:off x="2037270" y="5310845"/>
          <a:ext cx="1776412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15920" imgH="431640" progId="">
                  <p:embed/>
                </p:oleObj>
              </mc:Choice>
              <mc:Fallback>
                <p:oleObj name="Equation" r:id="rId8" imgW="1015920" imgH="431640" progId="">
                  <p:embed/>
                  <p:pic>
                    <p:nvPicPr>
                      <p:cNvPr id="4199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7270" y="5310845"/>
                        <a:ext cx="1776412" cy="757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5493279" y="3770692"/>
            <a:ext cx="2483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Arial" pitchFamily="34" charset="0"/>
                <a:cs typeface="Arial" pitchFamily="34" charset="0"/>
              </a:rPr>
              <a:t>Temperatures must be on the absolute scale!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837081" y="1264767"/>
            <a:ext cx="1545834" cy="3354788"/>
            <a:chOff x="769905" y="1661565"/>
            <a:chExt cx="1805035" cy="3917310"/>
          </a:xfrm>
        </p:grpSpPr>
        <p:grpSp>
          <p:nvGrpSpPr>
            <p:cNvPr id="37" name="Group 36"/>
            <p:cNvGrpSpPr/>
            <p:nvPr/>
          </p:nvGrpSpPr>
          <p:grpSpPr>
            <a:xfrm>
              <a:off x="769905" y="1661565"/>
              <a:ext cx="1805035" cy="3917310"/>
              <a:chOff x="1499600" y="1623965"/>
              <a:chExt cx="1805035" cy="3917310"/>
            </a:xfrm>
          </p:grpSpPr>
          <p:pic>
            <p:nvPicPr>
              <p:cNvPr id="40" name="Picture 2" descr="Fig02_17"/>
              <p:cNvPicPr preferRelativeResize="0">
                <a:picLocks noChangeAspect="1" noChangeArrowheads="1"/>
              </p:cNvPicPr>
              <p:nvPr>
                <p:custDataLst>
                  <p:tags r:id="rId1"/>
                </p:custDataLst>
              </p:nvPr>
            </p:nvPicPr>
            <p:blipFill>
              <a:blip r:embed="rId10" cstate="print"/>
              <a:srcRect r="70091" b="7583"/>
              <a:stretch>
                <a:fillRect/>
              </a:stretch>
            </p:blipFill>
            <p:spPr bwMode="auto">
              <a:xfrm>
                <a:off x="1499600" y="1623965"/>
                <a:ext cx="1805035" cy="3917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1" name="Rectangle 40"/>
              <p:cNvSpPr/>
              <p:nvPr/>
            </p:nvSpPr>
            <p:spPr>
              <a:xfrm>
                <a:off x="1614815" y="3352190"/>
                <a:ext cx="576075" cy="23043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>
                <a:spLocks noChangeAspect="1"/>
              </p:cNvSpPr>
              <p:nvPr/>
            </p:nvSpPr>
            <p:spPr>
              <a:xfrm>
                <a:off x="1576410" y="3043340"/>
                <a:ext cx="522900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5400" b="1" cap="none" spc="0" dirty="0">
                    <a:ln w="31550" cmpd="sng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5000"/>
                        <a:satMod val="200000"/>
                      </a:schemeClr>
                    </a:solidFill>
                    <a:effectLst>
                      <a:outerShdw blurRad="50800" dist="40000" dir="5400000" algn="tl" rotWithShape="0">
                        <a:srgbClr val="000000">
                          <a:shade val="5000"/>
                          <a:satMod val="120000"/>
                          <a:alpha val="33000"/>
                        </a:srgbClr>
                      </a:outerShdw>
                    </a:effectLst>
                  </a:rPr>
                  <a:t>E</a:t>
                </a:r>
              </a:p>
            </p:txBody>
          </p:sp>
        </p:grpSp>
        <p:graphicFrame>
          <p:nvGraphicFramePr>
            <p:cNvPr id="38" name="Object 37"/>
            <p:cNvGraphicFramePr>
              <a:graphicFrameLocks noChangeAspect="1"/>
            </p:cNvGraphicFramePr>
            <p:nvPr/>
          </p:nvGraphicFramePr>
          <p:xfrm>
            <a:off x="1614815" y="4737515"/>
            <a:ext cx="24732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64880" imgH="228600" progId="">
                    <p:embed/>
                  </p:oleObj>
                </mc:Choice>
                <mc:Fallback>
                  <p:oleObj name="Equation" r:id="rId11" imgW="164880" imgH="228600" progId="">
                    <p:embed/>
                    <p:pic>
                      <p:nvPicPr>
                        <p:cNvPr id="38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4815" y="4737515"/>
                          <a:ext cx="24732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Object 38"/>
            <p:cNvGraphicFramePr>
              <a:graphicFrameLocks noChangeAspect="1"/>
            </p:cNvGraphicFramePr>
            <p:nvPr/>
          </p:nvGraphicFramePr>
          <p:xfrm>
            <a:off x="965200" y="2354263"/>
            <a:ext cx="28575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90440" imgH="228600" progId="">
                    <p:embed/>
                  </p:oleObj>
                </mc:Choice>
                <mc:Fallback>
                  <p:oleObj name="Equation" r:id="rId13" imgW="190440" imgH="228600" progId="">
                    <p:embed/>
                    <p:pic>
                      <p:nvPicPr>
                        <p:cNvPr id="39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5200" y="2354263"/>
                          <a:ext cx="28575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" name="TextBox 2"/>
          <p:cNvSpPr txBox="1"/>
          <p:nvPr/>
        </p:nvSpPr>
        <p:spPr>
          <a:xfrm>
            <a:off x="3962400" y="5464314"/>
            <a:ext cx="407093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This is the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maximum theoretical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efficiency of a heat engine!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154582" y="2161635"/>
          <a:ext cx="4643438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2654280" imgH="495000" progId="">
                  <p:embed/>
                </p:oleObj>
              </mc:Choice>
              <mc:Fallback>
                <p:oleObj name="Equation" r:id="rId15" imgW="2654280" imgH="495000" progId="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4582" y="2161635"/>
                        <a:ext cx="4643438" cy="868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07D3AF2D-0815-4008-86E0-A1D465BF97D5}"/>
              </a:ext>
            </a:extLst>
          </p:cNvPr>
          <p:cNvSpPr/>
          <p:nvPr/>
        </p:nvSpPr>
        <p:spPr>
          <a:xfrm>
            <a:off x="1922054" y="5195630"/>
            <a:ext cx="2073871" cy="1022041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68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3" grpId="0"/>
      <p:bldP spid="3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6453845" y="5157225"/>
            <a:ext cx="2150680" cy="652885"/>
          </a:xfrm>
          <a:prstGeom prst="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the Carnot Refrigerator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2968970" y="1854395"/>
          <a:ext cx="44450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58840" imgH="469800" progId="">
                  <p:embed/>
                </p:oleObj>
              </mc:Choice>
              <mc:Fallback>
                <p:oleObj name="Equation" r:id="rId4" imgW="2958840" imgH="469800" progId="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970" y="1854395"/>
                        <a:ext cx="4445000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728560" y="1355130"/>
            <a:ext cx="4188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For the Refrigeration cycle …</a:t>
            </a:r>
          </a:p>
        </p:txBody>
      </p:sp>
      <p:graphicFrame>
        <p:nvGraphicFramePr>
          <p:cNvPr id="34" name="Object 2"/>
          <p:cNvGraphicFramePr>
            <a:graphicFrameLocks noChangeAspect="1"/>
          </p:cNvGraphicFramePr>
          <p:nvPr/>
        </p:nvGraphicFramePr>
        <p:xfrm>
          <a:off x="2308195" y="4376738"/>
          <a:ext cx="6257925" cy="149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165560" imgH="990360" progId="">
                  <p:embed/>
                </p:oleObj>
              </mc:Choice>
              <mc:Fallback>
                <p:oleObj name="Equation" r:id="rId6" imgW="4165560" imgH="990360" progId="">
                  <p:embed/>
                  <p:pic>
                    <p:nvPicPr>
                      <p:cNvPr id="3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8195" y="4376738"/>
                        <a:ext cx="6257925" cy="1490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2728560" y="3780863"/>
            <a:ext cx="3964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For the Heat Pump cycle …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309045" y="1662370"/>
            <a:ext cx="1958655" cy="3917310"/>
            <a:chOff x="693095" y="1662370"/>
            <a:chExt cx="1958655" cy="3917310"/>
          </a:xfrm>
        </p:grpSpPr>
        <p:grpSp>
          <p:nvGrpSpPr>
            <p:cNvPr id="30" name="Group 29"/>
            <p:cNvGrpSpPr/>
            <p:nvPr/>
          </p:nvGrpSpPr>
          <p:grpSpPr>
            <a:xfrm>
              <a:off x="693095" y="1662370"/>
              <a:ext cx="1958655" cy="3917310"/>
              <a:chOff x="4764025" y="1623965"/>
              <a:chExt cx="1958655" cy="3917310"/>
            </a:xfrm>
          </p:grpSpPr>
          <p:pic>
            <p:nvPicPr>
              <p:cNvPr id="33" name="Picture 2" descr="Fig02_17"/>
              <p:cNvPicPr preferRelativeResize="0">
                <a:picLocks noChangeAspect="1" noChangeArrowheads="1"/>
              </p:cNvPicPr>
              <p:nvPr>
                <p:custDataLst>
                  <p:tags r:id="rId1"/>
                </p:custDataLst>
              </p:nvPr>
            </p:nvPicPr>
            <p:blipFill>
              <a:blip r:embed="rId8" cstate="print"/>
              <a:srcRect l="52182" r="15363" b="7583"/>
              <a:stretch>
                <a:fillRect/>
              </a:stretch>
            </p:blipFill>
            <p:spPr bwMode="auto">
              <a:xfrm>
                <a:off x="4764025" y="1623965"/>
                <a:ext cx="1958655" cy="3917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38" name="Rectangle 37"/>
              <p:cNvSpPr/>
              <p:nvPr/>
            </p:nvSpPr>
            <p:spPr>
              <a:xfrm>
                <a:off x="5032860" y="3389790"/>
                <a:ext cx="576075" cy="23043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>
                <a:spLocks noChangeAspect="1"/>
              </p:cNvSpPr>
              <p:nvPr/>
            </p:nvSpPr>
            <p:spPr>
              <a:xfrm>
                <a:off x="4957929" y="3043340"/>
                <a:ext cx="574196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5400" b="1" cap="none" spc="0" dirty="0">
                    <a:ln w="31550" cmpd="sng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5000"/>
                        <a:satMod val="200000"/>
                      </a:schemeClr>
                    </a:solidFill>
                    <a:effectLst>
                      <a:outerShdw blurRad="50800" dist="40000" dir="5400000" algn="tl" rotWithShape="0">
                        <a:srgbClr val="000000">
                          <a:shade val="5000"/>
                          <a:satMod val="120000"/>
                          <a:alpha val="33000"/>
                        </a:srgbClr>
                      </a:outerShdw>
                    </a:effectLst>
                  </a:rPr>
                  <a:t>R</a:t>
                </a:r>
              </a:p>
            </p:txBody>
          </p:sp>
        </p:grpSp>
        <p:graphicFrame>
          <p:nvGraphicFramePr>
            <p:cNvPr id="31" name="Object 30"/>
            <p:cNvGraphicFramePr>
              <a:graphicFrameLocks noChangeAspect="1"/>
            </p:cNvGraphicFramePr>
            <p:nvPr/>
          </p:nvGraphicFramePr>
          <p:xfrm>
            <a:off x="1021825" y="2394810"/>
            <a:ext cx="28575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90440" imgH="228600" progId="">
                    <p:embed/>
                  </p:oleObj>
                </mc:Choice>
                <mc:Fallback>
                  <p:oleObj name="Equation" r:id="rId9" imgW="190440" imgH="228600" progId="">
                    <p:embed/>
                    <p:pic>
                      <p:nvPicPr>
                        <p:cNvPr id="31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1825" y="2394810"/>
                          <a:ext cx="28575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31"/>
            <p:cNvGraphicFramePr>
              <a:graphicFrameLocks noChangeAspect="1"/>
            </p:cNvGraphicFramePr>
            <p:nvPr/>
          </p:nvGraphicFramePr>
          <p:xfrm>
            <a:off x="1713140" y="4737515"/>
            <a:ext cx="24732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64880" imgH="228600" progId="">
                    <p:embed/>
                  </p:oleObj>
                </mc:Choice>
                <mc:Fallback>
                  <p:oleObj name="Equation" r:id="rId11" imgW="164880" imgH="228600" progId="">
                    <p:embed/>
                    <p:pic>
                      <p:nvPicPr>
                        <p:cNvPr id="32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3140" y="4737515"/>
                          <a:ext cx="24732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" name="Rectangle 4"/>
          <p:cNvSpPr/>
          <p:nvPr/>
        </p:nvSpPr>
        <p:spPr>
          <a:xfrm>
            <a:off x="6453845" y="2660900"/>
            <a:ext cx="2150680" cy="652885"/>
          </a:xfrm>
          <a:prstGeom prst="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92765" y="2682875"/>
          <a:ext cx="393065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616120" imgH="469800" progId="">
                  <p:embed/>
                </p:oleObj>
              </mc:Choice>
              <mc:Fallback>
                <p:oleObj name="Equation" r:id="rId13" imgW="2616120" imgH="469800" progId="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2765" y="2682875"/>
                        <a:ext cx="3930650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569060" y="2682570"/>
          <a:ext cx="194627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295280" imgH="431640" progId="">
                  <p:embed/>
                </p:oleObj>
              </mc:Choice>
              <mc:Fallback>
                <p:oleObj name="Equation" r:id="rId15" imgW="1295280" imgH="431640" progId="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9060" y="2682570"/>
                        <a:ext cx="1946275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407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28" grpId="0"/>
      <p:bldP spid="35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58687" y="2776115"/>
            <a:ext cx="8315951" cy="576075"/>
          </a:xfrm>
          <a:prstGeom prst="rect">
            <a:avLst/>
          </a:prstGeom>
          <a:solidFill>
            <a:schemeClr val="accent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8688" y="1181904"/>
            <a:ext cx="8315951" cy="576075"/>
          </a:xfrm>
          <a:prstGeom prst="rect">
            <a:avLst/>
          </a:prstGeom>
          <a:solidFill>
            <a:schemeClr val="accent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Laws of the Universe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950913" y="3432175"/>
          <a:ext cx="7199312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127400" imgH="482400" progId="">
                  <p:embed/>
                </p:oleObj>
              </mc:Choice>
              <mc:Fallback>
                <p:oleObj name="Equation" r:id="rId3" imgW="4127400" imgH="482400" progId="">
                  <p:embed/>
                  <p:pic>
                    <p:nvPicPr>
                      <p:cNvPr id="6553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913" y="3432175"/>
                        <a:ext cx="7199312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370193" y="1815990"/>
          <a:ext cx="2392362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71600" imgH="444240" progId="">
                  <p:embed/>
                </p:oleObj>
              </mc:Choice>
              <mc:Fallback>
                <p:oleObj name="Equation" r:id="rId5" imgW="1371600" imgH="444240" progId="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0193" y="1815990"/>
                        <a:ext cx="2392362" cy="77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64974" y="1239110"/>
            <a:ext cx="6786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Conservation of Mass – The Continuity Equation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0849" y="2833321"/>
            <a:ext cx="8387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Conservation of Energy – The First Law of Thermodynamics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7450" y="4549150"/>
            <a:ext cx="8315951" cy="576075"/>
          </a:xfrm>
          <a:prstGeom prst="rect">
            <a:avLst/>
          </a:prstGeom>
          <a:solidFill>
            <a:schemeClr val="accent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09045" y="4606356"/>
            <a:ext cx="8487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Entropy Balance – The Second Law of Thermodynamics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528888" y="5202238"/>
          <a:ext cx="40671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323800" imgH="457200" progId="">
                  <p:embed/>
                </p:oleObj>
              </mc:Choice>
              <mc:Fallback>
                <p:oleObj name="Equation" r:id="rId7" imgW="2323800" imgH="457200" progId="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8888" y="5202238"/>
                        <a:ext cx="406717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715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Law for Closed System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22055" y="1739180"/>
          <a:ext cx="52673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009600" imgH="431640" progId="">
                  <p:embed/>
                </p:oleObj>
              </mc:Choice>
              <mc:Fallback>
                <p:oleObj name="Equation" r:id="rId3" imgW="3009600" imgH="431640" progId="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2055" y="1739180"/>
                        <a:ext cx="5267325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9045" y="2660095"/>
            <a:ext cx="86517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Since this is a </a:t>
            </a:r>
            <a:r>
              <a:rPr lang="en-US" sz="2400" u="sng" dirty="0">
                <a:latin typeface="Arial" pitchFamily="34" charset="0"/>
                <a:cs typeface="Arial" pitchFamily="34" charset="0"/>
              </a:rPr>
              <a:t>closed system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the mass must remain constant.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881900" y="3236975"/>
          <a:ext cx="537845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073320" imgH="431640" progId="">
                  <p:embed/>
                </p:oleObj>
              </mc:Choice>
              <mc:Fallback>
                <p:oleObj name="Equation" r:id="rId5" imgW="3073320" imgH="431640" progId="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1900" y="3236975"/>
                        <a:ext cx="5378450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992665" y="5080415"/>
          <a:ext cx="44227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527200" imgH="495000" progId="">
                  <p:embed/>
                </p:oleObj>
              </mc:Choice>
              <mc:Fallback>
                <p:oleObj name="Equation" r:id="rId7" imgW="2527200" imgH="495000" progId="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665" y="5080415"/>
                        <a:ext cx="4422775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792640" y="4101600"/>
          <a:ext cx="4622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641600" imgH="495300" progId="">
                  <p:embed/>
                </p:oleObj>
              </mc:Choice>
              <mc:Fallback>
                <p:oleObj name="Equation" r:id="rId9" imgW="2641600" imgH="495300" progId="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2640" y="4101600"/>
                        <a:ext cx="46228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888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 System Summary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4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3548811"/>
              </p:ext>
            </p:extLst>
          </p:nvPr>
        </p:nvGraphicFramePr>
        <p:xfrm>
          <a:off x="3276600" y="1816741"/>
          <a:ext cx="52673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009600" imgH="431640" progId="">
                  <p:embed/>
                </p:oleObj>
              </mc:Choice>
              <mc:Fallback>
                <p:oleObj name="Equation" r:id="rId3" imgW="3009600" imgH="431640" progId="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816741"/>
                        <a:ext cx="5267325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174811"/>
              </p:ext>
            </p:extLst>
          </p:nvPr>
        </p:nvGraphicFramePr>
        <p:xfrm>
          <a:off x="3276600" y="2766087"/>
          <a:ext cx="44227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527200" imgH="495000" progId="">
                  <p:embed/>
                </p:oleObj>
              </mc:Choice>
              <mc:Fallback>
                <p:oleObj name="Equation" r:id="rId5" imgW="2527200" imgH="495000" progId="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766087"/>
                        <a:ext cx="4422775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5160" y="1176801"/>
            <a:ext cx="8517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First Law over a finite period of time is (making a movie),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5160" y="4057952"/>
            <a:ext cx="7574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First Law at an instant in time is (taking a picture),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1154971"/>
              </p:ext>
            </p:extLst>
          </p:nvPr>
        </p:nvGraphicFramePr>
        <p:xfrm>
          <a:off x="2632890" y="4772370"/>
          <a:ext cx="40894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336760" imgH="482400" progId="">
                  <p:embed/>
                </p:oleObj>
              </mc:Choice>
              <mc:Fallback>
                <p:oleObj name="Equation" r:id="rId7" imgW="2336760" imgH="482400" progId="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2890" y="4772370"/>
                        <a:ext cx="4089400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7098D349-092D-83EB-41E4-C89E2C14D808}"/>
              </a:ext>
            </a:extLst>
          </p:cNvPr>
          <p:cNvSpPr txBox="1"/>
          <p:nvPr/>
        </p:nvSpPr>
        <p:spPr>
          <a:xfrm>
            <a:off x="674928" y="1896726"/>
            <a:ext cx="1638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>
                <a:latin typeface="Arial" pitchFamily="34" charset="0"/>
                <a:cs typeface="Arial" pitchFamily="34" charset="0"/>
              </a:rPr>
              <a:t>Total Form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4F28D6-37ED-004C-5F7B-977EC194A301}"/>
              </a:ext>
            </a:extLst>
          </p:cNvPr>
          <p:cNvSpPr txBox="1"/>
          <p:nvPr/>
        </p:nvSpPr>
        <p:spPr>
          <a:xfrm>
            <a:off x="674928" y="2985733"/>
            <a:ext cx="2066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>
                <a:latin typeface="Arial" pitchFamily="34" charset="0"/>
                <a:cs typeface="Arial" pitchFamily="34" charset="0"/>
              </a:rPr>
              <a:t>Specific Form</a:t>
            </a:r>
          </a:p>
        </p:txBody>
      </p:sp>
    </p:spTree>
    <p:extLst>
      <p:ext uri="{BB962C8B-B14F-4D97-AF65-F5344CB8AC3E}">
        <p14:creationId xmlns:p14="http://schemas.microsoft.com/office/powerpoint/2010/main" val="288679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Boundary Work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5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0850" y="5332413"/>
          <a:ext cx="1473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36560" imgH="228600" progId="">
                  <p:embed/>
                </p:oleObj>
              </mc:Choice>
              <mc:Fallback>
                <p:oleObj name="Equation" r:id="rId3" imgW="736560" imgH="228600" progId="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5332413"/>
                        <a:ext cx="1473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5" descr="C:\Documents and Settings\palaniv\Desktop\jpeg\1\f04-05-9780123749963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956" b="64136"/>
          <a:stretch/>
        </p:blipFill>
        <p:spPr bwMode="auto">
          <a:xfrm>
            <a:off x="385855" y="1931205"/>
            <a:ext cx="3117742" cy="1188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9045" y="1162300"/>
            <a:ext cx="845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Example: 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Expansion of a fluid in a piston-cylinder assembly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46977" y="3402990"/>
          <a:ext cx="1397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98400" imgH="228600" progId="">
                  <p:embed/>
                </p:oleObj>
              </mc:Choice>
              <mc:Fallback>
                <p:oleObj name="Equation" r:id="rId6" imgW="698400" imgH="228600" progId="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977" y="3402990"/>
                        <a:ext cx="1397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0637" y="4005075"/>
          <a:ext cx="18542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27000" imgH="253800" progId="">
                  <p:embed/>
                </p:oleObj>
              </mc:Choice>
              <mc:Fallback>
                <p:oleObj name="Equation" r:id="rId8" imgW="927000" imgH="253800" progId="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637" y="4005075"/>
                        <a:ext cx="18542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46977" y="4493775"/>
          <a:ext cx="1955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77760" imgH="393480" progId="">
                  <p:embed/>
                </p:oleObj>
              </mc:Choice>
              <mc:Fallback>
                <p:oleObj name="Equation" r:id="rId10" imgW="977760" imgH="393480" progId="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977" y="4493775"/>
                        <a:ext cx="19558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385855" y="5281175"/>
            <a:ext cx="1537902" cy="528935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38450" y="1931205"/>
            <a:ext cx="47276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work done can be found by integration,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872140" y="2814520"/>
          <a:ext cx="23114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155600" imgH="431640" progId="">
                  <p:embed/>
                </p:oleObj>
              </mc:Choice>
              <mc:Fallback>
                <p:oleObj name="Equation" r:id="rId12" imgW="1155600" imgH="431640" progId="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2140" y="2814520"/>
                        <a:ext cx="23114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5111750" y="3775075"/>
          <a:ext cx="19050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952200" imgH="431640" progId="">
                  <p:embed/>
                </p:oleObj>
              </mc:Choice>
              <mc:Fallback>
                <p:oleObj name="Equation" r:id="rId14" imgW="952200" imgH="431640" progId="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0" y="3775075"/>
                        <a:ext cx="19050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838450" y="4657960"/>
            <a:ext cx="49965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In order to find the work done, the pressure-volume relationship needs to be known.  Work is a path function!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768435" y="2214563"/>
            <a:ext cx="921720" cy="26431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614815" y="1938338"/>
            <a:ext cx="153620" cy="85010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76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u="sng" dirty="0"/>
              <a:t>Polytropic Process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6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9045" y="1163105"/>
            <a:ext cx="35750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Evaluation of the integral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For the case where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656850" y="3922580"/>
          <a:ext cx="38354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917360" imgH="444240" progId="">
                  <p:embed/>
                </p:oleObj>
              </mc:Choice>
              <mc:Fallback>
                <p:oleObj name="Equation" r:id="rId3" imgW="1917360" imgH="444240" progId="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6850" y="3922580"/>
                        <a:ext cx="3835400" cy="8890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9045" y="3291236"/>
            <a:ext cx="3682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For the case where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= 1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9045" y="4864108"/>
            <a:ext cx="33412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polytropic process defines a relationship between end states,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842305" y="4981672"/>
          <a:ext cx="21082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54080" imgH="482400" progId="">
                  <p:embed/>
                </p:oleObj>
              </mc:Choice>
              <mc:Fallback>
                <p:oleObj name="Equation" r:id="rId5" imgW="1054080" imgH="482400" progId="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2305" y="4981672"/>
                        <a:ext cx="21082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645870" y="4909325"/>
          <a:ext cx="15240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61760" imgH="507960" progId="">
                  <p:embed/>
                </p:oleObj>
              </mc:Choice>
              <mc:Fallback>
                <p:oleObj name="Equation" r:id="rId7" imgW="761760" imgH="507960" progId="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5870" y="4909325"/>
                        <a:ext cx="1524000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6569060" y="4909325"/>
            <a:ext cx="1600810" cy="1092810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1C91855-200B-4792-A684-54A3026339D1}"/>
                  </a:ext>
                </a:extLst>
              </p:cNvPr>
              <p:cNvSpPr txBox="1"/>
              <p:nvPr/>
            </p:nvSpPr>
            <p:spPr>
              <a:xfrm>
                <a:off x="3112610" y="1547155"/>
                <a:ext cx="93557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𝒏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𝟏</m:t>
                      </m:r>
                    </m:oMath>
                  </m:oMathPara>
                </a14:m>
                <a:endParaRPr lang="en-US" sz="24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1C91855-200B-4792-A684-54A3026339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2610" y="1547155"/>
                <a:ext cx="935576" cy="369332"/>
              </a:xfrm>
              <a:prstGeom prst="rect">
                <a:avLst/>
              </a:prstGeom>
              <a:blipFill>
                <a:blip r:embed="rId10"/>
                <a:stretch>
                  <a:fillRect l="-3268" r="-6536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820B0215-AAFC-4638-AAF9-3F3D78AA424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613345" y="2141869"/>
            <a:ext cx="4527831" cy="97927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76583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Polytropic Process – </a:t>
            </a:r>
            <a:r>
              <a:rPr lang="en-US" dirty="0">
                <a:solidFill>
                  <a:srgbClr val="FF0000"/>
                </a:solidFill>
              </a:rPr>
              <a:t>Ideal Gas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7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5855" y="1239915"/>
            <a:ext cx="48006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previous relationship is valid, independent of the fluid,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031390" y="1147413"/>
          <a:ext cx="15240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61760" imgH="507960" progId="">
                  <p:embed/>
                </p:oleObj>
              </mc:Choice>
              <mc:Fallback>
                <p:oleObj name="Equation" r:id="rId3" imgW="761760" imgH="507960" progId="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1390" y="1147413"/>
                        <a:ext cx="1524000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5855" y="2314450"/>
            <a:ext cx="5234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If the fluid behaves like an ideal gas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883619" y="2912265"/>
          <a:ext cx="3378201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688760" imgH="507960" progId="">
                  <p:embed/>
                </p:oleObj>
              </mc:Choice>
              <mc:Fallback>
                <p:oleObj name="Equation" r:id="rId5" imgW="1688760" imgH="507960" progId="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3619" y="2912265"/>
                        <a:ext cx="3378201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5855" y="4157890"/>
            <a:ext cx="7989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This leads to two additional relationships for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ideal gases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152485" y="4773175"/>
          <a:ext cx="48260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412720" imgH="520560" progId="">
                  <p:embed/>
                </p:oleObj>
              </mc:Choice>
              <mc:Fallback>
                <p:oleObj name="Equation" r:id="rId7" imgW="2412720" imgH="520560" progId="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485" y="4773175"/>
                        <a:ext cx="4826000" cy="10414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15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Polytropic Process – </a:t>
            </a:r>
            <a:r>
              <a:rPr lang="en-US" dirty="0">
                <a:solidFill>
                  <a:srgbClr val="FF0000"/>
                </a:solidFill>
              </a:rPr>
              <a:t>Ideal Gas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8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98625" y="2155950"/>
          <a:ext cx="57150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857320" imgH="444240" progId="">
                  <p:embed/>
                </p:oleObj>
              </mc:Choice>
              <mc:Fallback>
                <p:oleObj name="Equation" r:id="rId3" imgW="2857320" imgH="444240" progId="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8625" y="2155950"/>
                        <a:ext cx="57150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9045" y="1163105"/>
            <a:ext cx="8229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Previously we defined the work done during a polytropic process to be: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9045" y="3289293"/>
            <a:ext cx="8377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However,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if the fluid behaves like an ideal gas </a:t>
            </a:r>
            <a:b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that relationship can be written as: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603879" y="4340141"/>
          <a:ext cx="3784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892160" imgH="419040" progId="">
                  <p:embed/>
                </p:oleObj>
              </mc:Choice>
              <mc:Fallback>
                <p:oleObj name="Equation" r:id="rId5" imgW="1892160" imgH="419040" progId="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879" y="4340141"/>
                        <a:ext cx="37846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923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64575"/>
            <a:ext cx="8229600" cy="972605"/>
          </a:xfrm>
        </p:spPr>
        <p:txBody>
          <a:bodyPr>
            <a:normAutofit/>
          </a:bodyPr>
          <a:lstStyle/>
          <a:p>
            <a:r>
              <a:rPr lang="en-US" dirty="0"/>
              <a:t>Ideal Gases w/constant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9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384385" y="2151860"/>
          <a:ext cx="286702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38000" imgH="444240" progId="">
                  <p:embed/>
                </p:oleObj>
              </mc:Choice>
              <mc:Fallback>
                <p:oleObj name="Equation" r:id="rId3" imgW="1638000" imgH="444240" progId="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85" y="2151860"/>
                        <a:ext cx="2867025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819870" y="2151860"/>
          <a:ext cx="297815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01720" imgH="444240" progId="">
                  <p:embed/>
                </p:oleObj>
              </mc:Choice>
              <mc:Fallback>
                <p:oleObj name="Equation" r:id="rId5" imgW="1701720" imgH="444240" progId="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9870" y="2151860"/>
                        <a:ext cx="2978150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189420" y="3966670"/>
          <a:ext cx="273367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562040" imgH="431640" progId="">
                  <p:embed/>
                </p:oleObj>
              </mc:Choice>
              <mc:Fallback>
                <p:oleObj name="Equation" r:id="rId7" imgW="1562040" imgH="431640" progId="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9420" y="3966670"/>
                        <a:ext cx="2733675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9045" y="1163105"/>
            <a:ext cx="8377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We previously derived the following expressions for an ideal gas from the Gibbs Equations,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9045" y="3020458"/>
            <a:ext cx="8386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If the gas is undergoing a process where the heat capacity can be assumed to be constant,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9045" y="4887585"/>
            <a:ext cx="7830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Consider a case where the process is </a:t>
            </a:r>
            <a:r>
              <a:rPr lang="en-US" sz="2400" b="1" u="sng" dirty="0">
                <a:latin typeface="Arial" pitchFamily="34" charset="0"/>
                <a:cs typeface="Arial" pitchFamily="34" charset="0"/>
              </a:rPr>
              <a:t>also isentropic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 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3441020" y="5438510"/>
          <a:ext cx="224472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282680" imgH="431640" progId="">
                  <p:embed/>
                </p:oleObj>
              </mc:Choice>
              <mc:Fallback>
                <p:oleObj name="Equation" r:id="rId9" imgW="1282680" imgH="431640" progId="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1020" y="5438510"/>
                        <a:ext cx="2244725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018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3854</TotalTime>
  <Words>642</Words>
  <Application>Microsoft Office PowerPoint</Application>
  <PresentationFormat>On-screen Show (4:3)</PresentationFormat>
  <Paragraphs>104</Paragraphs>
  <Slides>17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Cambria Math</vt:lpstr>
      <vt:lpstr>Times New Roman</vt:lpstr>
      <vt:lpstr>Trebuchet MS</vt:lpstr>
      <vt:lpstr>Office Theme</vt:lpstr>
      <vt:lpstr>Equation</vt:lpstr>
      <vt:lpstr>ME 433 Internal Combustion Engines Review Session #1</vt:lpstr>
      <vt:lpstr>The Laws of the Universe</vt:lpstr>
      <vt:lpstr>First Law for Closed System</vt:lpstr>
      <vt:lpstr>Closed System Summary</vt:lpstr>
      <vt:lpstr>Moving Boundary Work</vt:lpstr>
      <vt:lpstr>The Polytropic Process</vt:lpstr>
      <vt:lpstr>The Polytropic Process – Ideal Gas</vt:lpstr>
      <vt:lpstr>The Polytropic Process – Ideal Gas</vt:lpstr>
      <vt:lpstr>Ideal Gases w/constant cp</vt:lpstr>
      <vt:lpstr>Isentropic Ideal Gases w/constant cp</vt:lpstr>
      <vt:lpstr>Isentropic Ideal Gases w/constant  cp</vt:lpstr>
      <vt:lpstr>Isentropic Ideal Gases w/constant  cp</vt:lpstr>
      <vt:lpstr>Polytropic Process Relations</vt:lpstr>
      <vt:lpstr>Calorific Equation of State  for Ideal Gas Model</vt:lpstr>
      <vt:lpstr>The Ideal Gas Model</vt:lpstr>
      <vt:lpstr>Analysis of the Carnot Heat Engine</vt:lpstr>
      <vt:lpstr>Analysis of the Carnot Refrigerator</vt:lpstr>
    </vt:vector>
  </TitlesOfParts>
  <Company>Creative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Intro</dc:title>
  <dc:creator>Dan Cordon</dc:creator>
  <cp:lastModifiedBy>Cordon, Dan (dcordon@uidaho.edu)</cp:lastModifiedBy>
  <cp:revision>224</cp:revision>
  <dcterms:created xsi:type="dcterms:W3CDTF">2007-12-14T00:01:34Z</dcterms:created>
  <dcterms:modified xsi:type="dcterms:W3CDTF">2024-02-12T21:14:29Z</dcterms:modified>
</cp:coreProperties>
</file>