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2"/>
  </p:notesMasterIdLst>
  <p:handoutMasterIdLst>
    <p:handoutMasterId r:id="rId23"/>
  </p:handoutMasterIdLst>
  <p:sldIdLst>
    <p:sldId id="330" r:id="rId2"/>
    <p:sldId id="290" r:id="rId3"/>
    <p:sldId id="262" r:id="rId4"/>
    <p:sldId id="257" r:id="rId5"/>
    <p:sldId id="258" r:id="rId6"/>
    <p:sldId id="259" r:id="rId7"/>
    <p:sldId id="260" r:id="rId8"/>
    <p:sldId id="331" r:id="rId9"/>
    <p:sldId id="261" r:id="rId10"/>
    <p:sldId id="263" r:id="rId11"/>
    <p:sldId id="264" r:id="rId12"/>
    <p:sldId id="265" r:id="rId13"/>
    <p:sldId id="266" r:id="rId14"/>
    <p:sldId id="267" r:id="rId15"/>
    <p:sldId id="271" r:id="rId16"/>
    <p:sldId id="281" r:id="rId17"/>
    <p:sldId id="332" r:id="rId18"/>
    <p:sldId id="333" r:id="rId19"/>
    <p:sldId id="334" r:id="rId20"/>
    <p:sldId id="335" r:id="rId2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53"/>
    <p:restoredTop sz="90819" autoAdjust="0"/>
  </p:normalViewPr>
  <p:slideViewPr>
    <p:cSldViewPr>
      <p:cViewPr varScale="1">
        <p:scale>
          <a:sx n="86" d="100"/>
          <a:sy n="86" d="100"/>
        </p:scale>
        <p:origin x="6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93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4ADBB9-1977-3EBE-4484-34C47B311C88}"/>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pitchFamily="34" charset="0"/>
                <a:ea typeface="ＭＳ Ｐゴシック"/>
                <a:cs typeface="ＭＳ Ｐゴシック"/>
              </a:defRPr>
            </a:lvl1pPr>
          </a:lstStyle>
          <a:p>
            <a:pPr>
              <a:defRPr/>
            </a:pPr>
            <a:endParaRPr lang="en-US"/>
          </a:p>
        </p:txBody>
      </p:sp>
      <p:sp>
        <p:nvSpPr>
          <p:cNvPr id="3" name="Date Placeholder 2">
            <a:extLst>
              <a:ext uri="{FF2B5EF4-FFF2-40B4-BE49-F238E27FC236}">
                <a16:creationId xmlns:a16="http://schemas.microsoft.com/office/drawing/2014/main" id="{7EBA5355-9D8F-2B7E-43D4-030A3184C166}"/>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pitchFamily="34" charset="0"/>
                <a:ea typeface="ＭＳ Ｐゴシック"/>
                <a:cs typeface="ＭＳ Ｐゴシック"/>
              </a:defRPr>
            </a:lvl1pPr>
          </a:lstStyle>
          <a:p>
            <a:pPr>
              <a:defRPr/>
            </a:pPr>
            <a:fld id="{063E8538-8064-44C8-BBE8-140F531C499B}" type="datetimeFigureOut">
              <a:rPr lang="en-US"/>
              <a:pPr>
                <a:defRPr/>
              </a:pPr>
              <a:t>2/14/2024</a:t>
            </a:fld>
            <a:endParaRPr lang="en-US"/>
          </a:p>
        </p:txBody>
      </p:sp>
      <p:sp>
        <p:nvSpPr>
          <p:cNvPr id="4" name="Footer Placeholder 3">
            <a:extLst>
              <a:ext uri="{FF2B5EF4-FFF2-40B4-BE49-F238E27FC236}">
                <a16:creationId xmlns:a16="http://schemas.microsoft.com/office/drawing/2014/main" id="{BAD771B5-DE39-7CF5-FF4D-123E685CD3C8}"/>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pitchFamily="34" charset="0"/>
                <a:ea typeface="ＭＳ Ｐゴシック"/>
                <a:cs typeface="ＭＳ Ｐゴシック"/>
              </a:defRPr>
            </a:lvl1pPr>
          </a:lstStyle>
          <a:p>
            <a:pPr>
              <a:defRPr/>
            </a:pPr>
            <a:endParaRPr lang="en-US"/>
          </a:p>
        </p:txBody>
      </p:sp>
      <p:sp>
        <p:nvSpPr>
          <p:cNvPr id="5" name="Slide Number Placeholder 4">
            <a:extLst>
              <a:ext uri="{FF2B5EF4-FFF2-40B4-BE49-F238E27FC236}">
                <a16:creationId xmlns:a16="http://schemas.microsoft.com/office/drawing/2014/main" id="{D5D126DA-62ED-5E5C-1318-36E884B02A35}"/>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35F21131-B59D-4E5D-824A-6A307651D88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AAA927-4D25-64EB-AFBD-F17A6A2EA378}"/>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0" hangingPunct="0">
              <a:defRPr sz="1200">
                <a:latin typeface="Arial" charset="0"/>
                <a:ea typeface="ＭＳ Ｐゴシック" pitchFamily="-32" charset="-128"/>
                <a:cs typeface="+mn-cs"/>
              </a:defRPr>
            </a:lvl1pPr>
          </a:lstStyle>
          <a:p>
            <a:pPr>
              <a:defRPr/>
            </a:pPr>
            <a:endParaRPr lang="en-US"/>
          </a:p>
        </p:txBody>
      </p:sp>
      <p:sp>
        <p:nvSpPr>
          <p:cNvPr id="3" name="Date Placeholder 2">
            <a:extLst>
              <a:ext uri="{FF2B5EF4-FFF2-40B4-BE49-F238E27FC236}">
                <a16:creationId xmlns:a16="http://schemas.microsoft.com/office/drawing/2014/main" id="{01CB495C-548C-A312-CA2A-96A39AA13743}"/>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0" hangingPunct="0">
              <a:defRPr sz="1200">
                <a:latin typeface="Arial" charset="0"/>
                <a:ea typeface="ＭＳ Ｐゴシック" pitchFamily="-32" charset="-128"/>
                <a:cs typeface="+mn-cs"/>
              </a:defRPr>
            </a:lvl1pPr>
          </a:lstStyle>
          <a:p>
            <a:pPr>
              <a:defRPr/>
            </a:pPr>
            <a:fld id="{5831B62F-AF9B-42C4-BE3C-15DD9B130DA9}" type="datetimeFigureOut">
              <a:rPr lang="en-US"/>
              <a:pPr>
                <a:defRPr/>
              </a:pPr>
              <a:t>2/14/2024</a:t>
            </a:fld>
            <a:endParaRPr lang="en-US"/>
          </a:p>
        </p:txBody>
      </p:sp>
      <p:sp>
        <p:nvSpPr>
          <p:cNvPr id="4" name="Slide Image Placeholder 3">
            <a:extLst>
              <a:ext uri="{FF2B5EF4-FFF2-40B4-BE49-F238E27FC236}">
                <a16:creationId xmlns:a16="http://schemas.microsoft.com/office/drawing/2014/main" id="{DE3BF4CE-FACF-1761-6FD1-FA1FCA7672E2}"/>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2285867D-7D00-7AA5-C801-29FD350DBEC8}"/>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C7314E5-7434-A1D3-946E-1626AB1C1495}"/>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0" hangingPunct="0">
              <a:defRPr sz="1200">
                <a:latin typeface="Arial" charset="0"/>
                <a:ea typeface="ＭＳ Ｐゴシック" pitchFamily="-32"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DAFABF58-B958-4E5F-1F68-FC10B9249741}"/>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2A5130A6-BC44-4300-A39E-6BAD0B33236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2</a:t>
            </a:fld>
            <a:endParaRPr lang="en-US" dirty="0"/>
          </a:p>
        </p:txBody>
      </p:sp>
    </p:spTree>
    <p:extLst>
      <p:ext uri="{BB962C8B-B14F-4D97-AF65-F5344CB8AC3E}">
        <p14:creationId xmlns:p14="http://schemas.microsoft.com/office/powerpoint/2010/main" val="257483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3</a:t>
            </a:fld>
            <a:endParaRPr lang="en-US" dirty="0"/>
          </a:p>
        </p:txBody>
      </p:sp>
    </p:spTree>
    <p:extLst>
      <p:ext uri="{BB962C8B-B14F-4D97-AF65-F5344CB8AC3E}">
        <p14:creationId xmlns:p14="http://schemas.microsoft.com/office/powerpoint/2010/main" val="596559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52C776B2-8103-BB17-4D29-6D0F932730F7}"/>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B97CFB82-52C8-432C-A04B-96F86E68526C}" type="datetimeFigureOut">
              <a:rPr lang="en-US"/>
              <a:pPr>
                <a:defRPr/>
              </a:pPr>
              <a:t>2/14/2024</a:t>
            </a:fld>
            <a:endParaRPr lang="en-US"/>
          </a:p>
        </p:txBody>
      </p:sp>
      <p:sp>
        <p:nvSpPr>
          <p:cNvPr id="5" name="Footer Placeholder 4">
            <a:extLst>
              <a:ext uri="{FF2B5EF4-FFF2-40B4-BE49-F238E27FC236}">
                <a16:creationId xmlns:a16="http://schemas.microsoft.com/office/drawing/2014/main" id="{A18F3460-9152-65CF-06A8-06039FF10D7C}"/>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6" name="Slide Number Placeholder 5">
            <a:extLst>
              <a:ext uri="{FF2B5EF4-FFF2-40B4-BE49-F238E27FC236}">
                <a16:creationId xmlns:a16="http://schemas.microsoft.com/office/drawing/2014/main" id="{686186FB-2470-2A0E-595C-94D0468AAB5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CA3C9F97-6AA4-48A5-BDF8-925253248B1C}" type="slidenum">
              <a:rPr lang="en-US" altLang="en-US"/>
              <a:pPr>
                <a:defRPr/>
              </a:pPr>
              <a:t>‹#›</a:t>
            </a:fld>
            <a:endParaRPr lang="en-US" altLang="en-US"/>
          </a:p>
        </p:txBody>
      </p:sp>
    </p:spTree>
    <p:extLst>
      <p:ext uri="{BB962C8B-B14F-4D97-AF65-F5344CB8AC3E}">
        <p14:creationId xmlns:p14="http://schemas.microsoft.com/office/powerpoint/2010/main" val="146730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7DDB8-E587-7D44-0D3E-8306176E0120}"/>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D0A310FA-9FE1-47E3-BD37-95632143B7FD}" type="datetimeFigureOut">
              <a:rPr lang="en-US"/>
              <a:pPr>
                <a:defRPr/>
              </a:pPr>
              <a:t>2/14/2024</a:t>
            </a:fld>
            <a:endParaRPr lang="en-US"/>
          </a:p>
        </p:txBody>
      </p:sp>
      <p:sp>
        <p:nvSpPr>
          <p:cNvPr id="5" name="Footer Placeholder 4">
            <a:extLst>
              <a:ext uri="{FF2B5EF4-FFF2-40B4-BE49-F238E27FC236}">
                <a16:creationId xmlns:a16="http://schemas.microsoft.com/office/drawing/2014/main" id="{26B00264-5224-A01D-1FAA-B34BEF7CD911}"/>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6" name="Slide Number Placeholder 5">
            <a:extLst>
              <a:ext uri="{FF2B5EF4-FFF2-40B4-BE49-F238E27FC236}">
                <a16:creationId xmlns:a16="http://schemas.microsoft.com/office/drawing/2014/main" id="{A13D5365-79C8-2818-5B05-FB1520FFF02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066F0073-FC92-4951-93F2-47F3A9487D14}" type="slidenum">
              <a:rPr lang="en-US" altLang="en-US"/>
              <a:pPr>
                <a:defRPr/>
              </a:pPr>
              <a:t>‹#›</a:t>
            </a:fld>
            <a:endParaRPr lang="en-US" altLang="en-US"/>
          </a:p>
        </p:txBody>
      </p:sp>
    </p:spTree>
    <p:extLst>
      <p:ext uri="{BB962C8B-B14F-4D97-AF65-F5344CB8AC3E}">
        <p14:creationId xmlns:p14="http://schemas.microsoft.com/office/powerpoint/2010/main" val="287494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EBF4D-74F2-01B3-083A-F3C3A4B84330}"/>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CA1DB683-929E-411F-B4FD-710AF981B72F}" type="datetimeFigureOut">
              <a:rPr lang="en-US"/>
              <a:pPr>
                <a:defRPr/>
              </a:pPr>
              <a:t>2/14/2024</a:t>
            </a:fld>
            <a:endParaRPr lang="en-US"/>
          </a:p>
        </p:txBody>
      </p:sp>
      <p:sp>
        <p:nvSpPr>
          <p:cNvPr id="5" name="Footer Placeholder 4">
            <a:extLst>
              <a:ext uri="{FF2B5EF4-FFF2-40B4-BE49-F238E27FC236}">
                <a16:creationId xmlns:a16="http://schemas.microsoft.com/office/drawing/2014/main" id="{6E65FB65-DA5F-E7D3-36E9-895C949DC411}"/>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6" name="Slide Number Placeholder 5">
            <a:extLst>
              <a:ext uri="{FF2B5EF4-FFF2-40B4-BE49-F238E27FC236}">
                <a16:creationId xmlns:a16="http://schemas.microsoft.com/office/drawing/2014/main" id="{AD379E6D-58AA-E3C7-1E0B-4BB4A3A9235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CF778A47-1C94-4179-991C-C5CF7606AA6C}" type="slidenum">
              <a:rPr lang="en-US" altLang="en-US"/>
              <a:pPr>
                <a:defRPr/>
              </a:pPr>
              <a:t>‹#›</a:t>
            </a:fld>
            <a:endParaRPr lang="en-US" altLang="en-US"/>
          </a:p>
        </p:txBody>
      </p:sp>
    </p:spTree>
    <p:extLst>
      <p:ext uri="{BB962C8B-B14F-4D97-AF65-F5344CB8AC3E}">
        <p14:creationId xmlns:p14="http://schemas.microsoft.com/office/powerpoint/2010/main" val="2920873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0C00D-0A2A-1343-717A-B7A74E7D5EF2}"/>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732A8285-7550-41BD-98E7-D13CC4BD5C23}" type="datetimeFigureOut">
              <a:rPr lang="en-US"/>
              <a:pPr>
                <a:defRPr/>
              </a:pPr>
              <a:t>2/14/2024</a:t>
            </a:fld>
            <a:endParaRPr lang="en-US"/>
          </a:p>
        </p:txBody>
      </p:sp>
      <p:sp>
        <p:nvSpPr>
          <p:cNvPr id="5" name="Footer Placeholder 4">
            <a:extLst>
              <a:ext uri="{FF2B5EF4-FFF2-40B4-BE49-F238E27FC236}">
                <a16:creationId xmlns:a16="http://schemas.microsoft.com/office/drawing/2014/main" id="{6DEF2633-955F-22AC-ABE1-83CBD7320FD7}"/>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6" name="Slide Number Placeholder 5">
            <a:extLst>
              <a:ext uri="{FF2B5EF4-FFF2-40B4-BE49-F238E27FC236}">
                <a16:creationId xmlns:a16="http://schemas.microsoft.com/office/drawing/2014/main" id="{3CB8C4ED-28DC-16FA-2242-8ED5C35BAD9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7A605F3A-DDD2-44F0-AED0-EABB00F8D937}" type="slidenum">
              <a:rPr lang="en-US" altLang="en-US"/>
              <a:pPr>
                <a:defRPr/>
              </a:pPr>
              <a:t>‹#›</a:t>
            </a:fld>
            <a:endParaRPr lang="en-US" altLang="en-US"/>
          </a:p>
        </p:txBody>
      </p:sp>
    </p:spTree>
    <p:extLst>
      <p:ext uri="{BB962C8B-B14F-4D97-AF65-F5344CB8AC3E}">
        <p14:creationId xmlns:p14="http://schemas.microsoft.com/office/powerpoint/2010/main" val="357919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47367D-F5A6-C82B-90B8-0FD00A733C06}"/>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F5427E3F-F12F-499B-BC05-CF305C899C39}" type="datetimeFigureOut">
              <a:rPr lang="en-US"/>
              <a:pPr>
                <a:defRPr/>
              </a:pPr>
              <a:t>2/14/2024</a:t>
            </a:fld>
            <a:endParaRPr lang="en-US"/>
          </a:p>
        </p:txBody>
      </p:sp>
      <p:sp>
        <p:nvSpPr>
          <p:cNvPr id="5" name="Footer Placeholder 4">
            <a:extLst>
              <a:ext uri="{FF2B5EF4-FFF2-40B4-BE49-F238E27FC236}">
                <a16:creationId xmlns:a16="http://schemas.microsoft.com/office/drawing/2014/main" id="{32F551D7-66B4-A05A-B6DF-14AAC8EAA153}"/>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6" name="Slide Number Placeholder 5">
            <a:extLst>
              <a:ext uri="{FF2B5EF4-FFF2-40B4-BE49-F238E27FC236}">
                <a16:creationId xmlns:a16="http://schemas.microsoft.com/office/drawing/2014/main" id="{DEA2D37C-B044-7974-626E-93D142CDB84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34EC394D-A6CF-452D-A0F8-2CC0302F1C64}" type="slidenum">
              <a:rPr lang="en-US" altLang="en-US"/>
              <a:pPr>
                <a:defRPr/>
              </a:pPr>
              <a:t>‹#›</a:t>
            </a:fld>
            <a:endParaRPr lang="en-US" altLang="en-US"/>
          </a:p>
        </p:txBody>
      </p:sp>
    </p:spTree>
    <p:extLst>
      <p:ext uri="{BB962C8B-B14F-4D97-AF65-F5344CB8AC3E}">
        <p14:creationId xmlns:p14="http://schemas.microsoft.com/office/powerpoint/2010/main" val="186540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4AF463-C292-EDEA-E201-F12F0D848DEB}"/>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A18FFA00-3F6E-47BC-B3A8-6028A19F003B}" type="datetimeFigureOut">
              <a:rPr lang="en-US"/>
              <a:pPr>
                <a:defRPr/>
              </a:pPr>
              <a:t>2/14/2024</a:t>
            </a:fld>
            <a:endParaRPr lang="en-US"/>
          </a:p>
        </p:txBody>
      </p:sp>
      <p:sp>
        <p:nvSpPr>
          <p:cNvPr id="6" name="Footer Placeholder 5">
            <a:extLst>
              <a:ext uri="{FF2B5EF4-FFF2-40B4-BE49-F238E27FC236}">
                <a16:creationId xmlns:a16="http://schemas.microsoft.com/office/drawing/2014/main" id="{C793A3B9-02B4-D0E1-DD53-D9DCFE2DED1F}"/>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7" name="Slide Number Placeholder 6">
            <a:extLst>
              <a:ext uri="{FF2B5EF4-FFF2-40B4-BE49-F238E27FC236}">
                <a16:creationId xmlns:a16="http://schemas.microsoft.com/office/drawing/2014/main" id="{3D07B645-E645-A541-4688-51933A7685F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BCEBCC01-3651-4E3B-AE5D-58CF70FC56F7}" type="slidenum">
              <a:rPr lang="en-US" altLang="en-US"/>
              <a:pPr>
                <a:defRPr/>
              </a:pPr>
              <a:t>‹#›</a:t>
            </a:fld>
            <a:endParaRPr lang="en-US" altLang="en-US"/>
          </a:p>
        </p:txBody>
      </p:sp>
    </p:spTree>
    <p:extLst>
      <p:ext uri="{BB962C8B-B14F-4D97-AF65-F5344CB8AC3E}">
        <p14:creationId xmlns:p14="http://schemas.microsoft.com/office/powerpoint/2010/main" val="25604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2D457-B1DF-7CBB-FEBF-02A46013B089}"/>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6EACB5F0-0615-45A6-8665-FA7145F99F82}" type="datetimeFigureOut">
              <a:rPr lang="en-US"/>
              <a:pPr>
                <a:defRPr/>
              </a:pPr>
              <a:t>2/14/2024</a:t>
            </a:fld>
            <a:endParaRPr lang="en-US"/>
          </a:p>
        </p:txBody>
      </p:sp>
      <p:sp>
        <p:nvSpPr>
          <p:cNvPr id="8" name="Footer Placeholder 7">
            <a:extLst>
              <a:ext uri="{FF2B5EF4-FFF2-40B4-BE49-F238E27FC236}">
                <a16:creationId xmlns:a16="http://schemas.microsoft.com/office/drawing/2014/main" id="{34867DD2-D75A-98D9-1C65-3F0C268ED9B4}"/>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9" name="Slide Number Placeholder 8">
            <a:extLst>
              <a:ext uri="{FF2B5EF4-FFF2-40B4-BE49-F238E27FC236}">
                <a16:creationId xmlns:a16="http://schemas.microsoft.com/office/drawing/2014/main" id="{E5AEA064-6A05-CF8B-2971-6674269FFA09}"/>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C18EF35C-1240-42AE-8382-C07FDBD1D336}" type="slidenum">
              <a:rPr lang="en-US" altLang="en-US"/>
              <a:pPr>
                <a:defRPr/>
              </a:pPr>
              <a:t>‹#›</a:t>
            </a:fld>
            <a:endParaRPr lang="en-US" altLang="en-US"/>
          </a:p>
        </p:txBody>
      </p:sp>
    </p:spTree>
    <p:extLst>
      <p:ext uri="{BB962C8B-B14F-4D97-AF65-F5344CB8AC3E}">
        <p14:creationId xmlns:p14="http://schemas.microsoft.com/office/powerpoint/2010/main" val="89238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317EFE-677F-B9AA-C1BB-09AEED38202B}"/>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C4A9B6D7-16C1-4FDF-8AC6-926DD83FD7B2}" type="datetimeFigureOut">
              <a:rPr lang="en-US"/>
              <a:pPr>
                <a:defRPr/>
              </a:pPr>
              <a:t>2/14/2024</a:t>
            </a:fld>
            <a:endParaRPr lang="en-US"/>
          </a:p>
        </p:txBody>
      </p:sp>
      <p:sp>
        <p:nvSpPr>
          <p:cNvPr id="4" name="Footer Placeholder 3">
            <a:extLst>
              <a:ext uri="{FF2B5EF4-FFF2-40B4-BE49-F238E27FC236}">
                <a16:creationId xmlns:a16="http://schemas.microsoft.com/office/drawing/2014/main" id="{B2D9C73A-DD43-9136-CFD0-42AC26F6AF33}"/>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5" name="Slide Number Placeholder 4">
            <a:extLst>
              <a:ext uri="{FF2B5EF4-FFF2-40B4-BE49-F238E27FC236}">
                <a16:creationId xmlns:a16="http://schemas.microsoft.com/office/drawing/2014/main" id="{460B7FFC-0CAB-F532-22CB-37AA1B9C0DB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9796F7A7-2C05-4FA0-9A5F-AD432E06A20D}" type="slidenum">
              <a:rPr lang="en-US" altLang="en-US"/>
              <a:pPr>
                <a:defRPr/>
              </a:pPr>
              <a:t>‹#›</a:t>
            </a:fld>
            <a:endParaRPr lang="en-US" altLang="en-US"/>
          </a:p>
        </p:txBody>
      </p:sp>
    </p:spTree>
    <p:extLst>
      <p:ext uri="{BB962C8B-B14F-4D97-AF65-F5344CB8AC3E}">
        <p14:creationId xmlns:p14="http://schemas.microsoft.com/office/powerpoint/2010/main" val="51009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1022BA-4135-A219-7158-3F1CB958B44F}"/>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EBED959B-A8C9-417E-B1DE-408FC7229F19}" type="datetimeFigureOut">
              <a:rPr lang="en-US"/>
              <a:pPr>
                <a:defRPr/>
              </a:pPr>
              <a:t>2/14/2024</a:t>
            </a:fld>
            <a:endParaRPr lang="en-US"/>
          </a:p>
        </p:txBody>
      </p:sp>
      <p:sp>
        <p:nvSpPr>
          <p:cNvPr id="3" name="Footer Placeholder 2">
            <a:extLst>
              <a:ext uri="{FF2B5EF4-FFF2-40B4-BE49-F238E27FC236}">
                <a16:creationId xmlns:a16="http://schemas.microsoft.com/office/drawing/2014/main" id="{596B0E28-55B4-1641-4500-99048FA13EBB}"/>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4" name="Slide Number Placeholder 3">
            <a:extLst>
              <a:ext uri="{FF2B5EF4-FFF2-40B4-BE49-F238E27FC236}">
                <a16:creationId xmlns:a16="http://schemas.microsoft.com/office/drawing/2014/main" id="{5A779745-888F-09ED-DD6F-546364FE08C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48525DC4-1F15-44F8-9B0A-E210DA2B30C2}" type="slidenum">
              <a:rPr lang="en-US" altLang="en-US"/>
              <a:pPr>
                <a:defRPr/>
              </a:pPr>
              <a:t>‹#›</a:t>
            </a:fld>
            <a:endParaRPr lang="en-US" altLang="en-US"/>
          </a:p>
        </p:txBody>
      </p:sp>
    </p:spTree>
    <p:extLst>
      <p:ext uri="{BB962C8B-B14F-4D97-AF65-F5344CB8AC3E}">
        <p14:creationId xmlns:p14="http://schemas.microsoft.com/office/powerpoint/2010/main" val="239552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27DE6CE-4C89-3C18-9039-3DB8D5CF3091}"/>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14080795-84DB-4694-BECC-29A5B2B400BF}" type="datetimeFigureOut">
              <a:rPr lang="en-US"/>
              <a:pPr>
                <a:defRPr/>
              </a:pPr>
              <a:t>2/14/2024</a:t>
            </a:fld>
            <a:endParaRPr lang="en-US"/>
          </a:p>
        </p:txBody>
      </p:sp>
      <p:sp>
        <p:nvSpPr>
          <p:cNvPr id="6" name="Footer Placeholder 5">
            <a:extLst>
              <a:ext uri="{FF2B5EF4-FFF2-40B4-BE49-F238E27FC236}">
                <a16:creationId xmlns:a16="http://schemas.microsoft.com/office/drawing/2014/main" id="{BE259C2D-A6BA-16D7-9D34-41C0BCD64A8D}"/>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7" name="Slide Number Placeholder 6">
            <a:extLst>
              <a:ext uri="{FF2B5EF4-FFF2-40B4-BE49-F238E27FC236}">
                <a16:creationId xmlns:a16="http://schemas.microsoft.com/office/drawing/2014/main" id="{75A600D3-45AF-7F2B-525D-CEC77F7FBB9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30D15AD5-1467-4B01-B464-EBFAE2BC2E8E}" type="slidenum">
              <a:rPr lang="en-US" altLang="en-US"/>
              <a:pPr>
                <a:defRPr/>
              </a:pPr>
              <a:t>‹#›</a:t>
            </a:fld>
            <a:endParaRPr lang="en-US" altLang="en-US"/>
          </a:p>
        </p:txBody>
      </p:sp>
    </p:spTree>
    <p:extLst>
      <p:ext uri="{BB962C8B-B14F-4D97-AF65-F5344CB8AC3E}">
        <p14:creationId xmlns:p14="http://schemas.microsoft.com/office/powerpoint/2010/main" val="73653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4F5EA37-EF8E-58B3-4B65-A476FFCFE141}"/>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A5575AC8-4931-4660-B2D0-621F4AD8CC60}" type="datetimeFigureOut">
              <a:rPr lang="en-US"/>
              <a:pPr>
                <a:defRPr/>
              </a:pPr>
              <a:t>2/14/2024</a:t>
            </a:fld>
            <a:endParaRPr lang="en-US"/>
          </a:p>
        </p:txBody>
      </p:sp>
      <p:sp>
        <p:nvSpPr>
          <p:cNvPr id="6" name="Footer Placeholder 5">
            <a:extLst>
              <a:ext uri="{FF2B5EF4-FFF2-40B4-BE49-F238E27FC236}">
                <a16:creationId xmlns:a16="http://schemas.microsoft.com/office/drawing/2014/main" id="{69574FC5-D498-D4CA-CFA8-7FC7CE06AA83}"/>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7" name="Slide Number Placeholder 6">
            <a:extLst>
              <a:ext uri="{FF2B5EF4-FFF2-40B4-BE49-F238E27FC236}">
                <a16:creationId xmlns:a16="http://schemas.microsoft.com/office/drawing/2014/main" id="{A6C562B7-F6CA-D62A-51C6-FDA7673B46B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122D1A71-E823-49D7-A12C-4E402869A988}" type="slidenum">
              <a:rPr lang="en-US" altLang="en-US"/>
              <a:pPr>
                <a:defRPr/>
              </a:pPr>
              <a:t>‹#›</a:t>
            </a:fld>
            <a:endParaRPr lang="en-US" altLang="en-US"/>
          </a:p>
        </p:txBody>
      </p:sp>
    </p:spTree>
    <p:extLst>
      <p:ext uri="{BB962C8B-B14F-4D97-AF65-F5344CB8AC3E}">
        <p14:creationId xmlns:p14="http://schemas.microsoft.com/office/powerpoint/2010/main" val="45546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86FF71-55A4-67E6-0B72-0672FF623C8A}"/>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Mechanical Engineering</a:t>
            </a:r>
          </a:p>
        </p:txBody>
      </p:sp>
      <p:sp>
        <p:nvSpPr>
          <p:cNvPr id="3" name="Text Placeholder 2">
            <a:extLst>
              <a:ext uri="{FF2B5EF4-FFF2-40B4-BE49-F238E27FC236}">
                <a16:creationId xmlns:a16="http://schemas.microsoft.com/office/drawing/2014/main" id="{3A0512E3-635A-CAD4-1817-57BE550815A1}"/>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2">
            <a:extLst>
              <a:ext uri="{FF2B5EF4-FFF2-40B4-BE49-F238E27FC236}">
                <a16:creationId xmlns:a16="http://schemas.microsoft.com/office/drawing/2014/main" id="{D7683F83-B8CA-1A5D-1398-38D0C6EA6786}"/>
              </a:ext>
            </a:extLst>
          </p:cNvPr>
          <p:cNvGrpSpPr>
            <a:grpSpLocks/>
          </p:cNvGrpSpPr>
          <p:nvPr userDrawn="1"/>
        </p:nvGrpSpPr>
        <p:grpSpPr bwMode="auto">
          <a:xfrm>
            <a:off x="0" y="152400"/>
            <a:ext cx="9144000" cy="6705600"/>
            <a:chOff x="0" y="227955"/>
            <a:chExt cx="9238889" cy="6921684"/>
          </a:xfrm>
        </p:grpSpPr>
        <p:sp>
          <p:nvSpPr>
            <p:cNvPr id="24" name="Rectangle 23">
              <a:extLst>
                <a:ext uri="{FF2B5EF4-FFF2-40B4-BE49-F238E27FC236}">
                  <a16:creationId xmlns:a16="http://schemas.microsoft.com/office/drawing/2014/main" id="{ED1E728A-FFBF-83E9-5741-70E5AC1F4130}"/>
                </a:ext>
              </a:extLst>
            </p:cNvPr>
            <p:cNvSpPr/>
            <p:nvPr userDrawn="1"/>
          </p:nvSpPr>
          <p:spPr>
            <a:xfrm>
              <a:off x="227764" y="227955"/>
              <a:ext cx="8685519" cy="6398953"/>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sp>
          <p:nvSpPr>
            <p:cNvPr id="8" name="Rectangle 7">
              <a:extLst>
                <a:ext uri="{FF2B5EF4-FFF2-40B4-BE49-F238E27FC236}">
                  <a16:creationId xmlns:a16="http://schemas.microsoft.com/office/drawing/2014/main" id="{70FB5034-54EC-5AB2-6067-044D05DB2E47}"/>
                </a:ext>
              </a:extLst>
            </p:cNvPr>
            <p:cNvSpPr/>
            <p:nvPr userDrawn="1"/>
          </p:nvSpPr>
          <p:spPr>
            <a:xfrm>
              <a:off x="0" y="6240185"/>
              <a:ext cx="376934" cy="117983"/>
            </a:xfrm>
            <a:prstGeom prst="rect">
              <a:avLst/>
            </a:prstGeom>
            <a:solidFill>
              <a:srgbClr val="A78D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pic>
          <p:nvPicPr>
            <p:cNvPr id="1031" name="Picture 8" descr="ui_logo_rgb.pdf">
              <a:extLst>
                <a:ext uri="{FF2B5EF4-FFF2-40B4-BE49-F238E27FC236}">
                  <a16:creationId xmlns:a16="http://schemas.microsoft.com/office/drawing/2014/main" id="{F23C144C-E5C0-0D0A-0B30-CD88D9608C64}"/>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62566" y="6138684"/>
              <a:ext cx="1874242" cy="31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9" descr="engr_ppt.pdf">
              <a:extLst>
                <a:ext uri="{FF2B5EF4-FFF2-40B4-BE49-F238E27FC236}">
                  <a16:creationId xmlns:a16="http://schemas.microsoft.com/office/drawing/2014/main" id="{3481DFB6-5AA1-65DE-B575-BF9723B249C5}"/>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39660" y="6198313"/>
              <a:ext cx="2933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admin-gold-whiteCLIP.png">
              <a:extLst>
                <a:ext uri="{FF2B5EF4-FFF2-40B4-BE49-F238E27FC236}">
                  <a16:creationId xmlns:a16="http://schemas.microsoft.com/office/drawing/2014/main" id="{CD77F6A2-23C5-F3D0-C65C-B8EEB0644AAA}"/>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80342" y="5378209"/>
              <a:ext cx="1758547" cy="177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txStyles>
    <p:titleStyle>
      <a:lvl1pPr algn="ctr" defTabSz="457200" rtl="0" eaLnBrk="0" fontAlgn="base" hangingPunct="0">
        <a:spcBef>
          <a:spcPct val="0"/>
        </a:spcBef>
        <a:spcAft>
          <a:spcPct val="0"/>
        </a:spcAft>
        <a:defRPr sz="4400" kern="1000" spc="-150">
          <a:solidFill>
            <a:srgbClr val="404040"/>
          </a:solidFill>
          <a:latin typeface="Trebuchet MS"/>
          <a:ea typeface="Trebuchet MS" pitchFamily="34" charset="0"/>
          <a:cs typeface="Trebuchet MS"/>
        </a:defRPr>
      </a:lvl1pPr>
      <a:lvl2pPr algn="ctr" defTabSz="457200" rtl="0" eaLnBrk="0" fontAlgn="base" hangingPunct="0">
        <a:spcBef>
          <a:spcPct val="0"/>
        </a:spcBef>
        <a:spcAft>
          <a:spcPct val="0"/>
        </a:spcAft>
        <a:defRPr sz="4400">
          <a:solidFill>
            <a:srgbClr val="404040"/>
          </a:solidFill>
          <a:latin typeface="Trebuchet MS" pitchFamily="34" charset="0"/>
          <a:ea typeface="Trebuchet MS" pitchFamily="34" charset="0"/>
          <a:cs typeface="Trebuchet MS" pitchFamily="34" charset="0"/>
        </a:defRPr>
      </a:lvl2pPr>
      <a:lvl3pPr algn="ctr" defTabSz="457200" rtl="0" eaLnBrk="0" fontAlgn="base" hangingPunct="0">
        <a:spcBef>
          <a:spcPct val="0"/>
        </a:spcBef>
        <a:spcAft>
          <a:spcPct val="0"/>
        </a:spcAft>
        <a:defRPr sz="4400">
          <a:solidFill>
            <a:srgbClr val="404040"/>
          </a:solidFill>
          <a:latin typeface="Trebuchet MS" pitchFamily="34" charset="0"/>
          <a:ea typeface="Trebuchet MS" pitchFamily="34" charset="0"/>
          <a:cs typeface="Trebuchet MS" pitchFamily="34" charset="0"/>
        </a:defRPr>
      </a:lvl3pPr>
      <a:lvl4pPr algn="ctr" defTabSz="457200" rtl="0" eaLnBrk="0" fontAlgn="base" hangingPunct="0">
        <a:spcBef>
          <a:spcPct val="0"/>
        </a:spcBef>
        <a:spcAft>
          <a:spcPct val="0"/>
        </a:spcAft>
        <a:defRPr sz="4400">
          <a:solidFill>
            <a:srgbClr val="404040"/>
          </a:solidFill>
          <a:latin typeface="Trebuchet MS" pitchFamily="34" charset="0"/>
          <a:ea typeface="Trebuchet MS" pitchFamily="34" charset="0"/>
          <a:cs typeface="Trebuchet MS" pitchFamily="34" charset="0"/>
        </a:defRPr>
      </a:lvl4pPr>
      <a:lvl5pPr algn="ctr" defTabSz="457200" rtl="0" eaLnBrk="0" fontAlgn="base" hangingPunct="0">
        <a:spcBef>
          <a:spcPct val="0"/>
        </a:spcBef>
        <a:spcAft>
          <a:spcPct val="0"/>
        </a:spcAft>
        <a:defRPr sz="4400">
          <a:solidFill>
            <a:srgbClr val="404040"/>
          </a:solidFill>
          <a:latin typeface="Trebuchet MS" pitchFamily="34" charset="0"/>
          <a:ea typeface="Trebuchet MS" pitchFamily="34" charset="0"/>
          <a:cs typeface="Trebuchet MS" pitchFamily="34" charset="0"/>
        </a:defRPr>
      </a:lvl5pPr>
      <a:lvl6pPr marL="457200" algn="ctr" defTabSz="457200" rtl="0" fontAlgn="base">
        <a:spcBef>
          <a:spcPct val="0"/>
        </a:spcBef>
        <a:spcAft>
          <a:spcPct val="0"/>
        </a:spcAft>
        <a:defRPr sz="4400">
          <a:solidFill>
            <a:srgbClr val="404040"/>
          </a:solidFill>
          <a:latin typeface="Trebuchet MS" pitchFamily="34" charset="0"/>
          <a:ea typeface="Trebuchet MS" pitchFamily="34" charset="0"/>
          <a:cs typeface="Trebuchet MS" pitchFamily="34" charset="0"/>
        </a:defRPr>
      </a:lvl6pPr>
      <a:lvl7pPr marL="914400" algn="ctr" defTabSz="457200" rtl="0" fontAlgn="base">
        <a:spcBef>
          <a:spcPct val="0"/>
        </a:spcBef>
        <a:spcAft>
          <a:spcPct val="0"/>
        </a:spcAft>
        <a:defRPr sz="4400">
          <a:solidFill>
            <a:srgbClr val="404040"/>
          </a:solidFill>
          <a:latin typeface="Trebuchet MS" pitchFamily="34" charset="0"/>
          <a:ea typeface="Trebuchet MS" pitchFamily="34" charset="0"/>
          <a:cs typeface="Trebuchet MS" pitchFamily="34" charset="0"/>
        </a:defRPr>
      </a:lvl7pPr>
      <a:lvl8pPr marL="1371600" algn="ctr" defTabSz="457200" rtl="0" fontAlgn="base">
        <a:spcBef>
          <a:spcPct val="0"/>
        </a:spcBef>
        <a:spcAft>
          <a:spcPct val="0"/>
        </a:spcAft>
        <a:defRPr sz="4400">
          <a:solidFill>
            <a:srgbClr val="404040"/>
          </a:solidFill>
          <a:latin typeface="Trebuchet MS" pitchFamily="34" charset="0"/>
          <a:ea typeface="Trebuchet MS" pitchFamily="34" charset="0"/>
          <a:cs typeface="Trebuchet MS" pitchFamily="34" charset="0"/>
        </a:defRPr>
      </a:lvl8pPr>
      <a:lvl9pPr marL="1828800" algn="ctr" defTabSz="457200" rtl="0" fontAlgn="base">
        <a:spcBef>
          <a:spcPct val="0"/>
        </a:spcBef>
        <a:spcAft>
          <a:spcPct val="0"/>
        </a:spcAft>
        <a:defRPr sz="4400">
          <a:solidFill>
            <a:srgbClr val="404040"/>
          </a:solidFill>
          <a:latin typeface="Trebuchet MS" pitchFamily="34" charset="0"/>
          <a:ea typeface="Trebuchet MS" pitchFamily="34" charset="0"/>
          <a:cs typeface="Trebuchet MS"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spc="-50">
          <a:solidFill>
            <a:srgbClr val="404040"/>
          </a:solidFill>
          <a:latin typeface="Trebuchet MS"/>
          <a:ea typeface="Trebuchet MS" pitchFamily="34" charset="0"/>
          <a:cs typeface="Trebuchet M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spc="-50">
          <a:solidFill>
            <a:srgbClr val="404040"/>
          </a:solidFill>
          <a:latin typeface="Trebuchet MS"/>
          <a:ea typeface="Trebuchet MS" pitchFamily="34" charset="0"/>
          <a:cs typeface="Trebuchet M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spc="-50">
          <a:solidFill>
            <a:srgbClr val="404040"/>
          </a:solidFill>
          <a:latin typeface="Trebuchet MS"/>
          <a:ea typeface="Trebuchet MS" pitchFamily="34" charset="0"/>
          <a:cs typeface="Trebuchet M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spc="-50">
          <a:solidFill>
            <a:srgbClr val="404040"/>
          </a:solidFill>
          <a:latin typeface="Trebuchet MS"/>
          <a:ea typeface="Trebuchet MS" pitchFamily="34" charset="0"/>
          <a:cs typeface="Trebuchet M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spc="-50">
          <a:solidFill>
            <a:srgbClr val="404040"/>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7.bin"/><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tSCuRXnfLuI?si=-v_XTm_c93DrPKZ3&amp;t=159" TargetMode="External"/><Relationship Id="rId2" Type="http://schemas.openxmlformats.org/officeDocument/2006/relationships/hyperlink" Target="https://youtu.be/BQ05PDVApJw?si=bhKq1SziVQNnU-I7&amp;t=94" TargetMode="External"/><Relationship Id="rId1" Type="http://schemas.openxmlformats.org/officeDocument/2006/relationships/slideLayout" Target="../slideLayouts/slideLayout7.xml"/><Relationship Id="rId4" Type="http://schemas.openxmlformats.org/officeDocument/2006/relationships/hyperlink" Target="https://youtu.be/lcohmc-yB5A?si=fz-uFBpSB47cw1pg&amp;t=15"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Qr7J6Rl4P24?si=PZq0R26QzQo8lxU_&amp;t=15"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image" Target="../media/image15.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04E9D51-DC80-7CBC-4942-19EABE9B8F6B}"/>
              </a:ext>
            </a:extLst>
          </p:cNvPr>
          <p:cNvSpPr>
            <a:spLocks noGrp="1" noChangeArrowheads="1"/>
          </p:cNvSpPr>
          <p:nvPr>
            <p:ph type="ctrTitle"/>
          </p:nvPr>
        </p:nvSpPr>
        <p:spPr>
          <a:xfrm>
            <a:off x="685800" y="1447800"/>
            <a:ext cx="7772400" cy="1828800"/>
          </a:xfrm>
        </p:spPr>
        <p:txBody>
          <a:bodyPr>
            <a:normAutofit fontScale="90000"/>
          </a:bodyPr>
          <a:lstStyle/>
          <a:p>
            <a:pPr eaLnBrk="1" hangingPunct="1">
              <a:defRPr/>
            </a:pPr>
            <a:r>
              <a:rPr lang="en-US" dirty="0"/>
              <a:t>ME 433</a:t>
            </a:r>
            <a:br>
              <a:rPr lang="en-US" dirty="0"/>
            </a:br>
            <a:r>
              <a:rPr lang="en-US" dirty="0"/>
              <a:t>Internal Combustion Engines</a:t>
            </a:r>
            <a:br>
              <a:rPr lang="en-US" dirty="0"/>
            </a:br>
            <a:endParaRPr lang="en-US" dirty="0"/>
          </a:p>
        </p:txBody>
      </p:sp>
      <p:sp>
        <p:nvSpPr>
          <p:cNvPr id="2051" name="Subtitle 3">
            <a:extLst>
              <a:ext uri="{FF2B5EF4-FFF2-40B4-BE49-F238E27FC236}">
                <a16:creationId xmlns:a16="http://schemas.microsoft.com/office/drawing/2014/main" id="{77BC4226-4466-A85D-6602-9174C3A369EF}"/>
              </a:ext>
            </a:extLst>
          </p:cNvPr>
          <p:cNvSpPr>
            <a:spLocks noGrp="1"/>
          </p:cNvSpPr>
          <p:nvPr>
            <p:ph type="subTitle" idx="1"/>
          </p:nvPr>
        </p:nvSpPr>
        <p:spPr>
          <a:xfrm>
            <a:off x="1371600" y="3886200"/>
            <a:ext cx="6400800" cy="1143000"/>
          </a:xfrm>
        </p:spPr>
        <p:txBody>
          <a:bodyPr wrap="square" numCol="1" anchor="t" anchorCtr="0" compatLnSpc="1">
            <a:prstTxWarp prst="textNoShape">
              <a:avLst/>
            </a:prstTxWarp>
          </a:bodyPr>
          <a:lstStyle/>
          <a:p>
            <a:pPr>
              <a:lnSpc>
                <a:spcPct val="90000"/>
              </a:lnSpc>
              <a:defRPr/>
            </a:pPr>
            <a:r>
              <a:rPr lang="en-US" altLang="en-US" sz="3000" dirty="0">
                <a:solidFill>
                  <a:srgbClr val="404040"/>
                </a:solidFill>
                <a:latin typeface="Trebuchet MS" panose="020B0603020202020204" pitchFamily="34" charset="0"/>
                <a:cs typeface="Trebuchet MS" panose="020B0603020202020204" pitchFamily="34" charset="0"/>
              </a:rPr>
              <a:t>Professor:</a:t>
            </a:r>
          </a:p>
          <a:p>
            <a:pPr>
              <a:lnSpc>
                <a:spcPct val="90000"/>
              </a:lnSpc>
              <a:defRPr/>
            </a:pPr>
            <a:r>
              <a:rPr lang="en-US" altLang="en-US" sz="3000" dirty="0">
                <a:solidFill>
                  <a:srgbClr val="404040"/>
                </a:solidFill>
                <a:latin typeface="Trebuchet MS" panose="020B0603020202020204" pitchFamily="34" charset="0"/>
                <a:cs typeface="Trebuchet MS" panose="020B0603020202020204" pitchFamily="34" charset="0"/>
              </a:rPr>
              <a:t>Dr. Dan Cordon (AKA Dr. Dan)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a:extLst>
              <a:ext uri="{FF2B5EF4-FFF2-40B4-BE49-F238E27FC236}">
                <a16:creationId xmlns:a16="http://schemas.microsoft.com/office/drawing/2014/main" id="{E8EC9937-D2D3-37C5-7983-2A6AD1A709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452EBD27-1163-45DD-8890-26C546D2F554}" type="slidenum">
              <a:rPr lang="en-US" altLang="en-US" sz="1400"/>
              <a:pPr eaLnBrk="1" hangingPunct="1"/>
              <a:t>10</a:t>
            </a:fld>
            <a:endParaRPr lang="en-US" altLang="en-US" sz="1400"/>
          </a:p>
        </p:txBody>
      </p:sp>
      <p:sp>
        <p:nvSpPr>
          <p:cNvPr id="3077" name="Rectangle 2">
            <a:extLst>
              <a:ext uri="{FF2B5EF4-FFF2-40B4-BE49-F238E27FC236}">
                <a16:creationId xmlns:a16="http://schemas.microsoft.com/office/drawing/2014/main" id="{B803DEC4-3B42-0D23-2822-0F5D8F0EABA1}"/>
              </a:ext>
            </a:extLst>
          </p:cNvPr>
          <p:cNvSpPr>
            <a:spLocks noChangeArrowheads="1"/>
          </p:cNvSpPr>
          <p:nvPr/>
        </p:nvSpPr>
        <p:spPr bwMode="auto">
          <a:xfrm>
            <a:off x="342900" y="817563"/>
            <a:ext cx="86233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dirty="0"/>
              <a:t>When the intake valve opens the fresh gas (mass of  </a:t>
            </a:r>
            <a:r>
              <a:rPr lang="en-CA" altLang="en-US" i="1" dirty="0"/>
              <a:t>m</a:t>
            </a:r>
            <a:r>
              <a:rPr lang="en-CA" altLang="en-US" i="1" baseline="-25000" dirty="0"/>
              <a:t>i</a:t>
            </a:r>
            <a:r>
              <a:rPr lang="en-CA" altLang="en-US" dirty="0"/>
              <a:t>) mixes with the hotter residual gas (mass of </a:t>
            </a:r>
            <a:r>
              <a:rPr lang="en-CA" altLang="en-US" i="1" dirty="0" err="1"/>
              <a:t>m</a:t>
            </a:r>
            <a:r>
              <a:rPr lang="en-CA" altLang="en-US" i="1" baseline="-25000" dirty="0" err="1"/>
              <a:t>R</a:t>
            </a:r>
            <a:r>
              <a:rPr lang="en-CA" altLang="en-US" dirty="0"/>
              <a:t>) so the gas temperature at the end of the intake stroke T</a:t>
            </a:r>
            <a:r>
              <a:rPr lang="en-CA" altLang="en-US" baseline="-25000" dirty="0"/>
              <a:t>1</a:t>
            </a:r>
            <a:r>
              <a:rPr lang="en-CA" altLang="en-US" dirty="0"/>
              <a:t> will be greater than the inlet temperature T</a:t>
            </a:r>
            <a:r>
              <a:rPr lang="en-CA" altLang="en-US" baseline="-25000" dirty="0"/>
              <a:t>i</a:t>
            </a:r>
            <a:r>
              <a:rPr lang="en-CA" altLang="en-US" dirty="0"/>
              <a:t>.</a:t>
            </a:r>
          </a:p>
          <a:p>
            <a:pPr eaLnBrk="1" hangingPunct="1"/>
            <a:endParaRPr lang="en-CA" altLang="en-US" dirty="0"/>
          </a:p>
          <a:p>
            <a:pPr eaLnBrk="1" hangingPunct="1"/>
            <a:r>
              <a:rPr lang="en-CA" altLang="en-US" dirty="0"/>
              <a:t>Applying conservation of mass:</a:t>
            </a:r>
          </a:p>
        </p:txBody>
      </p:sp>
      <p:sp>
        <p:nvSpPr>
          <p:cNvPr id="3078" name="Text Box 3">
            <a:extLst>
              <a:ext uri="{FF2B5EF4-FFF2-40B4-BE49-F238E27FC236}">
                <a16:creationId xmlns:a16="http://schemas.microsoft.com/office/drawing/2014/main" id="{9C8D8D20-9A90-4066-452C-AC2399D6BE77}"/>
              </a:ext>
            </a:extLst>
          </p:cNvPr>
          <p:cNvSpPr txBox="1">
            <a:spLocks noChangeArrowheads="1"/>
          </p:cNvSpPr>
          <p:nvPr/>
        </p:nvSpPr>
        <p:spPr bwMode="auto">
          <a:xfrm>
            <a:off x="2790825" y="265113"/>
            <a:ext cx="3395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2800" b="1"/>
              <a:t>Intake Stroke 6</a:t>
            </a:r>
            <a:r>
              <a:rPr lang="en-CA" altLang="en-US" sz="2800" b="1">
                <a:sym typeface="Wingdings" panose="05000000000000000000" pitchFamily="2" charset="2"/>
              </a:rPr>
              <a:t> 1</a:t>
            </a:r>
            <a:endParaRPr lang="en-US" altLang="en-US" sz="2800" b="1"/>
          </a:p>
        </p:txBody>
      </p:sp>
      <p:graphicFrame>
        <p:nvGraphicFramePr>
          <p:cNvPr id="3074" name="Object 4">
            <a:extLst>
              <a:ext uri="{FF2B5EF4-FFF2-40B4-BE49-F238E27FC236}">
                <a16:creationId xmlns:a16="http://schemas.microsoft.com/office/drawing/2014/main" id="{BA097FE8-C618-31B8-3BF1-DABEE1E3691C}"/>
              </a:ext>
            </a:extLst>
          </p:cNvPr>
          <p:cNvGraphicFramePr>
            <a:graphicFrameLocks noChangeAspect="1"/>
          </p:cNvGraphicFramePr>
          <p:nvPr/>
        </p:nvGraphicFramePr>
        <p:xfrm>
          <a:off x="2971800" y="2527300"/>
          <a:ext cx="2336800" cy="330200"/>
        </p:xfrm>
        <a:graphic>
          <a:graphicData uri="http://schemas.openxmlformats.org/presentationml/2006/ole">
            <mc:AlternateContent xmlns:mc="http://schemas.openxmlformats.org/markup-compatibility/2006">
              <mc:Choice xmlns:v="urn:schemas-microsoft-com:vml" Requires="v">
                <p:oleObj name="Equation" r:id="rId2" imgW="2336760" imgH="330120" progId="Equation.3">
                  <p:embed/>
                </p:oleObj>
              </mc:Choice>
              <mc:Fallback>
                <p:oleObj name="Equation" r:id="rId2" imgW="2336760" imgH="330120" progId="Equation.3">
                  <p:embed/>
                  <p:pic>
                    <p:nvPicPr>
                      <p:cNvPr id="3074" name="Object 4">
                        <a:extLst>
                          <a:ext uri="{FF2B5EF4-FFF2-40B4-BE49-F238E27FC236}">
                            <a16:creationId xmlns:a16="http://schemas.microsoft.com/office/drawing/2014/main" id="{BA097FE8-C618-31B8-3BF1-DABEE1E36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27300"/>
                        <a:ext cx="2336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9" name="Text Box 5">
            <a:extLst>
              <a:ext uri="{FF2B5EF4-FFF2-40B4-BE49-F238E27FC236}">
                <a16:creationId xmlns:a16="http://schemas.microsoft.com/office/drawing/2014/main" id="{356764FE-99BB-B8B4-1646-DE8B98E83264}"/>
              </a:ext>
            </a:extLst>
          </p:cNvPr>
          <p:cNvSpPr txBox="1">
            <a:spLocks noChangeArrowheads="1"/>
          </p:cNvSpPr>
          <p:nvPr/>
        </p:nvSpPr>
        <p:spPr bwMode="auto">
          <a:xfrm>
            <a:off x="352425" y="2944813"/>
            <a:ext cx="554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a:t>Applying conservation of energy (open system):</a:t>
            </a:r>
            <a:endParaRPr lang="en-US" altLang="en-US"/>
          </a:p>
        </p:txBody>
      </p:sp>
      <p:graphicFrame>
        <p:nvGraphicFramePr>
          <p:cNvPr id="3075" name="Object 6">
            <a:extLst>
              <a:ext uri="{FF2B5EF4-FFF2-40B4-BE49-F238E27FC236}">
                <a16:creationId xmlns:a16="http://schemas.microsoft.com/office/drawing/2014/main" id="{0B23124C-67A4-9EC4-21FA-9F6008C0ACE1}"/>
              </a:ext>
            </a:extLst>
          </p:cNvPr>
          <p:cNvGraphicFramePr>
            <a:graphicFrameLocks noChangeAspect="1"/>
          </p:cNvGraphicFramePr>
          <p:nvPr/>
        </p:nvGraphicFramePr>
        <p:xfrm>
          <a:off x="2381250" y="3530600"/>
          <a:ext cx="5575300" cy="2311400"/>
        </p:xfrm>
        <a:graphic>
          <a:graphicData uri="http://schemas.openxmlformats.org/presentationml/2006/ole">
            <mc:AlternateContent xmlns:mc="http://schemas.openxmlformats.org/markup-compatibility/2006">
              <mc:Choice xmlns:v="urn:schemas-microsoft-com:vml" Requires="v">
                <p:oleObj name="Equation" r:id="rId4" imgW="5574960" imgH="2311200" progId="Equation.3">
                  <p:embed/>
                </p:oleObj>
              </mc:Choice>
              <mc:Fallback>
                <p:oleObj name="Equation" r:id="rId4" imgW="5574960" imgH="2311200" progId="Equation.3">
                  <p:embed/>
                  <p:pic>
                    <p:nvPicPr>
                      <p:cNvPr id="3075" name="Object 6">
                        <a:extLst>
                          <a:ext uri="{FF2B5EF4-FFF2-40B4-BE49-F238E27FC236}">
                            <a16:creationId xmlns:a16="http://schemas.microsoft.com/office/drawing/2014/main" id="{0B23124C-67A4-9EC4-21FA-9F6008C0AC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0" y="3530600"/>
                        <a:ext cx="5575300" cy="231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Rectangle 7">
            <a:extLst>
              <a:ext uri="{FF2B5EF4-FFF2-40B4-BE49-F238E27FC236}">
                <a16:creationId xmlns:a16="http://schemas.microsoft.com/office/drawing/2014/main" id="{1648A33A-1BDC-572E-F74F-E5190505FDB5}"/>
              </a:ext>
            </a:extLst>
          </p:cNvPr>
          <p:cNvSpPr>
            <a:spLocks noChangeArrowheads="1"/>
          </p:cNvSpPr>
          <p:nvPr/>
        </p:nvSpPr>
        <p:spPr bwMode="auto">
          <a:xfrm>
            <a:off x="2120900" y="5016500"/>
            <a:ext cx="4267200" cy="850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pic>
        <p:nvPicPr>
          <p:cNvPr id="3081" name="Picture 8" descr="~lwf0003">
            <a:extLst>
              <a:ext uri="{FF2B5EF4-FFF2-40B4-BE49-F238E27FC236}">
                <a16:creationId xmlns:a16="http://schemas.microsoft.com/office/drawing/2014/main" id="{E42B1410-040A-F88C-7BF6-B66702EB38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5575" y="1885950"/>
            <a:ext cx="179705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9">
            <a:extLst>
              <a:ext uri="{FF2B5EF4-FFF2-40B4-BE49-F238E27FC236}">
                <a16:creationId xmlns:a16="http://schemas.microsoft.com/office/drawing/2014/main" id="{CC9A3A55-7867-17E1-4FBD-FA4996BA641D}"/>
              </a:ext>
            </a:extLst>
          </p:cNvPr>
          <p:cNvSpPr>
            <a:spLocks noChangeArrowheads="1"/>
          </p:cNvSpPr>
          <p:nvPr/>
        </p:nvSpPr>
        <p:spPr bwMode="auto">
          <a:xfrm>
            <a:off x="6927850" y="2933700"/>
            <a:ext cx="241300" cy="12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3083" name="Rectangle 10">
            <a:extLst>
              <a:ext uri="{FF2B5EF4-FFF2-40B4-BE49-F238E27FC236}">
                <a16:creationId xmlns:a16="http://schemas.microsoft.com/office/drawing/2014/main" id="{1F57419B-9092-7B3A-4B1F-239019C650FD}"/>
              </a:ext>
            </a:extLst>
          </p:cNvPr>
          <p:cNvSpPr>
            <a:spLocks noChangeArrowheads="1"/>
          </p:cNvSpPr>
          <p:nvPr/>
        </p:nvSpPr>
        <p:spPr bwMode="auto">
          <a:xfrm>
            <a:off x="6794500" y="3276600"/>
            <a:ext cx="1181100" cy="850900"/>
          </a:xfrm>
          <a:prstGeom prst="rect">
            <a:avLst/>
          </a:prstGeom>
          <a:solidFill>
            <a:schemeClr val="bg1"/>
          </a:solidFill>
          <a:ln w="9525">
            <a:solidFill>
              <a:schemeClr val="bg1"/>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3084" name="Rectangle 11">
            <a:extLst>
              <a:ext uri="{FF2B5EF4-FFF2-40B4-BE49-F238E27FC236}">
                <a16:creationId xmlns:a16="http://schemas.microsoft.com/office/drawing/2014/main" id="{C66BD679-A671-4247-C9AE-4B531F718826}"/>
              </a:ext>
            </a:extLst>
          </p:cNvPr>
          <p:cNvSpPr>
            <a:spLocks noChangeArrowheads="1"/>
          </p:cNvSpPr>
          <p:nvPr/>
        </p:nvSpPr>
        <p:spPr bwMode="auto">
          <a:xfrm>
            <a:off x="7616825" y="2946400"/>
            <a:ext cx="241300" cy="12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3085" name="Oval 12">
            <a:extLst>
              <a:ext uri="{FF2B5EF4-FFF2-40B4-BE49-F238E27FC236}">
                <a16:creationId xmlns:a16="http://schemas.microsoft.com/office/drawing/2014/main" id="{FD6806CD-A006-2C09-2715-65451CB78256}"/>
              </a:ext>
            </a:extLst>
          </p:cNvPr>
          <p:cNvSpPr>
            <a:spLocks noChangeArrowheads="1"/>
          </p:cNvSpPr>
          <p:nvPr/>
        </p:nvSpPr>
        <p:spPr bwMode="auto">
          <a:xfrm>
            <a:off x="6769100" y="3397250"/>
            <a:ext cx="42863" cy="50800"/>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3086" name="Oval 13">
            <a:extLst>
              <a:ext uri="{FF2B5EF4-FFF2-40B4-BE49-F238E27FC236}">
                <a16:creationId xmlns:a16="http://schemas.microsoft.com/office/drawing/2014/main" id="{8B9BF97F-9B93-0D24-31D6-7757EA4F8772}"/>
              </a:ext>
            </a:extLst>
          </p:cNvPr>
          <p:cNvSpPr>
            <a:spLocks noChangeArrowheads="1"/>
          </p:cNvSpPr>
          <p:nvPr/>
        </p:nvSpPr>
        <p:spPr bwMode="auto">
          <a:xfrm>
            <a:off x="7959725" y="3394075"/>
            <a:ext cx="42863" cy="50800"/>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3087" name="Rectangle 14">
            <a:extLst>
              <a:ext uri="{FF2B5EF4-FFF2-40B4-BE49-F238E27FC236}">
                <a16:creationId xmlns:a16="http://schemas.microsoft.com/office/drawing/2014/main" id="{6A3493ED-89F6-1D3B-4FBA-00C425DA5BBB}"/>
              </a:ext>
            </a:extLst>
          </p:cNvPr>
          <p:cNvSpPr>
            <a:spLocks noChangeArrowheads="1"/>
          </p:cNvSpPr>
          <p:nvPr/>
        </p:nvSpPr>
        <p:spPr bwMode="auto">
          <a:xfrm>
            <a:off x="6792913" y="3025775"/>
            <a:ext cx="1206500" cy="3683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9231" name="Rectangle 15">
            <a:extLst>
              <a:ext uri="{FF2B5EF4-FFF2-40B4-BE49-F238E27FC236}">
                <a16:creationId xmlns:a16="http://schemas.microsoft.com/office/drawing/2014/main" id="{61B8CA1C-ACFA-5E1E-04FC-88BB139BDED6}"/>
              </a:ext>
            </a:extLst>
          </p:cNvPr>
          <p:cNvSpPr>
            <a:spLocks noChangeArrowheads="1"/>
          </p:cNvSpPr>
          <p:nvPr/>
        </p:nvSpPr>
        <p:spPr bwMode="auto">
          <a:xfrm>
            <a:off x="6816725" y="3314700"/>
            <a:ext cx="1168400" cy="292100"/>
          </a:xfrm>
          <a:prstGeom prst="rect">
            <a:avLst/>
          </a:prstGeom>
          <a:gradFill rotWithShape="1">
            <a:gsLst>
              <a:gs pos="0">
                <a:schemeClr val="tx1"/>
              </a:gs>
              <a:gs pos="50000">
                <a:schemeClr val="tx1">
                  <a:gamma/>
                  <a:tint val="0"/>
                  <a:invGamma/>
                </a:schemeClr>
              </a:gs>
              <a:gs pos="100000">
                <a:schemeClr val="tx1"/>
              </a:gs>
            </a:gsLst>
            <a:lin ang="0" scaled="1"/>
          </a:gradFill>
          <a:ln w="9525">
            <a:solidFill>
              <a:schemeClr val="tx1"/>
            </a:solidFill>
            <a:miter lim="800000"/>
            <a:headEnd/>
            <a:tailEnd/>
          </a:ln>
          <a:effectLst/>
        </p:spPr>
        <p:txBody>
          <a:bodyPr wrap="none" anchor="ctr"/>
          <a:lstStyle/>
          <a:p>
            <a:pPr>
              <a:defRPr/>
            </a:pPr>
            <a:endParaRPr lang="en-US">
              <a:latin typeface="Arial" charset="0"/>
            </a:endParaRPr>
          </a:p>
        </p:txBody>
      </p:sp>
      <p:sp>
        <p:nvSpPr>
          <p:cNvPr id="3089" name="Line 16">
            <a:extLst>
              <a:ext uri="{FF2B5EF4-FFF2-40B4-BE49-F238E27FC236}">
                <a16:creationId xmlns:a16="http://schemas.microsoft.com/office/drawing/2014/main" id="{B6B7208C-11AF-D4D9-E6DC-0FBC983AB05F}"/>
              </a:ext>
            </a:extLst>
          </p:cNvPr>
          <p:cNvSpPr>
            <a:spLocks noChangeShapeType="1"/>
          </p:cNvSpPr>
          <p:nvPr/>
        </p:nvSpPr>
        <p:spPr bwMode="auto">
          <a:xfrm>
            <a:off x="7042150" y="2286000"/>
            <a:ext cx="0" cy="8636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 name="Line 17">
            <a:extLst>
              <a:ext uri="{FF2B5EF4-FFF2-40B4-BE49-F238E27FC236}">
                <a16:creationId xmlns:a16="http://schemas.microsoft.com/office/drawing/2014/main" id="{B949A2A7-337A-EBCD-389E-B2084F818D04}"/>
              </a:ext>
            </a:extLst>
          </p:cNvPr>
          <p:cNvSpPr>
            <a:spLocks noChangeShapeType="1"/>
          </p:cNvSpPr>
          <p:nvPr/>
        </p:nvSpPr>
        <p:spPr bwMode="auto">
          <a:xfrm>
            <a:off x="6934200" y="3149600"/>
            <a:ext cx="228600"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 name="Line 18">
            <a:extLst>
              <a:ext uri="{FF2B5EF4-FFF2-40B4-BE49-F238E27FC236}">
                <a16:creationId xmlns:a16="http://schemas.microsoft.com/office/drawing/2014/main" id="{99FA6040-E639-5F01-EF13-5C51EC039536}"/>
              </a:ext>
            </a:extLst>
          </p:cNvPr>
          <p:cNvSpPr>
            <a:spLocks noChangeShapeType="1"/>
          </p:cNvSpPr>
          <p:nvPr/>
        </p:nvSpPr>
        <p:spPr bwMode="auto">
          <a:xfrm flipV="1">
            <a:off x="7613650" y="3009900"/>
            <a:ext cx="247650"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 name="Line 19">
            <a:extLst>
              <a:ext uri="{FF2B5EF4-FFF2-40B4-BE49-F238E27FC236}">
                <a16:creationId xmlns:a16="http://schemas.microsoft.com/office/drawing/2014/main" id="{25E62BBA-21BE-4475-27FF-C02F32D28518}"/>
              </a:ext>
            </a:extLst>
          </p:cNvPr>
          <p:cNvSpPr>
            <a:spLocks noChangeShapeType="1"/>
          </p:cNvSpPr>
          <p:nvPr/>
        </p:nvSpPr>
        <p:spPr bwMode="auto">
          <a:xfrm>
            <a:off x="7747000" y="2260600"/>
            <a:ext cx="0" cy="7747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Text Box 20">
            <a:extLst>
              <a:ext uri="{FF2B5EF4-FFF2-40B4-BE49-F238E27FC236}">
                <a16:creationId xmlns:a16="http://schemas.microsoft.com/office/drawing/2014/main" id="{2C048F09-9884-293E-BAA7-70A2DACC9C63}"/>
              </a:ext>
            </a:extLst>
          </p:cNvPr>
          <p:cNvSpPr txBox="1">
            <a:spLocks noChangeArrowheads="1"/>
          </p:cNvSpPr>
          <p:nvPr/>
        </p:nvSpPr>
        <p:spPr bwMode="auto">
          <a:xfrm>
            <a:off x="6448425" y="2192338"/>
            <a:ext cx="300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a:t>T</a:t>
            </a:r>
            <a:r>
              <a:rPr lang="en-CA" altLang="en-US" sz="1200" baseline="-25000"/>
              <a:t>i</a:t>
            </a:r>
            <a:endParaRPr lang="en-US" altLang="en-US" sz="1200" baseline="-25000"/>
          </a:p>
        </p:txBody>
      </p:sp>
      <p:sp>
        <p:nvSpPr>
          <p:cNvPr id="3094" name="Freeform 21">
            <a:extLst>
              <a:ext uri="{FF2B5EF4-FFF2-40B4-BE49-F238E27FC236}">
                <a16:creationId xmlns:a16="http://schemas.microsoft.com/office/drawing/2014/main" id="{40CBAC40-22F2-6E23-736B-6960093BAB36}"/>
              </a:ext>
            </a:extLst>
          </p:cNvPr>
          <p:cNvSpPr>
            <a:spLocks/>
          </p:cNvSpPr>
          <p:nvPr/>
        </p:nvSpPr>
        <p:spPr bwMode="auto">
          <a:xfrm>
            <a:off x="6840538" y="2824163"/>
            <a:ext cx="147637" cy="419100"/>
          </a:xfrm>
          <a:custGeom>
            <a:avLst/>
            <a:gdLst>
              <a:gd name="T0" fmla="*/ 9525 w 93"/>
              <a:gd name="T1" fmla="*/ 419100 h 264"/>
              <a:gd name="T2" fmla="*/ 4762 w 93"/>
              <a:gd name="T3" fmla="*/ 328612 h 264"/>
              <a:gd name="T4" fmla="*/ 42862 w 93"/>
              <a:gd name="T5" fmla="*/ 271462 h 264"/>
              <a:gd name="T6" fmla="*/ 114300 w 93"/>
              <a:gd name="T7" fmla="*/ 233362 h 264"/>
              <a:gd name="T8" fmla="*/ 147637 w 93"/>
              <a:gd name="T9" fmla="*/ 109537 h 264"/>
              <a:gd name="T10" fmla="*/ 119062 w 93"/>
              <a:gd name="T11" fmla="*/ 0 h 264"/>
              <a:gd name="T12" fmla="*/ 0 60000 65536"/>
              <a:gd name="T13" fmla="*/ 0 60000 65536"/>
              <a:gd name="T14" fmla="*/ 0 60000 65536"/>
              <a:gd name="T15" fmla="*/ 0 60000 65536"/>
              <a:gd name="T16" fmla="*/ 0 60000 65536"/>
              <a:gd name="T17" fmla="*/ 0 60000 65536"/>
              <a:gd name="T18" fmla="*/ 0 w 93"/>
              <a:gd name="T19" fmla="*/ 0 h 264"/>
              <a:gd name="T20" fmla="*/ 93 w 93"/>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93" h="264">
                <a:moveTo>
                  <a:pt x="6" y="264"/>
                </a:moveTo>
                <a:cubicBezTo>
                  <a:pt x="3" y="243"/>
                  <a:pt x="0" y="222"/>
                  <a:pt x="3" y="207"/>
                </a:cubicBezTo>
                <a:cubicBezTo>
                  <a:pt x="6" y="192"/>
                  <a:pt x="16" y="181"/>
                  <a:pt x="27" y="171"/>
                </a:cubicBezTo>
                <a:cubicBezTo>
                  <a:pt x="38" y="161"/>
                  <a:pt x="61" y="164"/>
                  <a:pt x="72" y="147"/>
                </a:cubicBezTo>
                <a:cubicBezTo>
                  <a:pt x="83" y="130"/>
                  <a:pt x="93" y="93"/>
                  <a:pt x="93" y="69"/>
                </a:cubicBezTo>
                <a:cubicBezTo>
                  <a:pt x="93" y="45"/>
                  <a:pt x="84" y="22"/>
                  <a:pt x="75" y="0"/>
                </a:cubicBezTo>
              </a:path>
            </a:pathLst>
          </a:custGeom>
          <a:noFill/>
          <a:ln w="19050">
            <a:solidFill>
              <a:srgbClr val="FF3300"/>
            </a:solidFill>
            <a:round/>
            <a:headEnd type="triangle"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 name="Freeform 22">
            <a:extLst>
              <a:ext uri="{FF2B5EF4-FFF2-40B4-BE49-F238E27FC236}">
                <a16:creationId xmlns:a16="http://schemas.microsoft.com/office/drawing/2014/main" id="{31040160-5B7D-64C6-20A0-ECC589EAE8FA}"/>
              </a:ext>
            </a:extLst>
          </p:cNvPr>
          <p:cNvSpPr>
            <a:spLocks/>
          </p:cNvSpPr>
          <p:nvPr/>
        </p:nvSpPr>
        <p:spPr bwMode="auto">
          <a:xfrm>
            <a:off x="7091363" y="2824163"/>
            <a:ext cx="254000" cy="323850"/>
          </a:xfrm>
          <a:custGeom>
            <a:avLst/>
            <a:gdLst>
              <a:gd name="T0" fmla="*/ 254000 w 160"/>
              <a:gd name="T1" fmla="*/ 323850 h 204"/>
              <a:gd name="T2" fmla="*/ 130175 w 160"/>
              <a:gd name="T3" fmla="*/ 304800 h 204"/>
              <a:gd name="T4" fmla="*/ 53975 w 160"/>
              <a:gd name="T5" fmla="*/ 257175 h 204"/>
              <a:gd name="T6" fmla="*/ 11112 w 160"/>
              <a:gd name="T7" fmla="*/ 171450 h 204"/>
              <a:gd name="T8" fmla="*/ 1588 w 160"/>
              <a:gd name="T9" fmla="*/ 66675 h 204"/>
              <a:gd name="T10" fmla="*/ 6350 w 160"/>
              <a:gd name="T11" fmla="*/ 0 h 204"/>
              <a:gd name="T12" fmla="*/ 0 60000 65536"/>
              <a:gd name="T13" fmla="*/ 0 60000 65536"/>
              <a:gd name="T14" fmla="*/ 0 60000 65536"/>
              <a:gd name="T15" fmla="*/ 0 60000 65536"/>
              <a:gd name="T16" fmla="*/ 0 60000 65536"/>
              <a:gd name="T17" fmla="*/ 0 60000 65536"/>
              <a:gd name="T18" fmla="*/ 0 w 160"/>
              <a:gd name="T19" fmla="*/ 0 h 204"/>
              <a:gd name="T20" fmla="*/ 160 w 160"/>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160" h="204">
                <a:moveTo>
                  <a:pt x="160" y="204"/>
                </a:moveTo>
                <a:cubicBezTo>
                  <a:pt x="131" y="201"/>
                  <a:pt x="103" y="199"/>
                  <a:pt x="82" y="192"/>
                </a:cubicBezTo>
                <a:cubicBezTo>
                  <a:pt x="61" y="185"/>
                  <a:pt x="46" y="176"/>
                  <a:pt x="34" y="162"/>
                </a:cubicBezTo>
                <a:cubicBezTo>
                  <a:pt x="22" y="148"/>
                  <a:pt x="13" y="128"/>
                  <a:pt x="7" y="108"/>
                </a:cubicBezTo>
                <a:cubicBezTo>
                  <a:pt x="1" y="88"/>
                  <a:pt x="2" y="60"/>
                  <a:pt x="1" y="42"/>
                </a:cubicBezTo>
                <a:cubicBezTo>
                  <a:pt x="0" y="24"/>
                  <a:pt x="2" y="12"/>
                  <a:pt x="4" y="0"/>
                </a:cubicBezTo>
              </a:path>
            </a:pathLst>
          </a:custGeom>
          <a:noFill/>
          <a:ln w="19050">
            <a:solidFill>
              <a:srgbClr val="FF3300"/>
            </a:solidFill>
            <a:round/>
            <a:headEnd type="triangle"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 name="Rectangle 23">
            <a:extLst>
              <a:ext uri="{FF2B5EF4-FFF2-40B4-BE49-F238E27FC236}">
                <a16:creationId xmlns:a16="http://schemas.microsoft.com/office/drawing/2014/main" id="{06E9004E-8EB6-0C28-ED5B-1C711A2119DC}"/>
              </a:ext>
            </a:extLst>
          </p:cNvPr>
          <p:cNvSpPr>
            <a:spLocks noChangeArrowheads="1"/>
          </p:cNvSpPr>
          <p:nvPr/>
        </p:nvSpPr>
        <p:spPr bwMode="auto">
          <a:xfrm rot="3011023">
            <a:off x="7929563" y="2119313"/>
            <a:ext cx="3556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3097" name="Rectangle 24">
            <a:extLst>
              <a:ext uri="{FF2B5EF4-FFF2-40B4-BE49-F238E27FC236}">
                <a16:creationId xmlns:a16="http://schemas.microsoft.com/office/drawing/2014/main" id="{2E4355C3-F2E5-7FB0-8F2D-A795E27DA644}"/>
              </a:ext>
            </a:extLst>
          </p:cNvPr>
          <p:cNvSpPr>
            <a:spLocks noChangeArrowheads="1"/>
          </p:cNvSpPr>
          <p:nvPr/>
        </p:nvSpPr>
        <p:spPr bwMode="auto">
          <a:xfrm>
            <a:off x="6692900" y="3886200"/>
            <a:ext cx="1384300" cy="3175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3098" name="AutoShape 25">
            <a:extLst>
              <a:ext uri="{FF2B5EF4-FFF2-40B4-BE49-F238E27FC236}">
                <a16:creationId xmlns:a16="http://schemas.microsoft.com/office/drawing/2014/main" id="{28DBBD30-9092-40D0-6DC7-18D4B732E1E7}"/>
              </a:ext>
            </a:extLst>
          </p:cNvPr>
          <p:cNvSpPr>
            <a:spLocks noChangeArrowheads="1"/>
          </p:cNvSpPr>
          <p:nvPr/>
        </p:nvSpPr>
        <p:spPr bwMode="auto">
          <a:xfrm flipV="1">
            <a:off x="8077200" y="3263900"/>
            <a:ext cx="142875" cy="379413"/>
          </a:xfrm>
          <a:prstGeom prst="upArrow">
            <a:avLst>
              <a:gd name="adj1" fmla="val 50000"/>
              <a:gd name="adj2" fmla="val 66389"/>
            </a:avLst>
          </a:prstGeom>
          <a:solidFill>
            <a:schemeClr val="accent1"/>
          </a:solidFill>
          <a:ln w="9525">
            <a:solidFill>
              <a:schemeClr val="tx1"/>
            </a:solidFill>
            <a:miter lim="800000"/>
            <a:headEnd/>
            <a:tailEnd/>
          </a:ln>
        </p:spPr>
        <p:txBody>
          <a:bodyPr vert="eaVert"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3099" name="Line 26">
            <a:extLst>
              <a:ext uri="{FF2B5EF4-FFF2-40B4-BE49-F238E27FC236}">
                <a16:creationId xmlns:a16="http://schemas.microsoft.com/office/drawing/2014/main" id="{F9FCF914-7FB0-22EC-1151-5B89F1C55D24}"/>
              </a:ext>
            </a:extLst>
          </p:cNvPr>
          <p:cNvSpPr>
            <a:spLocks noChangeShapeType="1"/>
          </p:cNvSpPr>
          <p:nvPr/>
        </p:nvSpPr>
        <p:spPr bwMode="auto">
          <a:xfrm flipV="1">
            <a:off x="3397250" y="3543300"/>
            <a:ext cx="215900" cy="292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a:extLst>
              <a:ext uri="{FF2B5EF4-FFF2-40B4-BE49-F238E27FC236}">
                <a16:creationId xmlns:a16="http://schemas.microsoft.com/office/drawing/2014/main" id="{A943E986-E11E-DEFB-016E-3ED5C1CF13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E0A7EBCC-2465-46E6-B11E-1A5D3ED11679}" type="slidenum">
              <a:rPr lang="en-US" altLang="en-US" sz="1400"/>
              <a:pPr eaLnBrk="1" hangingPunct="1"/>
              <a:t>11</a:t>
            </a:fld>
            <a:endParaRPr lang="en-US" altLang="en-US" sz="1400"/>
          </a:p>
        </p:txBody>
      </p:sp>
      <p:sp>
        <p:nvSpPr>
          <p:cNvPr id="4101" name="Text Box 2">
            <a:extLst>
              <a:ext uri="{FF2B5EF4-FFF2-40B4-BE49-F238E27FC236}">
                <a16:creationId xmlns:a16="http://schemas.microsoft.com/office/drawing/2014/main" id="{E8A8D305-38A0-8103-1339-C64566A4074D}"/>
              </a:ext>
            </a:extLst>
          </p:cNvPr>
          <p:cNvSpPr txBox="1">
            <a:spLocks noChangeArrowheads="1"/>
          </p:cNvSpPr>
          <p:nvPr/>
        </p:nvSpPr>
        <p:spPr bwMode="auto">
          <a:xfrm>
            <a:off x="200025" y="977900"/>
            <a:ext cx="75089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i="1" dirty="0"/>
              <a:t>Recall m</a:t>
            </a:r>
            <a:r>
              <a:rPr lang="en-CA" altLang="en-US" i="1" baseline="-25000" dirty="0"/>
              <a:t>6</a:t>
            </a:r>
            <a:r>
              <a:rPr lang="en-CA" altLang="en-US" i="1" dirty="0"/>
              <a:t> = m</a:t>
            </a:r>
            <a:r>
              <a:rPr lang="en-CA" altLang="en-US" i="1" baseline="-25000" dirty="0"/>
              <a:t>1</a:t>
            </a:r>
            <a:r>
              <a:rPr lang="en-CA" altLang="en-US" i="1" dirty="0"/>
              <a:t>*f</a:t>
            </a:r>
            <a:r>
              <a:rPr lang="en-CA" altLang="en-US" dirty="0"/>
              <a:t> and assuming ideal gas </a:t>
            </a:r>
            <a:r>
              <a:rPr lang="en-CA" altLang="en-US" i="1" dirty="0"/>
              <a:t>P</a:t>
            </a:r>
            <a:r>
              <a:rPr lang="en-CA" altLang="en-US" i="1" baseline="-25000" dirty="0"/>
              <a:t>6</a:t>
            </a:r>
            <a:r>
              <a:rPr lang="en-CA" altLang="en-US" i="1" dirty="0">
                <a:latin typeface="Times New Roman" panose="02020603050405020304" pitchFamily="18" charset="0"/>
              </a:rPr>
              <a:t>v</a:t>
            </a:r>
            <a:r>
              <a:rPr lang="en-CA" altLang="en-US" i="1" baseline="-25000" dirty="0"/>
              <a:t>6</a:t>
            </a:r>
            <a:r>
              <a:rPr lang="en-CA" altLang="en-US" i="1" dirty="0"/>
              <a:t> = RT</a:t>
            </a:r>
            <a:r>
              <a:rPr lang="en-CA" altLang="en-US" i="1" baseline="-25000" dirty="0"/>
              <a:t>6 </a:t>
            </a:r>
            <a:r>
              <a:rPr lang="en-CA" altLang="en-US" dirty="0"/>
              <a:t>and</a:t>
            </a:r>
            <a:r>
              <a:rPr lang="en-CA" altLang="en-US" i="1" dirty="0"/>
              <a:t> h = </a:t>
            </a:r>
            <a:r>
              <a:rPr lang="en-CA" altLang="en-US" i="1" dirty="0" err="1"/>
              <a:t>c</a:t>
            </a:r>
            <a:r>
              <a:rPr lang="en-CA" altLang="en-US" i="1" baseline="-25000" dirty="0" err="1"/>
              <a:t>p</a:t>
            </a:r>
            <a:r>
              <a:rPr lang="en-CA" altLang="en-US" i="1" dirty="0" err="1"/>
              <a:t>T</a:t>
            </a:r>
            <a:endParaRPr lang="en-US" altLang="en-US" i="1" dirty="0"/>
          </a:p>
        </p:txBody>
      </p:sp>
      <p:sp>
        <p:nvSpPr>
          <p:cNvPr id="4102" name="Text Box 3">
            <a:extLst>
              <a:ext uri="{FF2B5EF4-FFF2-40B4-BE49-F238E27FC236}">
                <a16:creationId xmlns:a16="http://schemas.microsoft.com/office/drawing/2014/main" id="{C430B0AE-0A31-D611-D20A-42634C9EDE2A}"/>
              </a:ext>
            </a:extLst>
          </p:cNvPr>
          <p:cNvSpPr txBox="1">
            <a:spLocks noChangeArrowheads="1"/>
          </p:cNvSpPr>
          <p:nvPr/>
        </p:nvSpPr>
        <p:spPr bwMode="auto">
          <a:xfrm>
            <a:off x="276225" y="3414713"/>
            <a:ext cx="7421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a:t>In terms of inlet and exhaust conditions </a:t>
            </a:r>
            <a:r>
              <a:rPr lang="en-CA" altLang="en-US" i="1"/>
              <a:t>P</a:t>
            </a:r>
            <a:r>
              <a:rPr lang="en-CA" altLang="en-US" i="1" baseline="-25000"/>
              <a:t>1</a:t>
            </a:r>
            <a:r>
              <a:rPr lang="en-CA" altLang="en-US" i="1"/>
              <a:t> = P</a:t>
            </a:r>
            <a:r>
              <a:rPr lang="en-CA" altLang="en-US" i="1" baseline="-25000"/>
              <a:t>i</a:t>
            </a:r>
            <a:r>
              <a:rPr lang="en-CA" altLang="en-US" i="1"/>
              <a:t> , P</a:t>
            </a:r>
            <a:r>
              <a:rPr lang="en-CA" altLang="en-US" i="1" baseline="-25000"/>
              <a:t>6</a:t>
            </a:r>
            <a:r>
              <a:rPr lang="en-CA" altLang="en-US" i="1"/>
              <a:t> = P</a:t>
            </a:r>
            <a:r>
              <a:rPr lang="en-CA" altLang="en-US" i="1" baseline="-25000"/>
              <a:t>e</a:t>
            </a:r>
            <a:r>
              <a:rPr lang="en-CA" altLang="en-US" i="1"/>
              <a:t> , T</a:t>
            </a:r>
            <a:r>
              <a:rPr lang="en-CA" altLang="en-US" i="1" baseline="-25000"/>
              <a:t>6</a:t>
            </a:r>
            <a:r>
              <a:rPr lang="en-CA" altLang="en-US" i="1"/>
              <a:t> = T</a:t>
            </a:r>
            <a:r>
              <a:rPr lang="en-CA" altLang="en-US" i="1" baseline="-25000"/>
              <a:t>e</a:t>
            </a:r>
            <a:endParaRPr lang="en-US" altLang="en-US" i="1" baseline="-25000"/>
          </a:p>
        </p:txBody>
      </p:sp>
      <p:graphicFrame>
        <p:nvGraphicFramePr>
          <p:cNvPr id="4098" name="Object 4">
            <a:extLst>
              <a:ext uri="{FF2B5EF4-FFF2-40B4-BE49-F238E27FC236}">
                <a16:creationId xmlns:a16="http://schemas.microsoft.com/office/drawing/2014/main" id="{53B9E8C3-78BF-9606-596F-F1EE6F54D9E8}"/>
              </a:ext>
            </a:extLst>
          </p:cNvPr>
          <p:cNvGraphicFramePr>
            <a:graphicFrameLocks noChangeAspect="1"/>
          </p:cNvGraphicFramePr>
          <p:nvPr/>
        </p:nvGraphicFramePr>
        <p:xfrm>
          <a:off x="2057400" y="1651000"/>
          <a:ext cx="3937000" cy="1574800"/>
        </p:xfrm>
        <a:graphic>
          <a:graphicData uri="http://schemas.openxmlformats.org/presentationml/2006/ole">
            <mc:AlternateContent xmlns:mc="http://schemas.openxmlformats.org/markup-compatibility/2006">
              <mc:Choice xmlns:v="urn:schemas-microsoft-com:vml" Requires="v">
                <p:oleObj name="Equation" r:id="rId2" imgW="3936960" imgH="1574640" progId="Equation.3">
                  <p:embed/>
                </p:oleObj>
              </mc:Choice>
              <mc:Fallback>
                <p:oleObj name="Equation" r:id="rId2" imgW="3936960" imgH="1574640" progId="Equation.3">
                  <p:embed/>
                  <p:pic>
                    <p:nvPicPr>
                      <p:cNvPr id="4098" name="Object 4">
                        <a:extLst>
                          <a:ext uri="{FF2B5EF4-FFF2-40B4-BE49-F238E27FC236}">
                            <a16:creationId xmlns:a16="http://schemas.microsoft.com/office/drawing/2014/main" id="{53B9E8C3-78BF-9606-596F-F1EE6F54D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51000"/>
                        <a:ext cx="3937000" cy="157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5">
            <a:extLst>
              <a:ext uri="{FF2B5EF4-FFF2-40B4-BE49-F238E27FC236}">
                <a16:creationId xmlns:a16="http://schemas.microsoft.com/office/drawing/2014/main" id="{048408E6-E19C-95A8-4C8C-935F6DE0E1F8}"/>
              </a:ext>
            </a:extLst>
          </p:cNvPr>
          <p:cNvGraphicFramePr>
            <a:graphicFrameLocks noChangeAspect="1"/>
          </p:cNvGraphicFramePr>
          <p:nvPr/>
        </p:nvGraphicFramePr>
        <p:xfrm>
          <a:off x="2286000" y="4140200"/>
          <a:ext cx="3911600" cy="762000"/>
        </p:xfrm>
        <a:graphic>
          <a:graphicData uri="http://schemas.openxmlformats.org/presentationml/2006/ole">
            <mc:AlternateContent xmlns:mc="http://schemas.openxmlformats.org/markup-compatibility/2006">
              <mc:Choice xmlns:v="urn:schemas-microsoft-com:vml" Requires="v">
                <p:oleObj name="Equation" r:id="rId4" imgW="3911400" imgH="761760" progId="Equation.3">
                  <p:embed/>
                </p:oleObj>
              </mc:Choice>
              <mc:Fallback>
                <p:oleObj name="Equation" r:id="rId4" imgW="3911400" imgH="761760" progId="Equation.3">
                  <p:embed/>
                  <p:pic>
                    <p:nvPicPr>
                      <p:cNvPr id="4099" name="Object 5">
                        <a:extLst>
                          <a:ext uri="{FF2B5EF4-FFF2-40B4-BE49-F238E27FC236}">
                            <a16:creationId xmlns:a16="http://schemas.microsoft.com/office/drawing/2014/main" id="{048408E6-E19C-95A8-4C8C-935F6DE0E1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140200"/>
                        <a:ext cx="39116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3" name="Rectangle 6">
            <a:extLst>
              <a:ext uri="{FF2B5EF4-FFF2-40B4-BE49-F238E27FC236}">
                <a16:creationId xmlns:a16="http://schemas.microsoft.com/office/drawing/2014/main" id="{BD7028C6-B368-F479-55CF-433DDF707711}"/>
              </a:ext>
            </a:extLst>
          </p:cNvPr>
          <p:cNvSpPr>
            <a:spLocks noChangeArrowheads="1"/>
          </p:cNvSpPr>
          <p:nvPr/>
        </p:nvSpPr>
        <p:spPr bwMode="auto">
          <a:xfrm>
            <a:off x="2171700" y="4102100"/>
            <a:ext cx="42037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4104" name="Text Box 7">
            <a:extLst>
              <a:ext uri="{FF2B5EF4-FFF2-40B4-BE49-F238E27FC236}">
                <a16:creationId xmlns:a16="http://schemas.microsoft.com/office/drawing/2014/main" id="{68B48B17-CC21-4C29-59CF-CD43D3E544A3}"/>
              </a:ext>
            </a:extLst>
          </p:cNvPr>
          <p:cNvSpPr txBox="1">
            <a:spLocks noChangeArrowheads="1"/>
          </p:cNvSpPr>
          <p:nvPr/>
        </p:nvSpPr>
        <p:spPr bwMode="auto">
          <a:xfrm>
            <a:off x="1978025" y="354013"/>
            <a:ext cx="4948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2800" b="1"/>
              <a:t>Intake Gas Temperature (T</a:t>
            </a:r>
            <a:r>
              <a:rPr lang="en-CA" altLang="en-US" sz="2800" b="1" baseline="-25000"/>
              <a:t>1</a:t>
            </a:r>
            <a:r>
              <a:rPr lang="en-CA" altLang="en-US" sz="2800" b="1"/>
              <a:t>)</a:t>
            </a:r>
            <a:endParaRPr lang="en-US" altLang="en-US" sz="28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F9C24B52-B5A0-1EC7-3E12-0DF8798AD8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1A9BB88A-A19F-481F-B58A-A95EA33935FA}" type="slidenum">
              <a:rPr lang="en-US" altLang="en-US" sz="1400"/>
              <a:pPr eaLnBrk="1" hangingPunct="1"/>
              <a:t>12</a:t>
            </a:fld>
            <a:endParaRPr lang="en-US" altLang="en-US" sz="1400"/>
          </a:p>
        </p:txBody>
      </p:sp>
      <p:sp>
        <p:nvSpPr>
          <p:cNvPr id="10243" name="Text Box 2">
            <a:extLst>
              <a:ext uri="{FF2B5EF4-FFF2-40B4-BE49-F238E27FC236}">
                <a16:creationId xmlns:a16="http://schemas.microsoft.com/office/drawing/2014/main" id="{83ADE062-B4D1-456C-897B-F62A5D1ABB79}"/>
              </a:ext>
            </a:extLst>
          </p:cNvPr>
          <p:cNvSpPr txBox="1">
            <a:spLocks noChangeArrowheads="1"/>
          </p:cNvSpPr>
          <p:nvPr/>
        </p:nvSpPr>
        <p:spPr bwMode="auto">
          <a:xfrm>
            <a:off x="3070225" y="315913"/>
            <a:ext cx="2541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2800" b="1"/>
              <a:t>Valve Overlap</a:t>
            </a:r>
            <a:endParaRPr lang="en-US" altLang="en-US" sz="2800" b="1"/>
          </a:p>
        </p:txBody>
      </p:sp>
      <p:sp>
        <p:nvSpPr>
          <p:cNvPr id="10244" name="Rectangle 3">
            <a:extLst>
              <a:ext uri="{FF2B5EF4-FFF2-40B4-BE49-F238E27FC236}">
                <a16:creationId xmlns:a16="http://schemas.microsoft.com/office/drawing/2014/main" id="{A8F39393-5BB0-8EC5-3CE9-E1EFCAB399EC}"/>
              </a:ext>
            </a:extLst>
          </p:cNvPr>
          <p:cNvSpPr>
            <a:spLocks noChangeArrowheads="1"/>
          </p:cNvSpPr>
          <p:nvPr/>
        </p:nvSpPr>
        <p:spPr bwMode="auto">
          <a:xfrm>
            <a:off x="254000" y="842963"/>
            <a:ext cx="86233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a:t>In real engines valves don’t open and close instantaneously.</a:t>
            </a:r>
          </a:p>
          <a:p>
            <a:pPr eaLnBrk="1" hangingPunct="1"/>
            <a:endParaRPr lang="en-CA" altLang="en-US"/>
          </a:p>
          <a:p>
            <a:pPr eaLnBrk="1" hangingPunct="1"/>
            <a:r>
              <a:rPr lang="en-CA" altLang="en-US"/>
              <a:t>In order to ensure that the valve is fully open during a stroke for volumetric efficiency, the valves are open for longer than 180</a:t>
            </a:r>
            <a:r>
              <a:rPr lang="en-CA" altLang="en-US" baseline="30000"/>
              <a:t>o</a:t>
            </a:r>
            <a:r>
              <a:rPr lang="en-CA" altLang="en-US"/>
              <a:t>.</a:t>
            </a:r>
          </a:p>
          <a:p>
            <a:pPr eaLnBrk="1" hangingPunct="1"/>
            <a:r>
              <a:rPr lang="en-CA" altLang="en-US"/>
              <a:t> </a:t>
            </a:r>
          </a:p>
          <a:p>
            <a:pPr eaLnBrk="1" hangingPunct="1"/>
            <a:r>
              <a:rPr lang="en-CA" altLang="en-US"/>
              <a:t>The exhaust valve opens before TC and closes after BC and the intake valve opens before TC and closes after BC.</a:t>
            </a:r>
          </a:p>
          <a:p>
            <a:pPr eaLnBrk="1" hangingPunct="1"/>
            <a:r>
              <a:rPr lang="en-CA" altLang="en-US"/>
              <a:t> </a:t>
            </a:r>
          </a:p>
          <a:p>
            <a:pPr eaLnBrk="1" hangingPunct="1"/>
            <a:r>
              <a:rPr lang="en-CA" altLang="en-US"/>
              <a:t>At TC there is a period of </a:t>
            </a:r>
            <a:r>
              <a:rPr lang="en-CA" altLang="en-US" b="1"/>
              <a:t>valve overlap</a:t>
            </a:r>
            <a:r>
              <a:rPr lang="en-CA" altLang="en-US"/>
              <a:t> where both the intake and exhaust valves are open.</a:t>
            </a:r>
          </a:p>
        </p:txBody>
      </p:sp>
      <p:pic>
        <p:nvPicPr>
          <p:cNvPr id="10245" name="Picture 5" descr="~lwf0004">
            <a:extLst>
              <a:ext uri="{FF2B5EF4-FFF2-40B4-BE49-F238E27FC236}">
                <a16:creationId xmlns:a16="http://schemas.microsoft.com/office/drawing/2014/main" id="{6419497E-2FB5-0801-EB3A-A60019496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063" y="3932238"/>
            <a:ext cx="320357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a:extLst>
              <a:ext uri="{FF2B5EF4-FFF2-40B4-BE49-F238E27FC236}">
                <a16:creationId xmlns:a16="http://schemas.microsoft.com/office/drawing/2014/main" id="{10E8025E-ED34-C91A-97C7-AFFBB8D185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E011D64E-AB6A-4F79-A80C-FE1EFE2AC10D}" type="slidenum">
              <a:rPr lang="en-US" altLang="en-US" sz="1400"/>
              <a:pPr eaLnBrk="1" hangingPunct="1"/>
              <a:t>13</a:t>
            </a:fld>
            <a:endParaRPr lang="en-US" altLang="en-US" sz="1400"/>
          </a:p>
        </p:txBody>
      </p:sp>
      <p:sp>
        <p:nvSpPr>
          <p:cNvPr id="11267" name="Text Box 2">
            <a:extLst>
              <a:ext uri="{FF2B5EF4-FFF2-40B4-BE49-F238E27FC236}">
                <a16:creationId xmlns:a16="http://schemas.microsoft.com/office/drawing/2014/main" id="{0CCB1167-9776-64B0-A59E-80C27C69224C}"/>
              </a:ext>
            </a:extLst>
          </p:cNvPr>
          <p:cNvSpPr txBox="1">
            <a:spLocks noChangeArrowheads="1"/>
          </p:cNvSpPr>
          <p:nvPr/>
        </p:nvSpPr>
        <p:spPr bwMode="auto">
          <a:xfrm>
            <a:off x="215900" y="811213"/>
            <a:ext cx="85788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a:t>When the intake valve opens the cylinder pressure is at P</a:t>
            </a:r>
            <a:r>
              <a:rPr lang="en-CA" altLang="en-US" baseline="-25000"/>
              <a:t>e</a:t>
            </a:r>
            <a:endParaRPr lang="en-CA" altLang="en-US"/>
          </a:p>
          <a:p>
            <a:pPr eaLnBrk="1" hangingPunct="1"/>
            <a:endParaRPr lang="en-CA" altLang="en-US" u="sng"/>
          </a:p>
          <a:p>
            <a:pPr eaLnBrk="1" hangingPunct="1"/>
            <a:r>
              <a:rPr lang="en-CA" altLang="en-US" u="sng"/>
              <a:t>Part throttle </a:t>
            </a:r>
            <a:r>
              <a:rPr lang="en-CA" altLang="en-US"/>
              <a:t>(P</a:t>
            </a:r>
            <a:r>
              <a:rPr lang="en-CA" altLang="en-US" baseline="-25000"/>
              <a:t>i</a:t>
            </a:r>
            <a:r>
              <a:rPr lang="en-CA" altLang="en-US"/>
              <a:t> &lt; P</a:t>
            </a:r>
            <a:r>
              <a:rPr lang="en-CA" altLang="en-US" baseline="-25000"/>
              <a:t>e</a:t>
            </a:r>
            <a:r>
              <a:rPr lang="en-CA" altLang="en-US"/>
              <a:t>): residual gas flows into the intake port.  During intake </a:t>
            </a:r>
          </a:p>
          <a:p>
            <a:pPr eaLnBrk="1" hangingPunct="1"/>
            <a:r>
              <a:rPr lang="en-CA" altLang="en-US"/>
              <a:t>stroke the residual gas is first returned to the cylinder then fresh gas is </a:t>
            </a:r>
          </a:p>
          <a:p>
            <a:pPr eaLnBrk="1" hangingPunct="1"/>
            <a:r>
              <a:rPr lang="en-CA" altLang="en-US"/>
              <a:t>introduced. Residual gas reduces part load performance.</a:t>
            </a:r>
          </a:p>
          <a:p>
            <a:pPr eaLnBrk="1" hangingPunct="1"/>
            <a:endParaRPr lang="en-CA" altLang="en-US"/>
          </a:p>
          <a:p>
            <a:pPr eaLnBrk="1" hangingPunct="1"/>
            <a:r>
              <a:rPr lang="en-CA" altLang="en-US" u="sng"/>
              <a:t>WOT </a:t>
            </a:r>
            <a:r>
              <a:rPr lang="en-CA" altLang="en-US"/>
              <a:t>(P</a:t>
            </a:r>
            <a:r>
              <a:rPr lang="en-CA" altLang="en-US" baseline="-25000"/>
              <a:t>i</a:t>
            </a:r>
            <a:r>
              <a:rPr lang="en-CA" altLang="en-US"/>
              <a:t> = P</a:t>
            </a:r>
            <a:r>
              <a:rPr lang="en-CA" altLang="en-US" baseline="-25000"/>
              <a:t>e</a:t>
            </a:r>
            <a:r>
              <a:rPr lang="en-CA" altLang="en-US"/>
              <a:t>): some fresh gas can flow out the exhaust valve reducing </a:t>
            </a:r>
          </a:p>
          <a:p>
            <a:pPr eaLnBrk="1" hangingPunct="1"/>
            <a:r>
              <a:rPr lang="en-CA" altLang="en-US"/>
              <a:t>performance and increasing emissions.</a:t>
            </a:r>
          </a:p>
          <a:p>
            <a:pPr eaLnBrk="1" hangingPunct="1"/>
            <a:endParaRPr lang="en-CA" altLang="en-US"/>
          </a:p>
          <a:p>
            <a:pPr eaLnBrk="1" hangingPunct="1"/>
            <a:r>
              <a:rPr lang="en-CA" altLang="en-US" u="sng"/>
              <a:t>Supercharged </a:t>
            </a:r>
            <a:r>
              <a:rPr lang="en-CA" altLang="en-US"/>
              <a:t>(P</a:t>
            </a:r>
            <a:r>
              <a:rPr lang="en-CA" altLang="en-US" baseline="-25000"/>
              <a:t>i</a:t>
            </a:r>
            <a:r>
              <a:rPr lang="en-CA" altLang="en-US"/>
              <a:t> &gt; P</a:t>
            </a:r>
            <a:r>
              <a:rPr lang="en-CA" altLang="en-US" baseline="-25000"/>
              <a:t>e</a:t>
            </a:r>
            <a:r>
              <a:rPr lang="en-CA" altLang="en-US"/>
              <a:t>): fresh gas can flow out the exhaust valve</a:t>
            </a:r>
          </a:p>
        </p:txBody>
      </p:sp>
      <p:sp>
        <p:nvSpPr>
          <p:cNvPr id="11268" name="Text Box 3">
            <a:extLst>
              <a:ext uri="{FF2B5EF4-FFF2-40B4-BE49-F238E27FC236}">
                <a16:creationId xmlns:a16="http://schemas.microsoft.com/office/drawing/2014/main" id="{565A1E84-0902-04B1-B0C6-A21F206002B2}"/>
              </a:ext>
            </a:extLst>
          </p:cNvPr>
          <p:cNvSpPr txBox="1">
            <a:spLocks noChangeArrowheads="1"/>
          </p:cNvSpPr>
          <p:nvPr/>
        </p:nvSpPr>
        <p:spPr bwMode="auto">
          <a:xfrm>
            <a:off x="3108325" y="252413"/>
            <a:ext cx="2482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2800" b="1"/>
              <a:t>Valve overlap</a:t>
            </a:r>
            <a:endParaRPr lang="en-US" altLang="en-US" sz="2800" b="1"/>
          </a:p>
        </p:txBody>
      </p:sp>
      <p:pic>
        <p:nvPicPr>
          <p:cNvPr id="11269" name="Picture 4" descr="~lwf0003">
            <a:extLst>
              <a:ext uri="{FF2B5EF4-FFF2-40B4-BE49-F238E27FC236}">
                <a16:creationId xmlns:a16="http://schemas.microsoft.com/office/drawing/2014/main" id="{68D4B546-0F92-CF64-4EE3-936F22012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159250"/>
            <a:ext cx="179705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5">
            <a:extLst>
              <a:ext uri="{FF2B5EF4-FFF2-40B4-BE49-F238E27FC236}">
                <a16:creationId xmlns:a16="http://schemas.microsoft.com/office/drawing/2014/main" id="{98AFFD23-4C7D-BD27-0209-329C26A657F3}"/>
              </a:ext>
            </a:extLst>
          </p:cNvPr>
          <p:cNvSpPr>
            <a:spLocks noChangeArrowheads="1"/>
          </p:cNvSpPr>
          <p:nvPr/>
        </p:nvSpPr>
        <p:spPr bwMode="auto">
          <a:xfrm>
            <a:off x="1943100" y="5219700"/>
            <a:ext cx="241300" cy="12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1271" name="Rectangle 6">
            <a:extLst>
              <a:ext uri="{FF2B5EF4-FFF2-40B4-BE49-F238E27FC236}">
                <a16:creationId xmlns:a16="http://schemas.microsoft.com/office/drawing/2014/main" id="{F0B40649-1E5F-0390-4347-5D0F57B7A70F}"/>
              </a:ext>
            </a:extLst>
          </p:cNvPr>
          <p:cNvSpPr>
            <a:spLocks noChangeArrowheads="1"/>
          </p:cNvSpPr>
          <p:nvPr/>
        </p:nvSpPr>
        <p:spPr bwMode="auto">
          <a:xfrm>
            <a:off x="1816100" y="5549900"/>
            <a:ext cx="1193800" cy="850900"/>
          </a:xfrm>
          <a:prstGeom prst="rect">
            <a:avLst/>
          </a:prstGeom>
          <a:solidFill>
            <a:schemeClr val="bg1"/>
          </a:solidFill>
          <a:ln w="9525">
            <a:solidFill>
              <a:schemeClr val="bg1"/>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1272" name="Rectangle 7">
            <a:extLst>
              <a:ext uri="{FF2B5EF4-FFF2-40B4-BE49-F238E27FC236}">
                <a16:creationId xmlns:a16="http://schemas.microsoft.com/office/drawing/2014/main" id="{65E2F629-0358-0AB6-A886-4D6F67F75F27}"/>
              </a:ext>
            </a:extLst>
          </p:cNvPr>
          <p:cNvSpPr>
            <a:spLocks noChangeArrowheads="1"/>
          </p:cNvSpPr>
          <p:nvPr/>
        </p:nvSpPr>
        <p:spPr bwMode="auto">
          <a:xfrm>
            <a:off x="2638425" y="5219700"/>
            <a:ext cx="241300" cy="12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1273" name="Oval 8">
            <a:extLst>
              <a:ext uri="{FF2B5EF4-FFF2-40B4-BE49-F238E27FC236}">
                <a16:creationId xmlns:a16="http://schemas.microsoft.com/office/drawing/2014/main" id="{C8978829-AFE9-DF9E-9F22-BBAB1E875DFA}"/>
              </a:ext>
            </a:extLst>
          </p:cNvPr>
          <p:cNvSpPr>
            <a:spLocks noChangeArrowheads="1"/>
          </p:cNvSpPr>
          <p:nvPr/>
        </p:nvSpPr>
        <p:spPr bwMode="auto">
          <a:xfrm>
            <a:off x="1790700" y="5670550"/>
            <a:ext cx="42863" cy="50800"/>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1274" name="Oval 9">
            <a:extLst>
              <a:ext uri="{FF2B5EF4-FFF2-40B4-BE49-F238E27FC236}">
                <a16:creationId xmlns:a16="http://schemas.microsoft.com/office/drawing/2014/main" id="{7143B741-A8BF-FB61-EF17-509F8134E075}"/>
              </a:ext>
            </a:extLst>
          </p:cNvPr>
          <p:cNvSpPr>
            <a:spLocks noChangeArrowheads="1"/>
          </p:cNvSpPr>
          <p:nvPr/>
        </p:nvSpPr>
        <p:spPr bwMode="auto">
          <a:xfrm>
            <a:off x="2981325" y="5667375"/>
            <a:ext cx="42863" cy="50800"/>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1275" name="Rectangle 10">
            <a:extLst>
              <a:ext uri="{FF2B5EF4-FFF2-40B4-BE49-F238E27FC236}">
                <a16:creationId xmlns:a16="http://schemas.microsoft.com/office/drawing/2014/main" id="{E76BD8B9-BADF-DCF9-6B12-D2B3FA40236B}"/>
              </a:ext>
            </a:extLst>
          </p:cNvPr>
          <p:cNvSpPr>
            <a:spLocks noChangeArrowheads="1"/>
          </p:cNvSpPr>
          <p:nvPr/>
        </p:nvSpPr>
        <p:spPr bwMode="auto">
          <a:xfrm>
            <a:off x="1808163" y="5299075"/>
            <a:ext cx="1206500" cy="3683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2299" name="Rectangle 11">
            <a:extLst>
              <a:ext uri="{FF2B5EF4-FFF2-40B4-BE49-F238E27FC236}">
                <a16:creationId xmlns:a16="http://schemas.microsoft.com/office/drawing/2014/main" id="{F66B5EF0-7FD3-E117-DC5A-237B996051FB}"/>
              </a:ext>
            </a:extLst>
          </p:cNvPr>
          <p:cNvSpPr>
            <a:spLocks noChangeArrowheads="1"/>
          </p:cNvSpPr>
          <p:nvPr/>
        </p:nvSpPr>
        <p:spPr bwMode="auto">
          <a:xfrm>
            <a:off x="1825625" y="5588000"/>
            <a:ext cx="1168400" cy="292100"/>
          </a:xfrm>
          <a:prstGeom prst="rect">
            <a:avLst/>
          </a:prstGeom>
          <a:gradFill rotWithShape="1">
            <a:gsLst>
              <a:gs pos="0">
                <a:schemeClr val="tx1"/>
              </a:gs>
              <a:gs pos="50000">
                <a:schemeClr val="tx1">
                  <a:gamma/>
                  <a:tint val="0"/>
                  <a:invGamma/>
                </a:schemeClr>
              </a:gs>
              <a:gs pos="100000">
                <a:schemeClr val="tx1"/>
              </a:gs>
            </a:gsLst>
            <a:lin ang="0" scaled="1"/>
          </a:gradFill>
          <a:ln w="9525">
            <a:solidFill>
              <a:schemeClr val="tx1"/>
            </a:solidFill>
            <a:miter lim="800000"/>
            <a:headEnd/>
            <a:tailEnd/>
          </a:ln>
          <a:effectLst/>
        </p:spPr>
        <p:txBody>
          <a:bodyPr wrap="none" anchor="ctr"/>
          <a:lstStyle/>
          <a:p>
            <a:pPr>
              <a:defRPr/>
            </a:pPr>
            <a:endParaRPr lang="en-US">
              <a:latin typeface="Arial" charset="0"/>
            </a:endParaRPr>
          </a:p>
        </p:txBody>
      </p:sp>
      <p:sp>
        <p:nvSpPr>
          <p:cNvPr id="11277" name="Rectangle 12">
            <a:extLst>
              <a:ext uri="{FF2B5EF4-FFF2-40B4-BE49-F238E27FC236}">
                <a16:creationId xmlns:a16="http://schemas.microsoft.com/office/drawing/2014/main" id="{C96AD134-C0BB-D304-08F2-794B0D95739F}"/>
              </a:ext>
            </a:extLst>
          </p:cNvPr>
          <p:cNvSpPr>
            <a:spLocks noChangeArrowheads="1"/>
          </p:cNvSpPr>
          <p:nvPr/>
        </p:nvSpPr>
        <p:spPr bwMode="auto">
          <a:xfrm>
            <a:off x="1952625" y="5130800"/>
            <a:ext cx="228600" cy="228600"/>
          </a:xfrm>
          <a:prstGeom prst="rect">
            <a:avLst/>
          </a:prstGeom>
          <a:solidFill>
            <a:srgbClr val="FFCC99"/>
          </a:solidFill>
          <a:ln w="9525">
            <a:solidFill>
              <a:srgbClr val="FFCC99"/>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1278" name="Line 13">
            <a:extLst>
              <a:ext uri="{FF2B5EF4-FFF2-40B4-BE49-F238E27FC236}">
                <a16:creationId xmlns:a16="http://schemas.microsoft.com/office/drawing/2014/main" id="{EDD9A78F-8D2A-2EDD-E31C-2437A6F0470F}"/>
              </a:ext>
            </a:extLst>
          </p:cNvPr>
          <p:cNvSpPr>
            <a:spLocks noChangeShapeType="1"/>
          </p:cNvSpPr>
          <p:nvPr/>
        </p:nvSpPr>
        <p:spPr bwMode="auto">
          <a:xfrm>
            <a:off x="2057400" y="4559300"/>
            <a:ext cx="0" cy="8636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9" name="Line 14">
            <a:extLst>
              <a:ext uri="{FF2B5EF4-FFF2-40B4-BE49-F238E27FC236}">
                <a16:creationId xmlns:a16="http://schemas.microsoft.com/office/drawing/2014/main" id="{2354CEBE-DDE2-6D61-0CE1-67F924208375}"/>
              </a:ext>
            </a:extLst>
          </p:cNvPr>
          <p:cNvSpPr>
            <a:spLocks noChangeShapeType="1"/>
          </p:cNvSpPr>
          <p:nvPr/>
        </p:nvSpPr>
        <p:spPr bwMode="auto">
          <a:xfrm>
            <a:off x="1955800" y="5422900"/>
            <a:ext cx="228600"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Line 15">
            <a:extLst>
              <a:ext uri="{FF2B5EF4-FFF2-40B4-BE49-F238E27FC236}">
                <a16:creationId xmlns:a16="http://schemas.microsoft.com/office/drawing/2014/main" id="{71CDEFC8-4AA7-59CA-3E86-F2883D9AC6D2}"/>
              </a:ext>
            </a:extLst>
          </p:cNvPr>
          <p:cNvSpPr>
            <a:spLocks noChangeShapeType="1"/>
          </p:cNvSpPr>
          <p:nvPr/>
        </p:nvSpPr>
        <p:spPr bwMode="auto">
          <a:xfrm>
            <a:off x="2641600" y="5422900"/>
            <a:ext cx="228600"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1" name="Freeform 16">
            <a:extLst>
              <a:ext uri="{FF2B5EF4-FFF2-40B4-BE49-F238E27FC236}">
                <a16:creationId xmlns:a16="http://schemas.microsoft.com/office/drawing/2014/main" id="{68E7F432-188C-9D7E-1FB4-EB56EC554ED4}"/>
              </a:ext>
            </a:extLst>
          </p:cNvPr>
          <p:cNvSpPr>
            <a:spLocks/>
          </p:cNvSpPr>
          <p:nvPr/>
        </p:nvSpPr>
        <p:spPr bwMode="auto">
          <a:xfrm>
            <a:off x="2646363" y="4421188"/>
            <a:ext cx="563562" cy="900112"/>
          </a:xfrm>
          <a:custGeom>
            <a:avLst/>
            <a:gdLst>
              <a:gd name="T0" fmla="*/ 4762 w 355"/>
              <a:gd name="T1" fmla="*/ 900112 h 567"/>
              <a:gd name="T2" fmla="*/ 4762 w 355"/>
              <a:gd name="T3" fmla="*/ 735012 h 567"/>
              <a:gd name="T4" fmla="*/ 30162 w 355"/>
              <a:gd name="T5" fmla="*/ 582612 h 567"/>
              <a:gd name="T6" fmla="*/ 119062 w 355"/>
              <a:gd name="T7" fmla="*/ 366712 h 567"/>
              <a:gd name="T8" fmla="*/ 284162 w 355"/>
              <a:gd name="T9" fmla="*/ 163512 h 567"/>
              <a:gd name="T10" fmla="*/ 411162 w 355"/>
              <a:gd name="T11" fmla="*/ 11112 h 567"/>
              <a:gd name="T12" fmla="*/ 563562 w 355"/>
              <a:gd name="T13" fmla="*/ 100012 h 567"/>
              <a:gd name="T14" fmla="*/ 411162 w 355"/>
              <a:gd name="T15" fmla="*/ 303212 h 567"/>
              <a:gd name="T16" fmla="*/ 258762 w 355"/>
              <a:gd name="T17" fmla="*/ 544512 h 567"/>
              <a:gd name="T18" fmla="*/ 220662 w 355"/>
              <a:gd name="T19" fmla="*/ 696912 h 567"/>
              <a:gd name="T20" fmla="*/ 220662 w 355"/>
              <a:gd name="T21" fmla="*/ 887412 h 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567"/>
              <a:gd name="T35" fmla="*/ 355 w 355"/>
              <a:gd name="T36" fmla="*/ 567 h 5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567">
                <a:moveTo>
                  <a:pt x="3" y="567"/>
                </a:moveTo>
                <a:cubicBezTo>
                  <a:pt x="1" y="531"/>
                  <a:pt x="0" y="496"/>
                  <a:pt x="3" y="463"/>
                </a:cubicBezTo>
                <a:cubicBezTo>
                  <a:pt x="6" y="430"/>
                  <a:pt x="7" y="405"/>
                  <a:pt x="19" y="367"/>
                </a:cubicBezTo>
                <a:cubicBezTo>
                  <a:pt x="31" y="329"/>
                  <a:pt x="48" y="275"/>
                  <a:pt x="75" y="231"/>
                </a:cubicBezTo>
                <a:cubicBezTo>
                  <a:pt x="102" y="187"/>
                  <a:pt x="148" y="140"/>
                  <a:pt x="179" y="103"/>
                </a:cubicBezTo>
                <a:cubicBezTo>
                  <a:pt x="210" y="66"/>
                  <a:pt x="230" y="14"/>
                  <a:pt x="259" y="7"/>
                </a:cubicBezTo>
                <a:cubicBezTo>
                  <a:pt x="288" y="0"/>
                  <a:pt x="355" y="32"/>
                  <a:pt x="355" y="63"/>
                </a:cubicBezTo>
                <a:cubicBezTo>
                  <a:pt x="355" y="94"/>
                  <a:pt x="291" y="144"/>
                  <a:pt x="259" y="191"/>
                </a:cubicBezTo>
                <a:cubicBezTo>
                  <a:pt x="227" y="238"/>
                  <a:pt x="183" y="302"/>
                  <a:pt x="163" y="343"/>
                </a:cubicBezTo>
                <a:cubicBezTo>
                  <a:pt x="143" y="384"/>
                  <a:pt x="143" y="403"/>
                  <a:pt x="139" y="439"/>
                </a:cubicBezTo>
                <a:cubicBezTo>
                  <a:pt x="135" y="475"/>
                  <a:pt x="137" y="517"/>
                  <a:pt x="139" y="559"/>
                </a:cubicBezTo>
              </a:path>
            </a:pathLst>
          </a:custGeom>
          <a:solidFill>
            <a:srgbClr val="FFCC99"/>
          </a:solidFill>
          <a:ln w="9525">
            <a:solidFill>
              <a:srgbClr val="FFCC99"/>
            </a:solidFill>
            <a:round/>
            <a:headEnd/>
            <a:tailEnd/>
          </a:ln>
        </p:spPr>
        <p:txBody>
          <a:bodyPr/>
          <a:lstStyle/>
          <a:p>
            <a:endParaRPr lang="en-US"/>
          </a:p>
        </p:txBody>
      </p:sp>
      <p:sp>
        <p:nvSpPr>
          <p:cNvPr id="11282" name="Line 17">
            <a:extLst>
              <a:ext uri="{FF2B5EF4-FFF2-40B4-BE49-F238E27FC236}">
                <a16:creationId xmlns:a16="http://schemas.microsoft.com/office/drawing/2014/main" id="{B820B7E5-88F0-B3CC-A3E0-827562C14A75}"/>
              </a:ext>
            </a:extLst>
          </p:cNvPr>
          <p:cNvSpPr>
            <a:spLocks noChangeShapeType="1"/>
          </p:cNvSpPr>
          <p:nvPr/>
        </p:nvSpPr>
        <p:spPr bwMode="auto">
          <a:xfrm>
            <a:off x="2755900" y="4559300"/>
            <a:ext cx="0" cy="8636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Text Box 18">
            <a:extLst>
              <a:ext uri="{FF2B5EF4-FFF2-40B4-BE49-F238E27FC236}">
                <a16:creationId xmlns:a16="http://schemas.microsoft.com/office/drawing/2014/main" id="{82E8075C-1E4A-A297-7E82-67828B8B73BB}"/>
              </a:ext>
            </a:extLst>
          </p:cNvPr>
          <p:cNvSpPr txBox="1">
            <a:spLocks noChangeArrowheads="1"/>
          </p:cNvSpPr>
          <p:nvPr/>
        </p:nvSpPr>
        <p:spPr bwMode="auto">
          <a:xfrm>
            <a:off x="1431925" y="4452938"/>
            <a:ext cx="307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a:t>P</a:t>
            </a:r>
            <a:r>
              <a:rPr lang="en-CA" altLang="en-US" sz="1200" baseline="-25000"/>
              <a:t>i</a:t>
            </a:r>
            <a:endParaRPr lang="en-US" altLang="en-US" sz="1200" baseline="-25000"/>
          </a:p>
        </p:txBody>
      </p:sp>
      <p:sp>
        <p:nvSpPr>
          <p:cNvPr id="11284" name="Text Box 19">
            <a:extLst>
              <a:ext uri="{FF2B5EF4-FFF2-40B4-BE49-F238E27FC236}">
                <a16:creationId xmlns:a16="http://schemas.microsoft.com/office/drawing/2014/main" id="{857CA7FF-ED26-BDE7-887E-B5A2FAC49F8E}"/>
              </a:ext>
            </a:extLst>
          </p:cNvPr>
          <p:cNvSpPr txBox="1">
            <a:spLocks noChangeArrowheads="1"/>
          </p:cNvSpPr>
          <p:nvPr/>
        </p:nvSpPr>
        <p:spPr bwMode="auto">
          <a:xfrm>
            <a:off x="1938338" y="5891213"/>
            <a:ext cx="8826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CA" altLang="en-US" sz="1400"/>
              <a:t>Throttled</a:t>
            </a:r>
          </a:p>
          <a:p>
            <a:pPr algn="ctr" eaLnBrk="1" hangingPunct="1"/>
            <a:r>
              <a:rPr lang="en-CA" altLang="en-US" sz="1400"/>
              <a:t>P</a:t>
            </a:r>
            <a:r>
              <a:rPr lang="en-CA" altLang="en-US" sz="1400" baseline="-25000"/>
              <a:t>i</a:t>
            </a:r>
            <a:r>
              <a:rPr lang="en-CA" altLang="en-US" sz="1400"/>
              <a:t> &lt; P</a:t>
            </a:r>
            <a:r>
              <a:rPr lang="en-CA" altLang="en-US" sz="1400" baseline="-25000"/>
              <a:t>e</a:t>
            </a:r>
            <a:endParaRPr lang="en-US" altLang="en-US" sz="1400" baseline="-25000"/>
          </a:p>
        </p:txBody>
      </p:sp>
      <p:pic>
        <p:nvPicPr>
          <p:cNvPr id="11285" name="Picture 20" descr="~lwf0003">
            <a:extLst>
              <a:ext uri="{FF2B5EF4-FFF2-40B4-BE49-F238E27FC236}">
                <a16:creationId xmlns:a16="http://schemas.microsoft.com/office/drawing/2014/main" id="{9A03714E-BE98-1DA2-E1B6-0B1377D14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675" y="4176713"/>
            <a:ext cx="179705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6" name="Rectangle 21">
            <a:extLst>
              <a:ext uri="{FF2B5EF4-FFF2-40B4-BE49-F238E27FC236}">
                <a16:creationId xmlns:a16="http://schemas.microsoft.com/office/drawing/2014/main" id="{F846BDD3-D031-F7D9-2885-9E69A2C42DC7}"/>
              </a:ext>
            </a:extLst>
          </p:cNvPr>
          <p:cNvSpPr>
            <a:spLocks noChangeArrowheads="1"/>
          </p:cNvSpPr>
          <p:nvPr/>
        </p:nvSpPr>
        <p:spPr bwMode="auto">
          <a:xfrm>
            <a:off x="5689600" y="5237163"/>
            <a:ext cx="241300" cy="12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1287" name="Rectangle 22">
            <a:extLst>
              <a:ext uri="{FF2B5EF4-FFF2-40B4-BE49-F238E27FC236}">
                <a16:creationId xmlns:a16="http://schemas.microsoft.com/office/drawing/2014/main" id="{4ABCF360-57BD-9863-7318-ABE99B1C9A7F}"/>
              </a:ext>
            </a:extLst>
          </p:cNvPr>
          <p:cNvSpPr>
            <a:spLocks noChangeArrowheads="1"/>
          </p:cNvSpPr>
          <p:nvPr/>
        </p:nvSpPr>
        <p:spPr bwMode="auto">
          <a:xfrm>
            <a:off x="5562600" y="5567363"/>
            <a:ext cx="1181100" cy="850900"/>
          </a:xfrm>
          <a:prstGeom prst="rect">
            <a:avLst/>
          </a:prstGeom>
          <a:solidFill>
            <a:schemeClr val="bg1"/>
          </a:solidFill>
          <a:ln w="9525">
            <a:solidFill>
              <a:schemeClr val="bg1"/>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1288" name="Rectangle 23">
            <a:extLst>
              <a:ext uri="{FF2B5EF4-FFF2-40B4-BE49-F238E27FC236}">
                <a16:creationId xmlns:a16="http://schemas.microsoft.com/office/drawing/2014/main" id="{FB8B942A-A103-0139-81F4-0C4685529EE0}"/>
              </a:ext>
            </a:extLst>
          </p:cNvPr>
          <p:cNvSpPr>
            <a:spLocks noChangeArrowheads="1"/>
          </p:cNvSpPr>
          <p:nvPr/>
        </p:nvSpPr>
        <p:spPr bwMode="auto">
          <a:xfrm>
            <a:off x="6384925" y="5237163"/>
            <a:ext cx="241300" cy="12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1289" name="Oval 24">
            <a:extLst>
              <a:ext uri="{FF2B5EF4-FFF2-40B4-BE49-F238E27FC236}">
                <a16:creationId xmlns:a16="http://schemas.microsoft.com/office/drawing/2014/main" id="{FFFBB212-660F-EE4B-3521-49C5F594BC81}"/>
              </a:ext>
            </a:extLst>
          </p:cNvPr>
          <p:cNvSpPr>
            <a:spLocks noChangeArrowheads="1"/>
          </p:cNvSpPr>
          <p:nvPr/>
        </p:nvSpPr>
        <p:spPr bwMode="auto">
          <a:xfrm>
            <a:off x="5537200" y="5707063"/>
            <a:ext cx="42863" cy="50800"/>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1290" name="Oval 25">
            <a:extLst>
              <a:ext uri="{FF2B5EF4-FFF2-40B4-BE49-F238E27FC236}">
                <a16:creationId xmlns:a16="http://schemas.microsoft.com/office/drawing/2014/main" id="{36794636-D2C6-3A5A-D076-3AAD160A37DA}"/>
              </a:ext>
            </a:extLst>
          </p:cNvPr>
          <p:cNvSpPr>
            <a:spLocks noChangeArrowheads="1"/>
          </p:cNvSpPr>
          <p:nvPr/>
        </p:nvSpPr>
        <p:spPr bwMode="auto">
          <a:xfrm>
            <a:off x="6718300" y="5694363"/>
            <a:ext cx="42863" cy="50800"/>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1291" name="Text Box 26">
            <a:extLst>
              <a:ext uri="{FF2B5EF4-FFF2-40B4-BE49-F238E27FC236}">
                <a16:creationId xmlns:a16="http://schemas.microsoft.com/office/drawing/2014/main" id="{B21F8940-5CF3-0221-10EA-83721FD1210F}"/>
              </a:ext>
            </a:extLst>
          </p:cNvPr>
          <p:cNvSpPr txBox="1">
            <a:spLocks noChangeArrowheads="1"/>
          </p:cNvSpPr>
          <p:nvPr/>
        </p:nvSpPr>
        <p:spPr bwMode="auto">
          <a:xfrm>
            <a:off x="5153025" y="4406900"/>
            <a:ext cx="307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a:t>P</a:t>
            </a:r>
            <a:r>
              <a:rPr lang="en-CA" altLang="en-US" sz="1200" baseline="-25000"/>
              <a:t>i</a:t>
            </a:r>
            <a:endParaRPr lang="en-US" altLang="en-US" sz="1200" baseline="-25000"/>
          </a:p>
        </p:txBody>
      </p:sp>
      <p:sp>
        <p:nvSpPr>
          <p:cNvPr id="11292" name="Text Box 27">
            <a:extLst>
              <a:ext uri="{FF2B5EF4-FFF2-40B4-BE49-F238E27FC236}">
                <a16:creationId xmlns:a16="http://schemas.microsoft.com/office/drawing/2014/main" id="{38392A22-B984-3850-A285-2030C0E77C2F}"/>
              </a:ext>
            </a:extLst>
          </p:cNvPr>
          <p:cNvSpPr txBox="1">
            <a:spLocks noChangeArrowheads="1"/>
          </p:cNvSpPr>
          <p:nvPr/>
        </p:nvSpPr>
        <p:spPr bwMode="auto">
          <a:xfrm>
            <a:off x="5478463" y="5857875"/>
            <a:ext cx="12969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CA" altLang="en-US" sz="1400"/>
              <a:t>Supercharged</a:t>
            </a:r>
          </a:p>
          <a:p>
            <a:pPr algn="ctr" eaLnBrk="1" hangingPunct="1"/>
            <a:r>
              <a:rPr lang="en-CA" altLang="en-US" sz="1400"/>
              <a:t>P</a:t>
            </a:r>
            <a:r>
              <a:rPr lang="en-CA" altLang="en-US" sz="1400" baseline="-25000"/>
              <a:t>i</a:t>
            </a:r>
            <a:r>
              <a:rPr lang="en-CA" altLang="en-US" sz="1400"/>
              <a:t> &gt; P</a:t>
            </a:r>
            <a:r>
              <a:rPr lang="en-CA" altLang="en-US" sz="1400" baseline="-25000"/>
              <a:t>e</a:t>
            </a:r>
            <a:endParaRPr lang="en-US" altLang="en-US" sz="1400" baseline="-25000"/>
          </a:p>
        </p:txBody>
      </p:sp>
      <p:sp>
        <p:nvSpPr>
          <p:cNvPr id="11293" name="Freeform 28">
            <a:extLst>
              <a:ext uri="{FF2B5EF4-FFF2-40B4-BE49-F238E27FC236}">
                <a16:creationId xmlns:a16="http://schemas.microsoft.com/office/drawing/2014/main" id="{7240B0A2-ABE6-ED20-966F-743225868B7B}"/>
              </a:ext>
            </a:extLst>
          </p:cNvPr>
          <p:cNvSpPr>
            <a:spLocks/>
          </p:cNvSpPr>
          <p:nvPr/>
        </p:nvSpPr>
        <p:spPr bwMode="auto">
          <a:xfrm>
            <a:off x="1862138" y="5097463"/>
            <a:ext cx="147637" cy="419100"/>
          </a:xfrm>
          <a:custGeom>
            <a:avLst/>
            <a:gdLst>
              <a:gd name="T0" fmla="*/ 9525 w 93"/>
              <a:gd name="T1" fmla="*/ 419100 h 264"/>
              <a:gd name="T2" fmla="*/ 4762 w 93"/>
              <a:gd name="T3" fmla="*/ 328612 h 264"/>
              <a:gd name="T4" fmla="*/ 42862 w 93"/>
              <a:gd name="T5" fmla="*/ 271462 h 264"/>
              <a:gd name="T6" fmla="*/ 114300 w 93"/>
              <a:gd name="T7" fmla="*/ 233362 h 264"/>
              <a:gd name="T8" fmla="*/ 147637 w 93"/>
              <a:gd name="T9" fmla="*/ 109537 h 264"/>
              <a:gd name="T10" fmla="*/ 119062 w 93"/>
              <a:gd name="T11" fmla="*/ 0 h 264"/>
              <a:gd name="T12" fmla="*/ 0 60000 65536"/>
              <a:gd name="T13" fmla="*/ 0 60000 65536"/>
              <a:gd name="T14" fmla="*/ 0 60000 65536"/>
              <a:gd name="T15" fmla="*/ 0 60000 65536"/>
              <a:gd name="T16" fmla="*/ 0 60000 65536"/>
              <a:gd name="T17" fmla="*/ 0 60000 65536"/>
              <a:gd name="T18" fmla="*/ 0 w 93"/>
              <a:gd name="T19" fmla="*/ 0 h 264"/>
              <a:gd name="T20" fmla="*/ 93 w 93"/>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93" h="264">
                <a:moveTo>
                  <a:pt x="6" y="264"/>
                </a:moveTo>
                <a:cubicBezTo>
                  <a:pt x="3" y="243"/>
                  <a:pt x="0" y="222"/>
                  <a:pt x="3" y="207"/>
                </a:cubicBezTo>
                <a:cubicBezTo>
                  <a:pt x="6" y="192"/>
                  <a:pt x="16" y="181"/>
                  <a:pt x="27" y="171"/>
                </a:cubicBezTo>
                <a:cubicBezTo>
                  <a:pt x="38" y="161"/>
                  <a:pt x="61" y="164"/>
                  <a:pt x="72" y="147"/>
                </a:cubicBezTo>
                <a:cubicBezTo>
                  <a:pt x="83" y="130"/>
                  <a:pt x="93" y="93"/>
                  <a:pt x="93" y="69"/>
                </a:cubicBezTo>
                <a:cubicBezTo>
                  <a:pt x="93" y="45"/>
                  <a:pt x="84" y="22"/>
                  <a:pt x="75" y="0"/>
                </a:cubicBezTo>
              </a:path>
            </a:pathLst>
          </a:custGeom>
          <a:noFill/>
          <a:ln w="19050">
            <a:solidFill>
              <a:srgbClr val="FF3300"/>
            </a:solidFill>
            <a:round/>
            <a:headEnd type="none" w="med" len="med"/>
            <a:tailEnd type="triangl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4" name="Freeform 29">
            <a:extLst>
              <a:ext uri="{FF2B5EF4-FFF2-40B4-BE49-F238E27FC236}">
                <a16:creationId xmlns:a16="http://schemas.microsoft.com/office/drawing/2014/main" id="{59249230-071B-385A-BF79-CEF95F1AC118}"/>
              </a:ext>
            </a:extLst>
          </p:cNvPr>
          <p:cNvSpPr>
            <a:spLocks/>
          </p:cNvSpPr>
          <p:nvPr/>
        </p:nvSpPr>
        <p:spPr bwMode="auto">
          <a:xfrm>
            <a:off x="2112963" y="5097463"/>
            <a:ext cx="254000" cy="323850"/>
          </a:xfrm>
          <a:custGeom>
            <a:avLst/>
            <a:gdLst>
              <a:gd name="T0" fmla="*/ 254000 w 160"/>
              <a:gd name="T1" fmla="*/ 323850 h 204"/>
              <a:gd name="T2" fmla="*/ 130175 w 160"/>
              <a:gd name="T3" fmla="*/ 304800 h 204"/>
              <a:gd name="T4" fmla="*/ 53975 w 160"/>
              <a:gd name="T5" fmla="*/ 257175 h 204"/>
              <a:gd name="T6" fmla="*/ 11112 w 160"/>
              <a:gd name="T7" fmla="*/ 171450 h 204"/>
              <a:gd name="T8" fmla="*/ 1588 w 160"/>
              <a:gd name="T9" fmla="*/ 66675 h 204"/>
              <a:gd name="T10" fmla="*/ 6350 w 160"/>
              <a:gd name="T11" fmla="*/ 0 h 204"/>
              <a:gd name="T12" fmla="*/ 0 60000 65536"/>
              <a:gd name="T13" fmla="*/ 0 60000 65536"/>
              <a:gd name="T14" fmla="*/ 0 60000 65536"/>
              <a:gd name="T15" fmla="*/ 0 60000 65536"/>
              <a:gd name="T16" fmla="*/ 0 60000 65536"/>
              <a:gd name="T17" fmla="*/ 0 60000 65536"/>
              <a:gd name="T18" fmla="*/ 0 w 160"/>
              <a:gd name="T19" fmla="*/ 0 h 204"/>
              <a:gd name="T20" fmla="*/ 160 w 160"/>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160" h="204">
                <a:moveTo>
                  <a:pt x="160" y="204"/>
                </a:moveTo>
                <a:cubicBezTo>
                  <a:pt x="131" y="201"/>
                  <a:pt x="103" y="199"/>
                  <a:pt x="82" y="192"/>
                </a:cubicBezTo>
                <a:cubicBezTo>
                  <a:pt x="61" y="185"/>
                  <a:pt x="46" y="176"/>
                  <a:pt x="34" y="162"/>
                </a:cubicBezTo>
                <a:cubicBezTo>
                  <a:pt x="22" y="148"/>
                  <a:pt x="13" y="128"/>
                  <a:pt x="7" y="108"/>
                </a:cubicBezTo>
                <a:cubicBezTo>
                  <a:pt x="1" y="88"/>
                  <a:pt x="2" y="60"/>
                  <a:pt x="1" y="42"/>
                </a:cubicBezTo>
                <a:cubicBezTo>
                  <a:pt x="0" y="24"/>
                  <a:pt x="2" y="12"/>
                  <a:pt x="4" y="0"/>
                </a:cubicBezTo>
              </a:path>
            </a:pathLst>
          </a:custGeom>
          <a:noFill/>
          <a:ln w="19050">
            <a:solidFill>
              <a:srgbClr val="FF3300"/>
            </a:solidFill>
            <a:round/>
            <a:headEnd type="none" w="med" len="med"/>
            <a:tailEnd type="triangl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5" name="Rectangle 30">
            <a:extLst>
              <a:ext uri="{FF2B5EF4-FFF2-40B4-BE49-F238E27FC236}">
                <a16:creationId xmlns:a16="http://schemas.microsoft.com/office/drawing/2014/main" id="{C203547D-B1B7-E326-D0A0-CE84BD6414A2}"/>
              </a:ext>
            </a:extLst>
          </p:cNvPr>
          <p:cNvSpPr>
            <a:spLocks noChangeArrowheads="1"/>
          </p:cNvSpPr>
          <p:nvPr/>
        </p:nvSpPr>
        <p:spPr bwMode="auto">
          <a:xfrm>
            <a:off x="5572125" y="5335588"/>
            <a:ext cx="1181100" cy="90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1296" name="Rectangle 31">
            <a:extLst>
              <a:ext uri="{FF2B5EF4-FFF2-40B4-BE49-F238E27FC236}">
                <a16:creationId xmlns:a16="http://schemas.microsoft.com/office/drawing/2014/main" id="{CB3756CA-F466-63B9-02D3-0B4CF73C09FE}"/>
              </a:ext>
            </a:extLst>
          </p:cNvPr>
          <p:cNvSpPr>
            <a:spLocks noChangeArrowheads="1"/>
          </p:cNvSpPr>
          <p:nvPr/>
        </p:nvSpPr>
        <p:spPr bwMode="auto">
          <a:xfrm>
            <a:off x="5549900" y="5408613"/>
            <a:ext cx="1216025" cy="30003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2320" name="Rectangle 32">
            <a:extLst>
              <a:ext uri="{FF2B5EF4-FFF2-40B4-BE49-F238E27FC236}">
                <a16:creationId xmlns:a16="http://schemas.microsoft.com/office/drawing/2014/main" id="{51A09757-A9BC-6F64-3332-FF3D6C8BB917}"/>
              </a:ext>
            </a:extLst>
          </p:cNvPr>
          <p:cNvSpPr>
            <a:spLocks noChangeArrowheads="1"/>
          </p:cNvSpPr>
          <p:nvPr/>
        </p:nvSpPr>
        <p:spPr bwMode="auto">
          <a:xfrm>
            <a:off x="5572125" y="5605463"/>
            <a:ext cx="1168400" cy="292100"/>
          </a:xfrm>
          <a:prstGeom prst="rect">
            <a:avLst/>
          </a:prstGeom>
          <a:gradFill rotWithShape="1">
            <a:gsLst>
              <a:gs pos="0">
                <a:schemeClr val="tx1"/>
              </a:gs>
              <a:gs pos="50000">
                <a:schemeClr val="tx1">
                  <a:gamma/>
                  <a:tint val="0"/>
                  <a:invGamma/>
                </a:schemeClr>
              </a:gs>
              <a:gs pos="100000">
                <a:schemeClr val="tx1"/>
              </a:gs>
            </a:gsLst>
            <a:lin ang="0" scaled="1"/>
          </a:gradFill>
          <a:ln w="9525">
            <a:solidFill>
              <a:schemeClr val="tx1"/>
            </a:solidFill>
            <a:miter lim="800000"/>
            <a:headEnd/>
            <a:tailEnd/>
          </a:ln>
          <a:effectLst/>
        </p:spPr>
        <p:txBody>
          <a:bodyPr wrap="none" anchor="ctr"/>
          <a:lstStyle/>
          <a:p>
            <a:pPr>
              <a:defRPr/>
            </a:pPr>
            <a:endParaRPr lang="en-US">
              <a:latin typeface="Arial" charset="0"/>
            </a:endParaRPr>
          </a:p>
        </p:txBody>
      </p:sp>
      <p:sp>
        <p:nvSpPr>
          <p:cNvPr id="11298" name="Line 33">
            <a:extLst>
              <a:ext uri="{FF2B5EF4-FFF2-40B4-BE49-F238E27FC236}">
                <a16:creationId xmlns:a16="http://schemas.microsoft.com/office/drawing/2014/main" id="{2B534520-EB22-DCF6-5E45-5A6F09ABD9D6}"/>
              </a:ext>
            </a:extLst>
          </p:cNvPr>
          <p:cNvSpPr>
            <a:spLocks noChangeShapeType="1"/>
          </p:cNvSpPr>
          <p:nvPr/>
        </p:nvSpPr>
        <p:spPr bwMode="auto">
          <a:xfrm>
            <a:off x="5803900" y="4576763"/>
            <a:ext cx="0" cy="8636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9" name="Line 34">
            <a:extLst>
              <a:ext uri="{FF2B5EF4-FFF2-40B4-BE49-F238E27FC236}">
                <a16:creationId xmlns:a16="http://schemas.microsoft.com/office/drawing/2014/main" id="{3ED61EF4-04C6-C934-CD6C-D348C9A30E71}"/>
              </a:ext>
            </a:extLst>
          </p:cNvPr>
          <p:cNvSpPr>
            <a:spLocks noChangeShapeType="1"/>
          </p:cNvSpPr>
          <p:nvPr/>
        </p:nvSpPr>
        <p:spPr bwMode="auto">
          <a:xfrm>
            <a:off x="6502400" y="4576763"/>
            <a:ext cx="0" cy="8636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0" name="Line 35">
            <a:extLst>
              <a:ext uri="{FF2B5EF4-FFF2-40B4-BE49-F238E27FC236}">
                <a16:creationId xmlns:a16="http://schemas.microsoft.com/office/drawing/2014/main" id="{6F38E79C-300F-D451-CD5C-9C00E476C3A2}"/>
              </a:ext>
            </a:extLst>
          </p:cNvPr>
          <p:cNvSpPr>
            <a:spLocks noChangeShapeType="1"/>
          </p:cNvSpPr>
          <p:nvPr/>
        </p:nvSpPr>
        <p:spPr bwMode="auto">
          <a:xfrm>
            <a:off x="6397625" y="5416550"/>
            <a:ext cx="228600"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1" name="Line 36">
            <a:extLst>
              <a:ext uri="{FF2B5EF4-FFF2-40B4-BE49-F238E27FC236}">
                <a16:creationId xmlns:a16="http://schemas.microsoft.com/office/drawing/2014/main" id="{ED905235-C179-0974-58C0-EBF30CD24B2E}"/>
              </a:ext>
            </a:extLst>
          </p:cNvPr>
          <p:cNvSpPr>
            <a:spLocks noChangeShapeType="1"/>
          </p:cNvSpPr>
          <p:nvPr/>
        </p:nvSpPr>
        <p:spPr bwMode="auto">
          <a:xfrm>
            <a:off x="5688013" y="5411788"/>
            <a:ext cx="228600"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2" name="Rectangle 37">
            <a:extLst>
              <a:ext uri="{FF2B5EF4-FFF2-40B4-BE49-F238E27FC236}">
                <a16:creationId xmlns:a16="http://schemas.microsoft.com/office/drawing/2014/main" id="{A7FFA2BA-66AF-20EC-B89B-4FA5DA3068F5}"/>
              </a:ext>
            </a:extLst>
          </p:cNvPr>
          <p:cNvSpPr>
            <a:spLocks noChangeArrowheads="1"/>
          </p:cNvSpPr>
          <p:nvPr/>
        </p:nvSpPr>
        <p:spPr bwMode="auto">
          <a:xfrm>
            <a:off x="5548313" y="5316538"/>
            <a:ext cx="138112" cy="984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1303" name="Rectangle 38">
            <a:extLst>
              <a:ext uri="{FF2B5EF4-FFF2-40B4-BE49-F238E27FC236}">
                <a16:creationId xmlns:a16="http://schemas.microsoft.com/office/drawing/2014/main" id="{36AD30E8-8764-1A08-C39C-065104ABE345}"/>
              </a:ext>
            </a:extLst>
          </p:cNvPr>
          <p:cNvSpPr>
            <a:spLocks noChangeArrowheads="1"/>
          </p:cNvSpPr>
          <p:nvPr/>
        </p:nvSpPr>
        <p:spPr bwMode="auto">
          <a:xfrm>
            <a:off x="6626225" y="5318125"/>
            <a:ext cx="138113" cy="984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1304" name="Freeform 39">
            <a:extLst>
              <a:ext uri="{FF2B5EF4-FFF2-40B4-BE49-F238E27FC236}">
                <a16:creationId xmlns:a16="http://schemas.microsoft.com/office/drawing/2014/main" id="{BD992539-0A0F-039B-7463-A01B605FFAC5}"/>
              </a:ext>
            </a:extLst>
          </p:cNvPr>
          <p:cNvSpPr>
            <a:spLocks/>
          </p:cNvSpPr>
          <p:nvPr/>
        </p:nvSpPr>
        <p:spPr bwMode="auto">
          <a:xfrm>
            <a:off x="5842000" y="4837113"/>
            <a:ext cx="736600" cy="558800"/>
          </a:xfrm>
          <a:custGeom>
            <a:avLst/>
            <a:gdLst>
              <a:gd name="T0" fmla="*/ 0 w 464"/>
              <a:gd name="T1" fmla="*/ 381000 h 352"/>
              <a:gd name="T2" fmla="*/ 50800 w 464"/>
              <a:gd name="T3" fmla="*/ 495300 h 352"/>
              <a:gd name="T4" fmla="*/ 228600 w 464"/>
              <a:gd name="T5" fmla="*/ 546100 h 352"/>
              <a:gd name="T6" fmla="*/ 431800 w 464"/>
              <a:gd name="T7" fmla="*/ 533400 h 352"/>
              <a:gd name="T8" fmla="*/ 584200 w 464"/>
              <a:gd name="T9" fmla="*/ 469900 h 352"/>
              <a:gd name="T10" fmla="*/ 736600 w 464"/>
              <a:gd name="T11" fmla="*/ 0 h 352"/>
              <a:gd name="T12" fmla="*/ 0 60000 65536"/>
              <a:gd name="T13" fmla="*/ 0 60000 65536"/>
              <a:gd name="T14" fmla="*/ 0 60000 65536"/>
              <a:gd name="T15" fmla="*/ 0 60000 65536"/>
              <a:gd name="T16" fmla="*/ 0 60000 65536"/>
              <a:gd name="T17" fmla="*/ 0 60000 65536"/>
              <a:gd name="T18" fmla="*/ 0 w 464"/>
              <a:gd name="T19" fmla="*/ 0 h 352"/>
              <a:gd name="T20" fmla="*/ 464 w 464"/>
              <a:gd name="T21" fmla="*/ 352 h 352"/>
            </a:gdLst>
            <a:ahLst/>
            <a:cxnLst>
              <a:cxn ang="T12">
                <a:pos x="T0" y="T1"/>
              </a:cxn>
              <a:cxn ang="T13">
                <a:pos x="T2" y="T3"/>
              </a:cxn>
              <a:cxn ang="T14">
                <a:pos x="T4" y="T5"/>
              </a:cxn>
              <a:cxn ang="T15">
                <a:pos x="T6" y="T7"/>
              </a:cxn>
              <a:cxn ang="T16">
                <a:pos x="T8" y="T9"/>
              </a:cxn>
              <a:cxn ang="T17">
                <a:pos x="T10" y="T11"/>
              </a:cxn>
            </a:cxnLst>
            <a:rect l="T18" t="T19" r="T20" b="T21"/>
            <a:pathLst>
              <a:path w="464" h="352">
                <a:moveTo>
                  <a:pt x="0" y="240"/>
                </a:moveTo>
                <a:cubicBezTo>
                  <a:pt x="4" y="267"/>
                  <a:pt x="8" y="295"/>
                  <a:pt x="32" y="312"/>
                </a:cubicBezTo>
                <a:cubicBezTo>
                  <a:pt x="56" y="329"/>
                  <a:pt x="104" y="340"/>
                  <a:pt x="144" y="344"/>
                </a:cubicBezTo>
                <a:cubicBezTo>
                  <a:pt x="184" y="348"/>
                  <a:pt x="235" y="344"/>
                  <a:pt x="272" y="336"/>
                </a:cubicBezTo>
                <a:cubicBezTo>
                  <a:pt x="309" y="328"/>
                  <a:pt x="336" y="352"/>
                  <a:pt x="368" y="296"/>
                </a:cubicBezTo>
                <a:cubicBezTo>
                  <a:pt x="400" y="240"/>
                  <a:pt x="432" y="120"/>
                  <a:pt x="464" y="0"/>
                </a:cubicBezTo>
              </a:path>
            </a:pathLst>
          </a:custGeom>
          <a:noFill/>
          <a:ln w="19050">
            <a:solidFill>
              <a:srgbClr val="FF3300"/>
            </a:solidFill>
            <a:round/>
            <a:headEnd type="none" w="med" len="med"/>
            <a:tailEnd type="triangl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5" name="Rectangle 40">
            <a:extLst>
              <a:ext uri="{FF2B5EF4-FFF2-40B4-BE49-F238E27FC236}">
                <a16:creationId xmlns:a16="http://schemas.microsoft.com/office/drawing/2014/main" id="{01D20C90-F297-2488-DA7C-F32DA72D0A6F}"/>
              </a:ext>
            </a:extLst>
          </p:cNvPr>
          <p:cNvSpPr>
            <a:spLocks noChangeArrowheads="1"/>
          </p:cNvSpPr>
          <p:nvPr/>
        </p:nvSpPr>
        <p:spPr bwMode="auto">
          <a:xfrm rot="3011023">
            <a:off x="2951163" y="4392613"/>
            <a:ext cx="3556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1306" name="Text Box 41">
            <a:extLst>
              <a:ext uri="{FF2B5EF4-FFF2-40B4-BE49-F238E27FC236}">
                <a16:creationId xmlns:a16="http://schemas.microsoft.com/office/drawing/2014/main" id="{5DB22D1A-4BE6-461A-7EAF-B5108E17DD0D}"/>
              </a:ext>
            </a:extLst>
          </p:cNvPr>
          <p:cNvSpPr txBox="1">
            <a:spLocks noChangeArrowheads="1"/>
          </p:cNvSpPr>
          <p:nvPr/>
        </p:nvSpPr>
        <p:spPr bwMode="auto">
          <a:xfrm>
            <a:off x="2955925" y="4440238"/>
            <a:ext cx="34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a:t>P</a:t>
            </a:r>
            <a:r>
              <a:rPr lang="en-CA" altLang="en-US" sz="1200" baseline="-25000"/>
              <a:t>e</a:t>
            </a:r>
            <a:endParaRPr lang="en-US" altLang="en-US" sz="1200" baseline="-25000"/>
          </a:p>
        </p:txBody>
      </p:sp>
      <p:sp>
        <p:nvSpPr>
          <p:cNvPr id="11307" name="Rectangle 42">
            <a:extLst>
              <a:ext uri="{FF2B5EF4-FFF2-40B4-BE49-F238E27FC236}">
                <a16:creationId xmlns:a16="http://schemas.microsoft.com/office/drawing/2014/main" id="{86EA9F71-C434-AB8E-3931-7E5572E1FACB}"/>
              </a:ext>
            </a:extLst>
          </p:cNvPr>
          <p:cNvSpPr>
            <a:spLocks noChangeArrowheads="1"/>
          </p:cNvSpPr>
          <p:nvPr/>
        </p:nvSpPr>
        <p:spPr bwMode="auto">
          <a:xfrm rot="3011023">
            <a:off x="6697663" y="4418013"/>
            <a:ext cx="3556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1308" name="Text Box 43">
            <a:extLst>
              <a:ext uri="{FF2B5EF4-FFF2-40B4-BE49-F238E27FC236}">
                <a16:creationId xmlns:a16="http://schemas.microsoft.com/office/drawing/2014/main" id="{26E6A7E0-AC89-A9CB-386D-2C456D93703F}"/>
              </a:ext>
            </a:extLst>
          </p:cNvPr>
          <p:cNvSpPr txBox="1">
            <a:spLocks noChangeArrowheads="1"/>
          </p:cNvSpPr>
          <p:nvPr/>
        </p:nvSpPr>
        <p:spPr bwMode="auto">
          <a:xfrm>
            <a:off x="6784975" y="4419600"/>
            <a:ext cx="342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a:t>P</a:t>
            </a:r>
            <a:r>
              <a:rPr lang="en-CA" altLang="en-US" sz="1200" baseline="-25000"/>
              <a:t>e</a:t>
            </a:r>
            <a:endParaRPr lang="en-US" altLang="en-US" sz="1200" baseline="-25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DFB0E872-612D-16E2-2E23-6C4CC5D20F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85F154A2-1F96-4FA0-9775-232C5F450FB0}" type="slidenum">
              <a:rPr lang="en-US" altLang="en-US" sz="1400"/>
              <a:pPr eaLnBrk="1" hangingPunct="1"/>
              <a:t>14</a:t>
            </a:fld>
            <a:endParaRPr lang="en-US" altLang="en-US" sz="1400"/>
          </a:p>
        </p:txBody>
      </p:sp>
      <p:sp>
        <p:nvSpPr>
          <p:cNvPr id="12291" name="Text Box 2">
            <a:extLst>
              <a:ext uri="{FF2B5EF4-FFF2-40B4-BE49-F238E27FC236}">
                <a16:creationId xmlns:a16="http://schemas.microsoft.com/office/drawing/2014/main" id="{ACB99C83-6DD7-4425-FCDC-E01236CEE7A1}"/>
              </a:ext>
            </a:extLst>
          </p:cNvPr>
          <p:cNvSpPr txBox="1">
            <a:spLocks noChangeArrowheads="1"/>
          </p:cNvSpPr>
          <p:nvPr/>
        </p:nvSpPr>
        <p:spPr bwMode="auto">
          <a:xfrm>
            <a:off x="3385343" y="333806"/>
            <a:ext cx="2373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2800" b="1" dirty="0"/>
              <a:t>Valve Timing</a:t>
            </a:r>
          </a:p>
        </p:txBody>
      </p:sp>
      <p:sp>
        <p:nvSpPr>
          <p:cNvPr id="12292" name="Text Box 4">
            <a:extLst>
              <a:ext uri="{FF2B5EF4-FFF2-40B4-BE49-F238E27FC236}">
                <a16:creationId xmlns:a16="http://schemas.microsoft.com/office/drawing/2014/main" id="{87AB2158-4A10-0C1A-64D2-9F0AABCEE1A5}"/>
              </a:ext>
            </a:extLst>
          </p:cNvPr>
          <p:cNvSpPr txBox="1">
            <a:spLocks noChangeArrowheads="1"/>
          </p:cNvSpPr>
          <p:nvPr/>
        </p:nvSpPr>
        <p:spPr bwMode="auto">
          <a:xfrm>
            <a:off x="255588" y="2844094"/>
            <a:ext cx="888841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dirty="0"/>
              <a:t>Conventional engines operate at low rpms, with idle and part load important</a:t>
            </a:r>
          </a:p>
          <a:p>
            <a:pPr eaLnBrk="1" hangingPunct="1"/>
            <a:r>
              <a:rPr lang="en-US" altLang="en-US" dirty="0"/>
              <a:t>High performance engines operate at high rpms at WOT, with power and </a:t>
            </a:r>
          </a:p>
          <a:p>
            <a:pPr eaLnBrk="1" hangingPunct="1"/>
            <a:r>
              <a:rPr lang="en-US" altLang="en-US" dirty="0"/>
              <a:t>volumetric efficiency important</a:t>
            </a:r>
          </a:p>
          <a:p>
            <a:pPr eaLnBrk="1" hangingPunct="1"/>
            <a:endParaRPr lang="en-US" altLang="en-US" dirty="0"/>
          </a:p>
          <a:p>
            <a:pPr eaLnBrk="1" hangingPunct="1"/>
            <a:r>
              <a:rPr lang="en-US" altLang="en-US" dirty="0"/>
              <a:t>A</a:t>
            </a:r>
            <a:r>
              <a:rPr lang="en-US" altLang="en-US" dirty="0">
                <a:sym typeface="Wingdings" panose="05000000000000000000" pitchFamily="2" charset="2"/>
              </a:rPr>
              <a:t>t high engine speeds less time available for fresh gas intake so need more </a:t>
            </a:r>
          </a:p>
          <a:p>
            <a:pPr eaLnBrk="1" hangingPunct="1"/>
            <a:r>
              <a:rPr lang="en-US" altLang="en-US" dirty="0">
                <a:sym typeface="Wingdings" panose="05000000000000000000" pitchFamily="2" charset="2"/>
              </a:rPr>
              <a:t>crank angles to get high volumetric efficiency  large valve overlap</a:t>
            </a:r>
          </a:p>
          <a:p>
            <a:pPr eaLnBrk="1" hangingPunct="1"/>
            <a:endParaRPr lang="en-US" altLang="en-US" dirty="0">
              <a:sym typeface="Wingdings" panose="05000000000000000000" pitchFamily="2" charset="2"/>
            </a:endParaRPr>
          </a:p>
          <a:p>
            <a:pPr eaLnBrk="1" hangingPunct="1"/>
            <a:r>
              <a:rPr lang="en-US" altLang="en-US" dirty="0">
                <a:sym typeface="Wingdings" panose="05000000000000000000" pitchFamily="2" charset="2"/>
              </a:rPr>
              <a:t>At low engine speed and part throttle valve overlap is minimized by reducing </a:t>
            </a:r>
          </a:p>
          <a:p>
            <a:pPr eaLnBrk="1" hangingPunct="1"/>
            <a:r>
              <a:rPr lang="en-US" altLang="en-US" dirty="0">
                <a:sym typeface="Wingdings" panose="05000000000000000000" pitchFamily="2" charset="2"/>
              </a:rPr>
              <a:t>the angle duration for valves staying open.</a:t>
            </a:r>
          </a:p>
          <a:p>
            <a:pPr eaLnBrk="1" hangingPunct="1"/>
            <a:endParaRPr lang="en-US" altLang="en-US" dirty="0">
              <a:sym typeface="Wingdings" panose="05000000000000000000" pitchFamily="2" charset="2"/>
            </a:endParaRPr>
          </a:p>
        </p:txBody>
      </p:sp>
      <p:pic>
        <p:nvPicPr>
          <p:cNvPr id="12293" name="Picture 5" descr="~lwf0006">
            <a:extLst>
              <a:ext uri="{FF2B5EF4-FFF2-40B4-BE49-F238E27FC236}">
                <a16:creationId xmlns:a16="http://schemas.microsoft.com/office/drawing/2014/main" id="{9420BD4B-2964-7629-660D-34D802569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23732"/>
            <a:ext cx="7632700" cy="192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a:extLst>
              <a:ext uri="{FF2B5EF4-FFF2-40B4-BE49-F238E27FC236}">
                <a16:creationId xmlns:a16="http://schemas.microsoft.com/office/drawing/2014/main" id="{2D19D09F-17CD-7613-F699-19D8C9C93A17}"/>
              </a:ext>
            </a:extLst>
          </p:cNvPr>
          <p:cNvSpPr>
            <a:spLocks noChangeArrowheads="1"/>
          </p:cNvSpPr>
          <p:nvPr/>
        </p:nvSpPr>
        <p:spPr bwMode="auto">
          <a:xfrm>
            <a:off x="2971800" y="1181100"/>
            <a:ext cx="596900" cy="1397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8" descr="~lwf0008">
            <a:extLst>
              <a:ext uri="{FF2B5EF4-FFF2-40B4-BE49-F238E27FC236}">
                <a16:creationId xmlns:a16="http://schemas.microsoft.com/office/drawing/2014/main" id="{11F6A993-C557-C2D0-7F86-523E9BDCA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49" y="912735"/>
            <a:ext cx="3970337"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4">
            <a:extLst>
              <a:ext uri="{FF2B5EF4-FFF2-40B4-BE49-F238E27FC236}">
                <a16:creationId xmlns:a16="http://schemas.microsoft.com/office/drawing/2014/main" id="{06C96AB1-32D4-03C0-0A83-345F8333FB5F}"/>
              </a:ext>
            </a:extLst>
          </p:cNvPr>
          <p:cNvSpPr txBox="1">
            <a:spLocks noChangeArrowheads="1"/>
          </p:cNvSpPr>
          <p:nvPr/>
        </p:nvSpPr>
        <p:spPr bwMode="auto">
          <a:xfrm>
            <a:off x="2371725" y="442913"/>
            <a:ext cx="381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2800" b="1"/>
              <a:t>Volumetric Efficiency</a:t>
            </a:r>
            <a:endParaRPr lang="en-US" altLang="en-US" sz="2800" b="1"/>
          </a:p>
        </p:txBody>
      </p:sp>
      <p:graphicFrame>
        <p:nvGraphicFramePr>
          <p:cNvPr id="5122" name="Object 6">
            <a:extLst>
              <a:ext uri="{FF2B5EF4-FFF2-40B4-BE49-F238E27FC236}">
                <a16:creationId xmlns:a16="http://schemas.microsoft.com/office/drawing/2014/main" id="{EC5E4573-B3EC-126B-E941-E188506C9732}"/>
              </a:ext>
            </a:extLst>
          </p:cNvPr>
          <p:cNvGraphicFramePr>
            <a:graphicFrameLocks noChangeAspect="1"/>
          </p:cNvGraphicFramePr>
          <p:nvPr>
            <p:extLst>
              <p:ext uri="{D42A27DB-BD31-4B8C-83A1-F6EECF244321}">
                <p14:modId xmlns:p14="http://schemas.microsoft.com/office/powerpoint/2010/main" val="2554848230"/>
              </p:ext>
            </p:extLst>
          </p:nvPr>
        </p:nvGraphicFramePr>
        <p:xfrm>
          <a:off x="4602163" y="990600"/>
          <a:ext cx="1927225" cy="1011238"/>
        </p:xfrm>
        <a:graphic>
          <a:graphicData uri="http://schemas.openxmlformats.org/presentationml/2006/ole">
            <mc:AlternateContent xmlns:mc="http://schemas.openxmlformats.org/markup-compatibility/2006">
              <mc:Choice xmlns:v="urn:schemas-microsoft-com:vml" Requires="v">
                <p:oleObj name="Equation" r:id="rId3" imgW="736560" imgH="444240" progId="Equation.3">
                  <p:embed/>
                </p:oleObj>
              </mc:Choice>
              <mc:Fallback>
                <p:oleObj name="Equation" r:id="rId3" imgW="736560" imgH="444240" progId="Equation.3">
                  <p:embed/>
                  <p:pic>
                    <p:nvPicPr>
                      <p:cNvPr id="5122" name="Object 6">
                        <a:extLst>
                          <a:ext uri="{FF2B5EF4-FFF2-40B4-BE49-F238E27FC236}">
                            <a16:creationId xmlns:a16="http://schemas.microsoft.com/office/drawing/2014/main" id="{EC5E4573-B3EC-126B-E941-E188506C9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163" y="990600"/>
                        <a:ext cx="1927225" cy="101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4" name="Text Box 7">
            <a:extLst>
              <a:ext uri="{FF2B5EF4-FFF2-40B4-BE49-F238E27FC236}">
                <a16:creationId xmlns:a16="http://schemas.microsoft.com/office/drawing/2014/main" id="{5D4096AC-0428-32B8-4C8C-5B2DFC0C7AB0}"/>
              </a:ext>
            </a:extLst>
          </p:cNvPr>
          <p:cNvSpPr txBox="1">
            <a:spLocks noChangeArrowheads="1"/>
          </p:cNvSpPr>
          <p:nvPr/>
        </p:nvSpPr>
        <p:spPr bwMode="auto">
          <a:xfrm>
            <a:off x="4122737" y="3673073"/>
            <a:ext cx="44608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71475" indent="-3714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dirty="0"/>
              <a:t>Volumetric efficiency is affected by :</a:t>
            </a:r>
          </a:p>
          <a:p>
            <a:pPr eaLnBrk="1" hangingPunct="1">
              <a:buFont typeface="Arial" panose="020B0604020202020204" pitchFamily="34" charset="0"/>
              <a:buChar char="•"/>
            </a:pPr>
            <a:r>
              <a:rPr lang="en-CA" altLang="en-US" dirty="0"/>
              <a:t>Fuel evaporation</a:t>
            </a:r>
          </a:p>
          <a:p>
            <a:pPr eaLnBrk="1" hangingPunct="1">
              <a:buFont typeface="Arial" panose="020B0604020202020204" pitchFamily="34" charset="0"/>
              <a:buChar char="•"/>
            </a:pPr>
            <a:r>
              <a:rPr lang="en-CA" altLang="en-US" dirty="0"/>
              <a:t>Mixture temperature</a:t>
            </a:r>
          </a:p>
          <a:p>
            <a:pPr eaLnBrk="1" hangingPunct="1">
              <a:buFont typeface="Arial" panose="020B0604020202020204" pitchFamily="34" charset="0"/>
              <a:buChar char="•"/>
            </a:pPr>
            <a:r>
              <a:rPr lang="en-CA" altLang="en-US" dirty="0"/>
              <a:t>Pressure drop in the intake system</a:t>
            </a:r>
          </a:p>
          <a:p>
            <a:pPr eaLnBrk="1" hangingPunct="1">
              <a:buFont typeface="Arial" panose="020B0604020202020204" pitchFamily="34" charset="0"/>
              <a:buChar char="•"/>
            </a:pPr>
            <a:r>
              <a:rPr lang="en-CA" altLang="en-US" dirty="0"/>
              <a:t>Gas dynamic effects</a:t>
            </a:r>
            <a:endParaRPr lang="en-US" altLang="en-US" dirty="0"/>
          </a:p>
        </p:txBody>
      </p:sp>
      <p:sp>
        <p:nvSpPr>
          <p:cNvPr id="5126" name="Text Box 10">
            <a:extLst>
              <a:ext uri="{FF2B5EF4-FFF2-40B4-BE49-F238E27FC236}">
                <a16:creationId xmlns:a16="http://schemas.microsoft.com/office/drawing/2014/main" id="{C3D2F02C-D24A-812A-8F58-B369947EF110}"/>
              </a:ext>
            </a:extLst>
          </p:cNvPr>
          <p:cNvSpPr txBox="1">
            <a:spLocks noChangeArrowheads="1"/>
          </p:cNvSpPr>
          <p:nvPr/>
        </p:nvSpPr>
        <p:spPr bwMode="auto">
          <a:xfrm>
            <a:off x="1485358" y="5422823"/>
            <a:ext cx="4003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dirty="0"/>
              <a:t>Note: </a:t>
            </a:r>
            <a:r>
              <a:rPr lang="en-CA" altLang="en-US" u="sng" dirty="0"/>
              <a:t>piston speed is proportional</a:t>
            </a:r>
          </a:p>
          <a:p>
            <a:pPr eaLnBrk="1" hangingPunct="1"/>
            <a:r>
              <a:rPr lang="en-CA" altLang="en-US" dirty="0"/>
              <a:t>          </a:t>
            </a:r>
            <a:r>
              <a:rPr lang="en-CA" altLang="en-US" u="sng" dirty="0"/>
              <a:t>to air flow velocity</a:t>
            </a:r>
            <a:endParaRPr lang="en-US" altLang="en-US" u="sng" dirty="0"/>
          </a:p>
        </p:txBody>
      </p:sp>
      <p:sp>
        <p:nvSpPr>
          <p:cNvPr id="2" name="Text Box 7">
            <a:extLst>
              <a:ext uri="{FF2B5EF4-FFF2-40B4-BE49-F238E27FC236}">
                <a16:creationId xmlns:a16="http://schemas.microsoft.com/office/drawing/2014/main" id="{72AE83E7-959B-4058-189C-D3069860B379}"/>
              </a:ext>
            </a:extLst>
          </p:cNvPr>
          <p:cNvSpPr txBox="1">
            <a:spLocks noChangeArrowheads="1"/>
          </p:cNvSpPr>
          <p:nvPr/>
        </p:nvSpPr>
        <p:spPr bwMode="auto">
          <a:xfrm>
            <a:off x="4122737" y="2101660"/>
            <a:ext cx="476444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71475" indent="-3714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dirty="0"/>
              <a:t>Where:</a:t>
            </a:r>
          </a:p>
          <a:p>
            <a:pPr eaLnBrk="1" hangingPunct="1"/>
            <a:r>
              <a:rPr lang="en-CA" altLang="en-US" dirty="0"/>
              <a:t>m</a:t>
            </a:r>
            <a:r>
              <a:rPr lang="en-CA" altLang="en-US" baseline="-25000" dirty="0"/>
              <a:t>a</a:t>
            </a:r>
            <a:r>
              <a:rPr lang="en-CA" altLang="en-US" dirty="0"/>
              <a:t> = mass of air trapped at start of cycle</a:t>
            </a:r>
          </a:p>
          <a:p>
            <a:pPr eaLnBrk="1" hangingPunct="1"/>
            <a:r>
              <a:rPr lang="el-GR" altLang="en-US" dirty="0"/>
              <a:t>ρ</a:t>
            </a:r>
            <a:r>
              <a:rPr lang="en-CA" altLang="en-US" baseline="-25000" dirty="0" err="1"/>
              <a:t>a,o</a:t>
            </a:r>
            <a:r>
              <a:rPr lang="en-CA" altLang="en-US" dirty="0"/>
              <a:t> = density of ambient air</a:t>
            </a:r>
          </a:p>
          <a:p>
            <a:pPr eaLnBrk="1" hangingPunct="1"/>
            <a:r>
              <a:rPr lang="en-US" altLang="en-US" dirty="0" err="1"/>
              <a:t>V</a:t>
            </a:r>
            <a:r>
              <a:rPr lang="en-US" altLang="en-US" baseline="-25000" dirty="0" err="1"/>
              <a:t>d</a:t>
            </a:r>
            <a:r>
              <a:rPr lang="en-US" altLang="en-US" dirty="0"/>
              <a:t> = displaced volume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a:extLst>
              <a:ext uri="{FF2B5EF4-FFF2-40B4-BE49-F238E27FC236}">
                <a16:creationId xmlns:a16="http://schemas.microsoft.com/office/drawing/2014/main" id="{ADD46992-23B9-BA67-5DD9-B35830DEA2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ED9D89C3-6713-419E-B9D7-DA4F3BBD35D5}" type="slidenum">
              <a:rPr lang="en-US" altLang="en-US" sz="1400"/>
              <a:pPr eaLnBrk="1" hangingPunct="1"/>
              <a:t>16</a:t>
            </a:fld>
            <a:endParaRPr lang="en-US" altLang="en-US" sz="1400"/>
          </a:p>
        </p:txBody>
      </p:sp>
      <p:pic>
        <p:nvPicPr>
          <p:cNvPr id="13315" name="Picture 4" descr="~lwf0010">
            <a:extLst>
              <a:ext uri="{FF2B5EF4-FFF2-40B4-BE49-F238E27FC236}">
                <a16:creationId xmlns:a16="http://schemas.microsoft.com/office/drawing/2014/main" id="{B33C93B5-3B78-D126-3209-2F722320D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63" y="1087438"/>
            <a:ext cx="7594600" cy="563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5">
            <a:extLst>
              <a:ext uri="{FF2B5EF4-FFF2-40B4-BE49-F238E27FC236}">
                <a16:creationId xmlns:a16="http://schemas.microsoft.com/office/drawing/2014/main" id="{85352ADA-0331-F1F7-8076-70930B2C193A}"/>
              </a:ext>
            </a:extLst>
          </p:cNvPr>
          <p:cNvSpPr txBox="1">
            <a:spLocks noChangeArrowheads="1"/>
          </p:cNvSpPr>
          <p:nvPr/>
        </p:nvSpPr>
        <p:spPr bwMode="auto">
          <a:xfrm>
            <a:off x="631825" y="350838"/>
            <a:ext cx="7396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2800" b="1"/>
              <a:t>Factors affecting </a:t>
            </a:r>
            <a:r>
              <a:rPr lang="en-CA" altLang="en-US" sz="2800" b="1">
                <a:latin typeface="Symbol" panose="05050102010706020507" pitchFamily="18" charset="2"/>
              </a:rPr>
              <a:t>h</a:t>
            </a:r>
            <a:r>
              <a:rPr lang="en-CA" altLang="en-US" sz="2800" b="1" baseline="-25000"/>
              <a:t>v </a:t>
            </a:r>
            <a:r>
              <a:rPr lang="en-CA" altLang="en-US" sz="2800" b="1"/>
              <a:t>as a function of speed</a:t>
            </a:r>
            <a:endParaRPr lang="en-US" altLang="en-US" sz="2800" b="1"/>
          </a:p>
        </p:txBody>
      </p:sp>
      <p:sp>
        <p:nvSpPr>
          <p:cNvPr id="13317" name="Rectangle 7">
            <a:extLst>
              <a:ext uri="{FF2B5EF4-FFF2-40B4-BE49-F238E27FC236}">
                <a16:creationId xmlns:a16="http://schemas.microsoft.com/office/drawing/2014/main" id="{1456E0DB-5E73-4C34-A276-20964593ED68}"/>
              </a:ext>
            </a:extLst>
          </p:cNvPr>
          <p:cNvSpPr>
            <a:spLocks noChangeArrowheads="1"/>
          </p:cNvSpPr>
          <p:nvPr/>
        </p:nvSpPr>
        <p:spPr bwMode="auto">
          <a:xfrm>
            <a:off x="5626100" y="1435100"/>
            <a:ext cx="1739900" cy="254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3318" name="Text Box 6">
            <a:extLst>
              <a:ext uri="{FF2B5EF4-FFF2-40B4-BE49-F238E27FC236}">
                <a16:creationId xmlns:a16="http://schemas.microsoft.com/office/drawing/2014/main" id="{20BFA033-3146-1CA0-6C41-C50BDDF2A0BD}"/>
              </a:ext>
            </a:extLst>
          </p:cNvPr>
          <p:cNvSpPr txBox="1">
            <a:spLocks noChangeArrowheads="1"/>
          </p:cNvSpPr>
          <p:nvPr/>
        </p:nvSpPr>
        <p:spPr bwMode="auto">
          <a:xfrm>
            <a:off x="5470525" y="1395413"/>
            <a:ext cx="1804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400" b="1">
                <a:latin typeface="Times New Roman" panose="02020603050405020304" pitchFamily="18" charset="0"/>
              </a:rPr>
              <a:t>Fuel vapour pressure</a:t>
            </a:r>
            <a:endParaRPr lang="en-US" altLang="en-US" sz="1400" b="1">
              <a:latin typeface="Times New Roman" panose="02020603050405020304" pitchFamily="18" charset="0"/>
            </a:endParaRPr>
          </a:p>
        </p:txBody>
      </p:sp>
      <p:sp>
        <p:nvSpPr>
          <p:cNvPr id="13319" name="Freeform 8">
            <a:extLst>
              <a:ext uri="{FF2B5EF4-FFF2-40B4-BE49-F238E27FC236}">
                <a16:creationId xmlns:a16="http://schemas.microsoft.com/office/drawing/2014/main" id="{27E17818-D91A-EA84-8E17-661ED7762309}"/>
              </a:ext>
            </a:extLst>
          </p:cNvPr>
          <p:cNvSpPr>
            <a:spLocks/>
          </p:cNvSpPr>
          <p:nvPr/>
        </p:nvSpPr>
        <p:spPr bwMode="auto">
          <a:xfrm>
            <a:off x="2057400" y="2914650"/>
            <a:ext cx="5473700" cy="2444750"/>
          </a:xfrm>
          <a:custGeom>
            <a:avLst/>
            <a:gdLst>
              <a:gd name="T0" fmla="*/ 0 w 3448"/>
              <a:gd name="T1" fmla="*/ 908050 h 1540"/>
              <a:gd name="T2" fmla="*/ 76200 w 3448"/>
              <a:gd name="T3" fmla="*/ 882650 h 1540"/>
              <a:gd name="T4" fmla="*/ 406400 w 3448"/>
              <a:gd name="T5" fmla="*/ 666750 h 1540"/>
              <a:gd name="T6" fmla="*/ 838200 w 3448"/>
              <a:gd name="T7" fmla="*/ 463550 h 1540"/>
              <a:gd name="T8" fmla="*/ 1346200 w 3448"/>
              <a:gd name="T9" fmla="*/ 234950 h 1540"/>
              <a:gd name="T10" fmla="*/ 1765300 w 3448"/>
              <a:gd name="T11" fmla="*/ 95250 h 1540"/>
              <a:gd name="T12" fmla="*/ 2247900 w 3448"/>
              <a:gd name="T13" fmla="*/ 19050 h 1540"/>
              <a:gd name="T14" fmla="*/ 2565400 w 3448"/>
              <a:gd name="T15" fmla="*/ 6350 h 1540"/>
              <a:gd name="T16" fmla="*/ 2921000 w 3448"/>
              <a:gd name="T17" fmla="*/ 57150 h 1540"/>
              <a:gd name="T18" fmla="*/ 3213100 w 3448"/>
              <a:gd name="T19" fmla="*/ 146050 h 1540"/>
              <a:gd name="T20" fmla="*/ 3505201 w 3448"/>
              <a:gd name="T21" fmla="*/ 311150 h 1540"/>
              <a:gd name="T22" fmla="*/ 3873500 w 3448"/>
              <a:gd name="T23" fmla="*/ 603250 h 1540"/>
              <a:gd name="T24" fmla="*/ 4165600 w 3448"/>
              <a:gd name="T25" fmla="*/ 908050 h 1540"/>
              <a:gd name="T26" fmla="*/ 4572000 w 3448"/>
              <a:gd name="T27" fmla="*/ 1314450 h 1540"/>
              <a:gd name="T28" fmla="*/ 4927600 w 3448"/>
              <a:gd name="T29" fmla="*/ 1733550 h 1540"/>
              <a:gd name="T30" fmla="*/ 5257800 w 3448"/>
              <a:gd name="T31" fmla="*/ 2152650 h 1540"/>
              <a:gd name="T32" fmla="*/ 5473700 w 3448"/>
              <a:gd name="T33" fmla="*/ 2444750 h 15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48"/>
              <a:gd name="T52" fmla="*/ 0 h 1540"/>
              <a:gd name="T53" fmla="*/ 3448 w 3448"/>
              <a:gd name="T54" fmla="*/ 1540 h 15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48" h="1540">
                <a:moveTo>
                  <a:pt x="0" y="572"/>
                </a:moveTo>
                <a:cubicBezTo>
                  <a:pt x="2" y="576"/>
                  <a:pt x="5" y="581"/>
                  <a:pt x="48" y="556"/>
                </a:cubicBezTo>
                <a:cubicBezTo>
                  <a:pt x="91" y="531"/>
                  <a:pt x="176" y="464"/>
                  <a:pt x="256" y="420"/>
                </a:cubicBezTo>
                <a:cubicBezTo>
                  <a:pt x="336" y="376"/>
                  <a:pt x="429" y="337"/>
                  <a:pt x="528" y="292"/>
                </a:cubicBezTo>
                <a:cubicBezTo>
                  <a:pt x="627" y="247"/>
                  <a:pt x="751" y="187"/>
                  <a:pt x="848" y="148"/>
                </a:cubicBezTo>
                <a:cubicBezTo>
                  <a:pt x="945" y="109"/>
                  <a:pt x="1017" y="83"/>
                  <a:pt x="1112" y="60"/>
                </a:cubicBezTo>
                <a:cubicBezTo>
                  <a:pt x="1207" y="37"/>
                  <a:pt x="1332" y="21"/>
                  <a:pt x="1416" y="12"/>
                </a:cubicBezTo>
                <a:cubicBezTo>
                  <a:pt x="1500" y="3"/>
                  <a:pt x="1545" y="0"/>
                  <a:pt x="1616" y="4"/>
                </a:cubicBezTo>
                <a:cubicBezTo>
                  <a:pt x="1687" y="8"/>
                  <a:pt x="1772" y="21"/>
                  <a:pt x="1840" y="36"/>
                </a:cubicBezTo>
                <a:cubicBezTo>
                  <a:pt x="1908" y="51"/>
                  <a:pt x="1963" y="65"/>
                  <a:pt x="2024" y="92"/>
                </a:cubicBezTo>
                <a:cubicBezTo>
                  <a:pt x="2085" y="119"/>
                  <a:pt x="2139" y="148"/>
                  <a:pt x="2208" y="196"/>
                </a:cubicBezTo>
                <a:cubicBezTo>
                  <a:pt x="2277" y="244"/>
                  <a:pt x="2371" y="317"/>
                  <a:pt x="2440" y="380"/>
                </a:cubicBezTo>
                <a:cubicBezTo>
                  <a:pt x="2509" y="443"/>
                  <a:pt x="2551" y="497"/>
                  <a:pt x="2624" y="572"/>
                </a:cubicBezTo>
                <a:cubicBezTo>
                  <a:pt x="2697" y="647"/>
                  <a:pt x="2800" y="741"/>
                  <a:pt x="2880" y="828"/>
                </a:cubicBezTo>
                <a:cubicBezTo>
                  <a:pt x="2960" y="915"/>
                  <a:pt x="3032" y="1004"/>
                  <a:pt x="3104" y="1092"/>
                </a:cubicBezTo>
                <a:cubicBezTo>
                  <a:pt x="3176" y="1180"/>
                  <a:pt x="3255" y="1281"/>
                  <a:pt x="3312" y="1356"/>
                </a:cubicBezTo>
                <a:cubicBezTo>
                  <a:pt x="3369" y="1431"/>
                  <a:pt x="3408" y="1485"/>
                  <a:pt x="3448" y="1540"/>
                </a:cubicBezTo>
              </a:path>
            </a:pathLst>
          </a:custGeom>
          <a:noFill/>
          <a:ln w="38100" cap="flat" cmpd="sng">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0" name="Line 9">
            <a:extLst>
              <a:ext uri="{FF2B5EF4-FFF2-40B4-BE49-F238E27FC236}">
                <a16:creationId xmlns:a16="http://schemas.microsoft.com/office/drawing/2014/main" id="{2D0DD6FC-7AF8-3BC4-5252-BE96457F7E01}"/>
              </a:ext>
            </a:extLst>
          </p:cNvPr>
          <p:cNvSpPr>
            <a:spLocks noChangeShapeType="1"/>
          </p:cNvSpPr>
          <p:nvPr/>
        </p:nvSpPr>
        <p:spPr bwMode="auto">
          <a:xfrm>
            <a:off x="5473700" y="1371600"/>
            <a:ext cx="0" cy="3429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1" name="Freeform 10">
            <a:extLst>
              <a:ext uri="{FF2B5EF4-FFF2-40B4-BE49-F238E27FC236}">
                <a16:creationId xmlns:a16="http://schemas.microsoft.com/office/drawing/2014/main" id="{6E38FA21-C236-220D-2821-B6556FAD8C6B}"/>
              </a:ext>
            </a:extLst>
          </p:cNvPr>
          <p:cNvSpPr>
            <a:spLocks/>
          </p:cNvSpPr>
          <p:nvPr/>
        </p:nvSpPr>
        <p:spPr bwMode="auto">
          <a:xfrm>
            <a:off x="2032000" y="3124200"/>
            <a:ext cx="1663700" cy="685800"/>
          </a:xfrm>
          <a:custGeom>
            <a:avLst/>
            <a:gdLst>
              <a:gd name="T0" fmla="*/ 0 w 1048"/>
              <a:gd name="T1" fmla="*/ 685800 h 432"/>
              <a:gd name="T2" fmla="*/ 355600 w 1048"/>
              <a:gd name="T3" fmla="*/ 469900 h 432"/>
              <a:gd name="T4" fmla="*/ 838200 w 1048"/>
              <a:gd name="T5" fmla="*/ 228600 h 432"/>
              <a:gd name="T6" fmla="*/ 1346200 w 1048"/>
              <a:gd name="T7" fmla="*/ 38100 h 432"/>
              <a:gd name="T8" fmla="*/ 1663700 w 1048"/>
              <a:gd name="T9" fmla="*/ 0 h 432"/>
              <a:gd name="T10" fmla="*/ 0 60000 65536"/>
              <a:gd name="T11" fmla="*/ 0 60000 65536"/>
              <a:gd name="T12" fmla="*/ 0 60000 65536"/>
              <a:gd name="T13" fmla="*/ 0 60000 65536"/>
              <a:gd name="T14" fmla="*/ 0 60000 65536"/>
              <a:gd name="T15" fmla="*/ 0 w 1048"/>
              <a:gd name="T16" fmla="*/ 0 h 432"/>
              <a:gd name="T17" fmla="*/ 1048 w 1048"/>
              <a:gd name="T18" fmla="*/ 432 h 432"/>
            </a:gdLst>
            <a:ahLst/>
            <a:cxnLst>
              <a:cxn ang="T10">
                <a:pos x="T0" y="T1"/>
              </a:cxn>
              <a:cxn ang="T11">
                <a:pos x="T2" y="T3"/>
              </a:cxn>
              <a:cxn ang="T12">
                <a:pos x="T4" y="T5"/>
              </a:cxn>
              <a:cxn ang="T13">
                <a:pos x="T6" y="T7"/>
              </a:cxn>
              <a:cxn ang="T14">
                <a:pos x="T8" y="T9"/>
              </a:cxn>
            </a:cxnLst>
            <a:rect l="T15" t="T16" r="T17" b="T18"/>
            <a:pathLst>
              <a:path w="1048" h="432">
                <a:moveTo>
                  <a:pt x="0" y="432"/>
                </a:moveTo>
                <a:cubicBezTo>
                  <a:pt x="68" y="388"/>
                  <a:pt x="136" y="344"/>
                  <a:pt x="224" y="296"/>
                </a:cubicBezTo>
                <a:cubicBezTo>
                  <a:pt x="312" y="248"/>
                  <a:pt x="424" y="189"/>
                  <a:pt x="528" y="144"/>
                </a:cubicBezTo>
                <a:cubicBezTo>
                  <a:pt x="632" y="99"/>
                  <a:pt x="761" y="48"/>
                  <a:pt x="848" y="24"/>
                </a:cubicBezTo>
                <a:cubicBezTo>
                  <a:pt x="935" y="0"/>
                  <a:pt x="991" y="0"/>
                  <a:pt x="1048" y="0"/>
                </a:cubicBezTo>
              </a:path>
            </a:pathLst>
          </a:custGeom>
          <a:noFill/>
          <a:ln w="2857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D51BE-C007-FAF1-209A-41A6D17E929E}"/>
            </a:ext>
          </a:extLst>
        </p:cNvPr>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0A93C07F-C600-ECBE-CCC8-0535E4BC0AB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85F154A2-1F96-4FA0-9775-232C5F450FB0}" type="slidenum">
              <a:rPr lang="en-US" altLang="en-US" sz="1400"/>
              <a:pPr eaLnBrk="1" hangingPunct="1"/>
              <a:t>17</a:t>
            </a:fld>
            <a:endParaRPr lang="en-US" altLang="en-US" sz="1400"/>
          </a:p>
        </p:txBody>
      </p:sp>
      <p:sp>
        <p:nvSpPr>
          <p:cNvPr id="12291" name="Text Box 2">
            <a:extLst>
              <a:ext uri="{FF2B5EF4-FFF2-40B4-BE49-F238E27FC236}">
                <a16:creationId xmlns:a16="http://schemas.microsoft.com/office/drawing/2014/main" id="{38426D82-8E32-C95D-C2B3-3CFC97F9A313}"/>
              </a:ext>
            </a:extLst>
          </p:cNvPr>
          <p:cNvSpPr txBox="1">
            <a:spLocks noChangeArrowheads="1"/>
          </p:cNvSpPr>
          <p:nvPr/>
        </p:nvSpPr>
        <p:spPr bwMode="auto">
          <a:xfrm>
            <a:off x="2646448" y="352054"/>
            <a:ext cx="38511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dirty="0"/>
              <a:t>Variable Valve Timing</a:t>
            </a:r>
          </a:p>
        </p:txBody>
      </p:sp>
      <p:sp>
        <p:nvSpPr>
          <p:cNvPr id="12292" name="Text Box 4">
            <a:extLst>
              <a:ext uri="{FF2B5EF4-FFF2-40B4-BE49-F238E27FC236}">
                <a16:creationId xmlns:a16="http://schemas.microsoft.com/office/drawing/2014/main" id="{2E69E175-DAF7-CB11-3AC0-31FB5BB9FCC6}"/>
              </a:ext>
            </a:extLst>
          </p:cNvPr>
          <p:cNvSpPr txBox="1">
            <a:spLocks noChangeArrowheads="1"/>
          </p:cNvSpPr>
          <p:nvPr/>
        </p:nvSpPr>
        <p:spPr bwMode="auto">
          <a:xfrm>
            <a:off x="255589" y="990600"/>
            <a:ext cx="8431212" cy="5324535"/>
          </a:xfrm>
          <a:prstGeom prst="rect">
            <a:avLst/>
          </a:prstGeom>
          <a:solidFill>
            <a:schemeClr val="bg1"/>
          </a:solidFill>
          <a:ln>
            <a:noFill/>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dirty="0"/>
              <a:t>Camshaft Profiles</a:t>
            </a:r>
          </a:p>
          <a:p>
            <a:pPr eaLnBrk="1" hangingPunct="1"/>
            <a:r>
              <a:rPr lang="en-US" altLang="en-US" dirty="0">
                <a:hlinkClick r:id="rId2"/>
              </a:rPr>
              <a:t>https://youtu.be/BQ05PDVApJw?si=bhKq1SziVQNnU-I7&amp;t=94</a:t>
            </a:r>
            <a:endParaRPr lang="en-US" altLang="en-US" dirty="0"/>
          </a:p>
          <a:p>
            <a:pPr eaLnBrk="1" hangingPunct="1"/>
            <a:endParaRPr lang="en-US" altLang="en-US" dirty="0"/>
          </a:p>
          <a:p>
            <a:pPr eaLnBrk="1" hangingPunct="1"/>
            <a:r>
              <a:rPr lang="en-US" altLang="en-US" dirty="0"/>
              <a:t>The Honda VTEC and Mitsubishi MIVEC engines have two camshaft profiles on each cam lobe. </a:t>
            </a:r>
          </a:p>
          <a:p>
            <a:pPr marL="342900" indent="-342900" eaLnBrk="1" hangingPunct="1">
              <a:buFont typeface="Arial" panose="020B0604020202020204" pitchFamily="34" charset="0"/>
              <a:buChar char="•"/>
            </a:pPr>
            <a:r>
              <a:rPr lang="en-US" altLang="en-US" dirty="0">
                <a:sym typeface="Wingdings" panose="05000000000000000000" pitchFamily="2" charset="2"/>
              </a:rPr>
              <a:t>The low-speed cam profile has little exhaust-intake overlap</a:t>
            </a:r>
          </a:p>
          <a:p>
            <a:pPr marL="342900" indent="-342900" eaLnBrk="1" hangingPunct="1">
              <a:buFont typeface="Arial" panose="020B0604020202020204" pitchFamily="34" charset="0"/>
              <a:buChar char="•"/>
            </a:pPr>
            <a:r>
              <a:rPr lang="en-US" altLang="en-US" dirty="0">
                <a:sym typeface="Wingdings" panose="05000000000000000000" pitchFamily="2" charset="2"/>
              </a:rPr>
              <a:t>The high-speed cam profile has more overlap, longer duration, and a higher overall lift</a:t>
            </a:r>
          </a:p>
          <a:p>
            <a:pPr marL="342900" indent="-342900" eaLnBrk="1" hangingPunct="1">
              <a:buFont typeface="Arial" panose="020B0604020202020204" pitchFamily="34" charset="0"/>
              <a:buChar char="•"/>
            </a:pPr>
            <a:r>
              <a:rPr lang="en-US" altLang="en-US" dirty="0">
                <a:sym typeface="Wingdings" panose="05000000000000000000" pitchFamily="2" charset="2"/>
              </a:rPr>
              <a:t>The high-speed cam profile is either the same, or a larger radius than the low-speed cam profile. </a:t>
            </a:r>
          </a:p>
          <a:p>
            <a:pPr marL="342900" indent="-342900" eaLnBrk="1" hangingPunct="1">
              <a:buFont typeface="Arial" panose="020B0604020202020204" pitchFamily="34" charset="0"/>
              <a:buChar char="•"/>
            </a:pPr>
            <a:r>
              <a:rPr lang="en-US" altLang="en-US" dirty="0">
                <a:sym typeface="Wingdings" panose="05000000000000000000" pitchFamily="2" charset="2"/>
              </a:rPr>
              <a:t>At a set condition (usually engine speed) a hydraulic actuator allows the valves to be operated by the high-speed cam profile rather than the low-speed profile. </a:t>
            </a:r>
          </a:p>
          <a:p>
            <a:pPr marL="342900" indent="-342900" eaLnBrk="1" hangingPunct="1">
              <a:buFont typeface="Arial" panose="020B0604020202020204" pitchFamily="34" charset="0"/>
              <a:buChar char="•"/>
            </a:pPr>
            <a:r>
              <a:rPr lang="en-US" altLang="en-US" dirty="0">
                <a:sym typeface="Wingdings" panose="05000000000000000000" pitchFamily="2" charset="2"/>
                <a:hlinkClick r:id="rId3"/>
              </a:rPr>
              <a:t>https://youtu.be/tSCuRXnfLuI?si=-v_XTm_c93DrPKZ3&amp;t=159</a:t>
            </a:r>
            <a:endParaRPr lang="en-US" altLang="en-US" dirty="0">
              <a:sym typeface="Wingdings" panose="05000000000000000000" pitchFamily="2" charset="2"/>
            </a:endParaRPr>
          </a:p>
          <a:p>
            <a:pPr marL="342900" indent="-342900" eaLnBrk="1" hangingPunct="1">
              <a:buFont typeface="Arial" panose="020B0604020202020204" pitchFamily="34" charset="0"/>
              <a:buChar char="•"/>
            </a:pPr>
            <a:endParaRPr lang="en-US" altLang="en-US" dirty="0">
              <a:sym typeface="Wingdings" panose="05000000000000000000" pitchFamily="2" charset="2"/>
            </a:endParaRPr>
          </a:p>
          <a:p>
            <a:pPr marL="342900" indent="-342900" eaLnBrk="1" hangingPunct="1">
              <a:buFont typeface="Arial" panose="020B0604020202020204" pitchFamily="34" charset="0"/>
              <a:buChar char="•"/>
            </a:pPr>
            <a:r>
              <a:rPr lang="en-US" altLang="en-US" dirty="0">
                <a:sym typeface="Wingdings" panose="05000000000000000000" pitchFamily="2" charset="2"/>
              </a:rPr>
              <a:t>When *should* the switch from low-speed to high-speed occur?</a:t>
            </a:r>
          </a:p>
          <a:p>
            <a:pPr marL="342900" indent="-342900" eaLnBrk="1" hangingPunct="1">
              <a:buFont typeface="Arial" panose="020B0604020202020204" pitchFamily="34" charset="0"/>
              <a:buChar char="•"/>
            </a:pPr>
            <a:r>
              <a:rPr lang="en-US" altLang="en-US" dirty="0">
                <a:sym typeface="Wingdings" panose="05000000000000000000" pitchFamily="2" charset="2"/>
                <a:hlinkClick r:id="rId4"/>
              </a:rPr>
              <a:t>https://youtu.be/lcohmc-yB5A?si=fz-uFBpSB47cw1pg&amp;t=15</a:t>
            </a:r>
            <a:endParaRPr lang="en-US" altLang="en-US" dirty="0">
              <a:sym typeface="Wingdings" panose="05000000000000000000" pitchFamily="2" charset="2"/>
            </a:endParaRPr>
          </a:p>
        </p:txBody>
      </p:sp>
    </p:spTree>
    <p:extLst>
      <p:ext uri="{BB962C8B-B14F-4D97-AF65-F5344CB8AC3E}">
        <p14:creationId xmlns:p14="http://schemas.microsoft.com/office/powerpoint/2010/main" val="2696722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B552D-6BCF-3B80-4E9D-689FE7AEAFE0}"/>
            </a:ext>
          </a:extLst>
        </p:cNvPr>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C6504325-02AE-8A7E-DEAE-6B1B602570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85F154A2-1F96-4FA0-9775-232C5F450FB0}" type="slidenum">
              <a:rPr lang="en-US" altLang="en-US" sz="1400"/>
              <a:pPr eaLnBrk="1" hangingPunct="1"/>
              <a:t>18</a:t>
            </a:fld>
            <a:endParaRPr lang="en-US" altLang="en-US" sz="1400"/>
          </a:p>
        </p:txBody>
      </p:sp>
      <p:sp>
        <p:nvSpPr>
          <p:cNvPr id="12291" name="Text Box 2">
            <a:extLst>
              <a:ext uri="{FF2B5EF4-FFF2-40B4-BE49-F238E27FC236}">
                <a16:creationId xmlns:a16="http://schemas.microsoft.com/office/drawing/2014/main" id="{26C2F216-A556-3AB5-37F1-1E49983DEB08}"/>
              </a:ext>
            </a:extLst>
          </p:cNvPr>
          <p:cNvSpPr txBox="1">
            <a:spLocks noChangeArrowheads="1"/>
          </p:cNvSpPr>
          <p:nvPr/>
        </p:nvSpPr>
        <p:spPr bwMode="auto">
          <a:xfrm>
            <a:off x="1298321" y="352054"/>
            <a:ext cx="65473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dirty="0"/>
              <a:t>Variable Valve Timing – Cam Phasers</a:t>
            </a:r>
          </a:p>
        </p:txBody>
      </p:sp>
      <p:sp>
        <p:nvSpPr>
          <p:cNvPr id="12292" name="Text Box 4">
            <a:extLst>
              <a:ext uri="{FF2B5EF4-FFF2-40B4-BE49-F238E27FC236}">
                <a16:creationId xmlns:a16="http://schemas.microsoft.com/office/drawing/2014/main" id="{0BF36A00-245A-001A-92DD-DBEA2DEE691C}"/>
              </a:ext>
            </a:extLst>
          </p:cNvPr>
          <p:cNvSpPr txBox="1">
            <a:spLocks noChangeArrowheads="1"/>
          </p:cNvSpPr>
          <p:nvPr/>
        </p:nvSpPr>
        <p:spPr bwMode="auto">
          <a:xfrm>
            <a:off x="255589" y="990600"/>
            <a:ext cx="843121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dirty="0"/>
              <a:t>Many engines designed after the mid 2000’s. use cam phasing as a way to increase volumetric efficiency across the operating speed of the engine. </a:t>
            </a:r>
          </a:p>
          <a:p>
            <a:pPr eaLnBrk="1" hangingPunct="1"/>
            <a:r>
              <a:rPr lang="en-US" altLang="en-US" dirty="0">
                <a:sym typeface="Wingdings" panose="05000000000000000000" pitchFamily="2" charset="2"/>
                <a:hlinkClick r:id="rId2"/>
              </a:rPr>
              <a:t>https://youtu.be/Qr7J6Rl4P24?si=PZq0R26QzQo8lxU_&amp;t=15</a:t>
            </a:r>
            <a:endParaRPr lang="en-US" altLang="en-US" dirty="0">
              <a:sym typeface="Wingdings" panose="05000000000000000000" pitchFamily="2" charset="2"/>
            </a:endParaRPr>
          </a:p>
          <a:p>
            <a:pPr marL="342900" indent="-342900" eaLnBrk="1" hangingPunct="1">
              <a:buFont typeface="Arial" panose="020B0604020202020204" pitchFamily="34" charset="0"/>
              <a:buChar char="•"/>
            </a:pPr>
            <a:r>
              <a:rPr lang="en-US" altLang="en-US" dirty="0">
                <a:sym typeface="Wingdings" panose="05000000000000000000" pitchFamily="2" charset="2"/>
              </a:rPr>
              <a:t>Phase only represents a change in the camshaft timing relative to the crankshaft. </a:t>
            </a:r>
          </a:p>
          <a:p>
            <a:pPr marL="342900" indent="-342900" eaLnBrk="1" hangingPunct="1">
              <a:buFont typeface="Arial" panose="020B0604020202020204" pitchFamily="34" charset="0"/>
              <a:buChar char="•"/>
            </a:pPr>
            <a:r>
              <a:rPr lang="en-US" altLang="en-US" dirty="0">
                <a:sym typeface="Wingdings" panose="05000000000000000000" pitchFamily="2" charset="2"/>
              </a:rPr>
              <a:t>The camshaft profile does not change, but the camshaft can be either advanced or retarded by several degrees. </a:t>
            </a:r>
          </a:p>
          <a:p>
            <a:pPr marL="342900" indent="-342900" eaLnBrk="1" hangingPunct="1">
              <a:buFont typeface="Arial" panose="020B0604020202020204" pitchFamily="34" charset="0"/>
              <a:buChar char="•"/>
            </a:pPr>
            <a:r>
              <a:rPr lang="en-US" altLang="en-US" dirty="0">
                <a:sym typeface="Wingdings" panose="05000000000000000000" pitchFamily="2" charset="2"/>
              </a:rPr>
              <a:t>The phase change takes time (100-250 </a:t>
            </a:r>
            <a:r>
              <a:rPr lang="en-US" altLang="en-US" dirty="0" err="1">
                <a:sym typeface="Wingdings" panose="05000000000000000000" pitchFamily="2" charset="2"/>
              </a:rPr>
              <a:t>ms</a:t>
            </a:r>
            <a:r>
              <a:rPr lang="en-US" altLang="en-US" dirty="0">
                <a:sym typeface="Wingdings" panose="05000000000000000000" pitchFamily="2" charset="2"/>
              </a:rPr>
              <a:t>) to occur, so it is not able to advance, then retard the profile during a single cycle.</a:t>
            </a:r>
          </a:p>
          <a:p>
            <a:pPr marL="342900" indent="-342900" eaLnBrk="1" hangingPunct="1">
              <a:buFont typeface="Arial" panose="020B0604020202020204" pitchFamily="34" charset="0"/>
              <a:buChar char="•"/>
            </a:pPr>
            <a:r>
              <a:rPr lang="en-US" altLang="en-US" dirty="0">
                <a:sym typeface="Wingdings" panose="05000000000000000000" pitchFamily="2" charset="2"/>
              </a:rPr>
              <a:t>Advancing cam timing will close the valves sooner, and is usually better for low-speed operation.</a:t>
            </a:r>
          </a:p>
          <a:p>
            <a:pPr marL="342900" indent="-342900" eaLnBrk="1" hangingPunct="1">
              <a:buFont typeface="Arial" panose="020B0604020202020204" pitchFamily="34" charset="0"/>
              <a:buChar char="•"/>
            </a:pPr>
            <a:r>
              <a:rPr lang="en-US" altLang="en-US" dirty="0">
                <a:sym typeface="Wingdings" panose="05000000000000000000" pitchFamily="2" charset="2"/>
              </a:rPr>
              <a:t>Retarding cam timing will close the valves later, which is usually better for high-speed operation.</a:t>
            </a:r>
          </a:p>
          <a:p>
            <a:pPr marL="342900" indent="-342900" eaLnBrk="1" hangingPunct="1">
              <a:buFont typeface="Arial" panose="020B0604020202020204" pitchFamily="34" charset="0"/>
              <a:buChar char="•"/>
            </a:pPr>
            <a:r>
              <a:rPr lang="en-US" altLang="en-US" dirty="0">
                <a:sym typeface="Wingdings" panose="05000000000000000000" pitchFamily="2" charset="2"/>
              </a:rPr>
              <a:t>On DOHC (dual overhead camshaft) engines you can alter phase of the intake and exhaust cam separately.</a:t>
            </a:r>
          </a:p>
          <a:p>
            <a:pPr marL="342900" indent="-342900" eaLnBrk="1" hangingPunct="1">
              <a:buFont typeface="Arial" panose="020B0604020202020204" pitchFamily="34" charset="0"/>
              <a:buChar char="•"/>
            </a:pPr>
            <a:endParaRPr lang="en-US" altLang="en-US" dirty="0">
              <a:sym typeface="Wingdings" panose="05000000000000000000" pitchFamily="2" charset="2"/>
            </a:endParaRPr>
          </a:p>
        </p:txBody>
      </p:sp>
    </p:spTree>
    <p:extLst>
      <p:ext uri="{BB962C8B-B14F-4D97-AF65-F5344CB8AC3E}">
        <p14:creationId xmlns:p14="http://schemas.microsoft.com/office/powerpoint/2010/main" val="1258729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0F086-2EFE-BD11-BB3B-07F5CF0D2153}"/>
            </a:ext>
          </a:extLst>
        </p:cNvPr>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6A772E12-E52D-46A7-030F-D2A76C351E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85F154A2-1F96-4FA0-9775-232C5F450FB0}" type="slidenum">
              <a:rPr lang="en-US" altLang="en-US" sz="1400"/>
              <a:pPr eaLnBrk="1" hangingPunct="1"/>
              <a:t>19</a:t>
            </a:fld>
            <a:endParaRPr lang="en-US" altLang="en-US" sz="1400"/>
          </a:p>
        </p:txBody>
      </p:sp>
      <p:sp>
        <p:nvSpPr>
          <p:cNvPr id="12291" name="Text Box 2">
            <a:extLst>
              <a:ext uri="{FF2B5EF4-FFF2-40B4-BE49-F238E27FC236}">
                <a16:creationId xmlns:a16="http://schemas.microsoft.com/office/drawing/2014/main" id="{B5EB0515-CF23-8E8B-76B1-450E9B994336}"/>
              </a:ext>
            </a:extLst>
          </p:cNvPr>
          <p:cNvSpPr txBox="1">
            <a:spLocks noChangeArrowheads="1"/>
          </p:cNvSpPr>
          <p:nvPr/>
        </p:nvSpPr>
        <p:spPr bwMode="auto">
          <a:xfrm>
            <a:off x="538790" y="352054"/>
            <a:ext cx="80664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dirty="0"/>
              <a:t>Variable Valve Timing – Discrete Valve Control</a:t>
            </a:r>
          </a:p>
        </p:txBody>
      </p:sp>
      <p:sp>
        <p:nvSpPr>
          <p:cNvPr id="12292" name="Text Box 4">
            <a:extLst>
              <a:ext uri="{FF2B5EF4-FFF2-40B4-BE49-F238E27FC236}">
                <a16:creationId xmlns:a16="http://schemas.microsoft.com/office/drawing/2014/main" id="{E8F47036-0358-A7C2-3662-43B1A95FF143}"/>
              </a:ext>
            </a:extLst>
          </p:cNvPr>
          <p:cNvSpPr txBox="1">
            <a:spLocks noChangeArrowheads="1"/>
          </p:cNvSpPr>
          <p:nvPr/>
        </p:nvSpPr>
        <p:spPr bwMode="auto">
          <a:xfrm>
            <a:off x="255589" y="990600"/>
            <a:ext cx="843121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dirty="0"/>
              <a:t>If you don’t constrain yourself to metal camshafts as a means of opening and closing valves, what are some ideas you could do? </a:t>
            </a:r>
          </a:p>
          <a:p>
            <a:pPr marL="342900" indent="-342900" eaLnBrk="1" hangingPunct="1">
              <a:buFont typeface="Arial" panose="020B0604020202020204" pitchFamily="34" charset="0"/>
              <a:buChar char="•"/>
            </a:pPr>
            <a:r>
              <a:rPr lang="en-US" altLang="en-US" dirty="0">
                <a:sym typeface="Wingdings" panose="05000000000000000000" pitchFamily="2" charset="2"/>
              </a:rPr>
              <a:t>Four-stroke, six-stroke, 8-stroke diesel engines.</a:t>
            </a:r>
          </a:p>
          <a:p>
            <a:pPr marL="342900" indent="-342900" eaLnBrk="1" hangingPunct="1">
              <a:buFont typeface="Arial" panose="020B0604020202020204" pitchFamily="34" charset="0"/>
              <a:buChar char="•"/>
            </a:pPr>
            <a:r>
              <a:rPr lang="en-US" altLang="en-US" dirty="0">
                <a:sym typeface="Wingdings" panose="05000000000000000000" pitchFamily="2" charset="2"/>
              </a:rPr>
              <a:t>Atkinson cycle engine</a:t>
            </a:r>
          </a:p>
          <a:p>
            <a:pPr marL="342900" indent="-342900" eaLnBrk="1" hangingPunct="1">
              <a:buFont typeface="Arial" panose="020B0604020202020204" pitchFamily="34" charset="0"/>
              <a:buChar char="•"/>
            </a:pPr>
            <a:r>
              <a:rPr lang="en-US" altLang="en-US" dirty="0" err="1">
                <a:sym typeface="Wingdings" panose="05000000000000000000" pitchFamily="2" charset="2"/>
              </a:rPr>
              <a:t>Throttless</a:t>
            </a:r>
            <a:r>
              <a:rPr lang="en-US" altLang="en-US" dirty="0">
                <a:sym typeface="Wingdings" panose="05000000000000000000" pitchFamily="2" charset="2"/>
              </a:rPr>
              <a:t> engine (minimize parasitic pumping loss)</a:t>
            </a:r>
          </a:p>
          <a:p>
            <a:pPr marL="342900" indent="-342900" eaLnBrk="1" hangingPunct="1">
              <a:buFont typeface="Arial" panose="020B0604020202020204" pitchFamily="34" charset="0"/>
              <a:buChar char="•"/>
            </a:pPr>
            <a:endParaRPr lang="en-US" altLang="en-US" dirty="0">
              <a:sym typeface="Wingdings" panose="05000000000000000000" pitchFamily="2" charset="2"/>
            </a:endParaRPr>
          </a:p>
          <a:p>
            <a:pPr eaLnBrk="1" hangingPunct="1"/>
            <a:r>
              <a:rPr lang="en-US" altLang="en-US" dirty="0">
                <a:sym typeface="Wingdings" panose="05000000000000000000" pitchFamily="2" charset="2"/>
              </a:rPr>
              <a:t>Challenges with discrete valve control</a:t>
            </a:r>
          </a:p>
          <a:p>
            <a:pPr marL="342900" indent="-342900" eaLnBrk="1" hangingPunct="1">
              <a:buFont typeface="Arial" panose="020B0604020202020204" pitchFamily="34" charset="0"/>
              <a:buChar char="•"/>
            </a:pPr>
            <a:r>
              <a:rPr lang="en-US" altLang="en-US" dirty="0">
                <a:sym typeface="Wingdings" panose="05000000000000000000" pitchFamily="2" charset="2"/>
              </a:rPr>
              <a:t>PTVC (piston to valve clearance)</a:t>
            </a:r>
          </a:p>
          <a:p>
            <a:pPr marL="342900" indent="-342900" eaLnBrk="1" hangingPunct="1">
              <a:buFont typeface="Arial" panose="020B0604020202020204" pitchFamily="34" charset="0"/>
              <a:buChar char="•"/>
            </a:pPr>
            <a:r>
              <a:rPr lang="en-US" altLang="en-US" dirty="0">
                <a:sym typeface="Wingdings" panose="05000000000000000000" pitchFamily="2" charset="2"/>
              </a:rPr>
              <a:t>Energy requirements</a:t>
            </a:r>
          </a:p>
          <a:p>
            <a:pPr marL="342900" indent="-342900" eaLnBrk="1" hangingPunct="1">
              <a:buFont typeface="Arial" panose="020B0604020202020204" pitchFamily="34" charset="0"/>
              <a:buChar char="•"/>
            </a:pPr>
            <a:r>
              <a:rPr lang="en-US" altLang="en-US" dirty="0">
                <a:sym typeface="Wingdings" panose="05000000000000000000" pitchFamily="2" charset="2"/>
              </a:rPr>
              <a:t>Reliability of components</a:t>
            </a:r>
          </a:p>
          <a:p>
            <a:pPr marL="342900" indent="-342900" eaLnBrk="1" hangingPunct="1">
              <a:buFont typeface="Arial" panose="020B0604020202020204" pitchFamily="34" charset="0"/>
              <a:buChar char="•"/>
            </a:pPr>
            <a:r>
              <a:rPr lang="en-US" altLang="en-US" dirty="0">
                <a:sym typeface="Wingdings" panose="05000000000000000000" pitchFamily="2" charset="2"/>
              </a:rPr>
              <a:t>Natural frequency (resonance)</a:t>
            </a:r>
          </a:p>
          <a:p>
            <a:pPr marL="342900" indent="-342900" eaLnBrk="1" hangingPunct="1">
              <a:buFont typeface="Arial" panose="020B0604020202020204" pitchFamily="34" charset="0"/>
              <a:buChar char="•"/>
            </a:pPr>
            <a:r>
              <a:rPr lang="en-US" altLang="en-US" dirty="0">
                <a:sym typeface="Wingdings" panose="05000000000000000000" pitchFamily="2" charset="2"/>
              </a:rPr>
              <a:t>Longevity of components</a:t>
            </a:r>
          </a:p>
          <a:p>
            <a:pPr marL="342900" indent="-342900" eaLnBrk="1" hangingPunct="1">
              <a:buFont typeface="Arial" panose="020B0604020202020204" pitchFamily="34" charset="0"/>
              <a:buChar char="•"/>
            </a:pPr>
            <a:r>
              <a:rPr lang="en-US" altLang="en-US" dirty="0">
                <a:sym typeface="Wingdings" panose="05000000000000000000" pitchFamily="2" charset="2"/>
              </a:rPr>
              <a:t>Cost of components</a:t>
            </a:r>
          </a:p>
          <a:p>
            <a:pPr marL="342900" indent="-342900" eaLnBrk="1" hangingPunct="1">
              <a:buFont typeface="Arial" panose="020B0604020202020204" pitchFamily="34" charset="0"/>
              <a:buChar char="•"/>
            </a:pPr>
            <a:endParaRPr lang="en-US" altLang="en-US" dirty="0">
              <a:sym typeface="Wingdings" panose="05000000000000000000" pitchFamily="2" charset="2"/>
            </a:endParaRPr>
          </a:p>
          <a:p>
            <a:pPr marL="342900" indent="-342900" eaLnBrk="1" hangingPunct="1">
              <a:buFont typeface="Arial" panose="020B0604020202020204" pitchFamily="34" charset="0"/>
              <a:buChar char="•"/>
            </a:pPr>
            <a:endParaRPr lang="en-US" altLang="en-US" dirty="0">
              <a:sym typeface="Wingdings" panose="05000000000000000000" pitchFamily="2" charset="2"/>
            </a:endParaRPr>
          </a:p>
          <a:p>
            <a:pPr marL="342900" indent="-342900" eaLnBrk="1" hangingPunct="1">
              <a:buFont typeface="Arial" panose="020B0604020202020204" pitchFamily="34" charset="0"/>
              <a:buChar char="•"/>
            </a:pPr>
            <a:endParaRPr lang="en-US" altLang="en-US" dirty="0">
              <a:sym typeface="Wingdings" panose="05000000000000000000" pitchFamily="2" charset="2"/>
            </a:endParaRPr>
          </a:p>
          <a:p>
            <a:pPr marL="342900" indent="-342900" eaLnBrk="1" hangingPunct="1">
              <a:buFont typeface="Arial" panose="020B0604020202020204" pitchFamily="34" charset="0"/>
              <a:buChar char="•"/>
            </a:pPr>
            <a:endParaRPr lang="en-US" altLang="en-US" dirty="0">
              <a:sym typeface="Wingdings" panose="05000000000000000000" pitchFamily="2" charset="2"/>
            </a:endParaRPr>
          </a:p>
        </p:txBody>
      </p:sp>
    </p:spTree>
    <p:extLst>
      <p:ext uri="{BB962C8B-B14F-4D97-AF65-F5344CB8AC3E}">
        <p14:creationId xmlns:p14="http://schemas.microsoft.com/office/powerpoint/2010/main" val="146366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Mean Effective Pressure</a:t>
            </a:r>
          </a:p>
        </p:txBody>
      </p:sp>
      <p:sp>
        <p:nvSpPr>
          <p:cNvPr id="7" name="TextBox 6"/>
          <p:cNvSpPr txBox="1"/>
          <p:nvPr/>
        </p:nvSpPr>
        <p:spPr>
          <a:xfrm>
            <a:off x="309045" y="1133929"/>
            <a:ext cx="8333885" cy="1200329"/>
          </a:xfrm>
          <a:prstGeom prst="rect">
            <a:avLst/>
          </a:prstGeom>
          <a:noFill/>
        </p:spPr>
        <p:txBody>
          <a:bodyPr wrap="square" rtlCol="0">
            <a:spAutoFit/>
          </a:bodyPr>
          <a:lstStyle/>
          <a:p>
            <a:r>
              <a:rPr lang="en-US" sz="1800" dirty="0">
                <a:latin typeface="Arial" pitchFamily="34" charset="0"/>
                <a:cs typeface="Arial" pitchFamily="34" charset="0"/>
              </a:rPr>
              <a:t>The name implies that it is the average pressure. That is exactly what it is. If you were to look at the net work of the actual cycle, then replace that with a power stroke at constant pressure that delivered the same net work, that pressure would be the MEP.  </a:t>
            </a:r>
          </a:p>
        </p:txBody>
      </p:sp>
      <p:pic>
        <p:nvPicPr>
          <p:cNvPr id="13" name="Picture 2" descr="Fig09_02"/>
          <p:cNvPicPr preferRelativeResize="0">
            <a:picLocks noChangeAspect="1" noChangeArrowheads="1"/>
          </p:cNvPicPr>
          <p:nvPr>
            <p:custDataLst>
              <p:tags r:id="rId1"/>
            </p:custDataLst>
          </p:nvPr>
        </p:nvPicPr>
        <p:blipFill>
          <a:blip r:embed="rId4" cstate="print"/>
          <a:srcRect/>
          <a:stretch>
            <a:fillRect/>
          </a:stretch>
        </p:blipFill>
        <p:spPr bwMode="auto">
          <a:xfrm>
            <a:off x="309045" y="2737405"/>
            <a:ext cx="3136646" cy="3815795"/>
          </a:xfrm>
          <a:prstGeom prst="rect">
            <a:avLst/>
          </a:prstGeom>
          <a:noFill/>
          <a:ln w="9525">
            <a:noFill/>
            <a:miter lim="800000"/>
            <a:headEnd/>
            <a:tailEnd/>
          </a:ln>
          <a:effectLst/>
        </p:spPr>
      </p:pic>
      <p:sp>
        <p:nvSpPr>
          <p:cNvPr id="11" name="Slide Number Placeholder 3"/>
          <p:cNvSpPr>
            <a:spLocks noGrp="1"/>
          </p:cNvSpPr>
          <p:nvPr>
            <p:ph type="sldNum" sz="quarter" idx="12"/>
          </p:nvPr>
        </p:nvSpPr>
        <p:spPr>
          <a:xfrm>
            <a:off x="78615" y="6405110"/>
            <a:ext cx="773565" cy="365125"/>
          </a:xfrm>
        </p:spPr>
        <p:txBody>
          <a:bodyPr/>
          <a:lstStyle/>
          <a:p>
            <a:pPr algn="l"/>
            <a:fld id="{16890861-4B16-40B9-9EE8-90F7D404DB3D}" type="slidenum">
              <a:rPr lang="en-US" smtClean="0"/>
              <a:pPr algn="l"/>
              <a:t>2</a:t>
            </a:fld>
            <a:endParaRPr lang="en-US" dirty="0"/>
          </a:p>
        </p:txBody>
      </p:sp>
      <p:pic>
        <p:nvPicPr>
          <p:cNvPr id="2" name="Picture 1">
            <a:extLst>
              <a:ext uri="{FF2B5EF4-FFF2-40B4-BE49-F238E27FC236}">
                <a16:creationId xmlns:a16="http://schemas.microsoft.com/office/drawing/2014/main" id="{2DC9FDA9-1186-404A-BBD0-97F7F7F8B07F}"/>
              </a:ext>
            </a:extLst>
          </p:cNvPr>
          <p:cNvPicPr>
            <a:picLocks noChangeAspect="1"/>
          </p:cNvPicPr>
          <p:nvPr/>
        </p:nvPicPr>
        <p:blipFill>
          <a:blip r:embed="rId5"/>
          <a:stretch>
            <a:fillRect/>
          </a:stretch>
        </p:blipFill>
        <p:spPr>
          <a:xfrm>
            <a:off x="5498874" y="2717142"/>
            <a:ext cx="3133725" cy="3810000"/>
          </a:xfrm>
          <a:prstGeom prst="rect">
            <a:avLst/>
          </a:prstGeom>
        </p:spPr>
      </p:pic>
      <p:sp>
        <p:nvSpPr>
          <p:cNvPr id="12" name="TextBox 11">
            <a:extLst>
              <a:ext uri="{FF2B5EF4-FFF2-40B4-BE49-F238E27FC236}">
                <a16:creationId xmlns:a16="http://schemas.microsoft.com/office/drawing/2014/main" id="{E3BD6432-93B8-4FBB-9DFE-271863BEF45E}"/>
              </a:ext>
            </a:extLst>
          </p:cNvPr>
          <p:cNvSpPr txBox="1"/>
          <p:nvPr/>
        </p:nvSpPr>
        <p:spPr>
          <a:xfrm>
            <a:off x="3381445" y="2967335"/>
            <a:ext cx="1883065" cy="461665"/>
          </a:xfrm>
          <a:prstGeom prst="rect">
            <a:avLst/>
          </a:prstGeom>
          <a:noFill/>
        </p:spPr>
        <p:txBody>
          <a:bodyPr wrap="square" rtlCol="0">
            <a:spAutoFit/>
          </a:bodyPr>
          <a:lstStyle/>
          <a:p>
            <a:r>
              <a:rPr lang="en-US" sz="2400" b="1" dirty="0">
                <a:latin typeface="Arial" pitchFamily="34" charset="0"/>
                <a:cs typeface="Arial" pitchFamily="34" charset="0"/>
              </a:rPr>
              <a:t>Same Work</a:t>
            </a:r>
            <a:endParaRPr lang="en-US" dirty="0">
              <a:latin typeface="Arial" pitchFamily="34" charset="0"/>
              <a:cs typeface="Arial" pitchFamily="34" charset="0"/>
            </a:endParaRPr>
          </a:p>
        </p:txBody>
      </p:sp>
      <p:sp>
        <p:nvSpPr>
          <p:cNvPr id="3" name="Arrow: Right 2">
            <a:extLst>
              <a:ext uri="{FF2B5EF4-FFF2-40B4-BE49-F238E27FC236}">
                <a16:creationId xmlns:a16="http://schemas.microsoft.com/office/drawing/2014/main" id="{263E25EF-9C7B-40E0-813C-F5C68E707259}"/>
              </a:ext>
            </a:extLst>
          </p:cNvPr>
          <p:cNvSpPr/>
          <p:nvPr/>
        </p:nvSpPr>
        <p:spPr>
          <a:xfrm>
            <a:off x="3645127" y="3774645"/>
            <a:ext cx="1619383" cy="499265"/>
          </a:xfrm>
          <a:prstGeom prst="rightArrow">
            <a:avLst/>
          </a:prstGeom>
          <a:solidFill>
            <a:srgbClr val="076797"/>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56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482E-9F99-57B5-CAEF-A0A77C8E1F75}"/>
            </a:ext>
          </a:extLst>
        </p:cNvPr>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3E022ACA-3AC2-83FB-E7D1-CB726EDB9E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85F154A2-1F96-4FA0-9775-232C5F450FB0}" type="slidenum">
              <a:rPr lang="en-US" altLang="en-US" sz="1400"/>
              <a:pPr eaLnBrk="1" hangingPunct="1"/>
              <a:t>20</a:t>
            </a:fld>
            <a:endParaRPr lang="en-US" altLang="en-US" sz="1400"/>
          </a:p>
        </p:txBody>
      </p:sp>
      <p:sp>
        <p:nvSpPr>
          <p:cNvPr id="12291" name="Text Box 2">
            <a:extLst>
              <a:ext uri="{FF2B5EF4-FFF2-40B4-BE49-F238E27FC236}">
                <a16:creationId xmlns:a16="http://schemas.microsoft.com/office/drawing/2014/main" id="{7602093E-4B82-AF43-3167-ABB6E99D58E1}"/>
              </a:ext>
            </a:extLst>
          </p:cNvPr>
          <p:cNvSpPr txBox="1">
            <a:spLocks noChangeArrowheads="1"/>
          </p:cNvSpPr>
          <p:nvPr/>
        </p:nvSpPr>
        <p:spPr bwMode="auto">
          <a:xfrm>
            <a:off x="2811242" y="352054"/>
            <a:ext cx="35215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dirty="0"/>
              <a:t>Valveless Engines?</a:t>
            </a:r>
          </a:p>
        </p:txBody>
      </p:sp>
      <p:sp>
        <p:nvSpPr>
          <p:cNvPr id="12292" name="Text Box 4">
            <a:extLst>
              <a:ext uri="{FF2B5EF4-FFF2-40B4-BE49-F238E27FC236}">
                <a16:creationId xmlns:a16="http://schemas.microsoft.com/office/drawing/2014/main" id="{B9EF6CC3-3FD1-BC67-7B4A-F88613BABFB7}"/>
              </a:ext>
            </a:extLst>
          </p:cNvPr>
          <p:cNvSpPr txBox="1">
            <a:spLocks noChangeArrowheads="1"/>
          </p:cNvSpPr>
          <p:nvPr/>
        </p:nvSpPr>
        <p:spPr bwMode="auto">
          <a:xfrm>
            <a:off x="255589" y="990600"/>
            <a:ext cx="843121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dirty="0"/>
              <a:t>Most four-stroke engines have intake and exhaust valves to control the gas exchange process. But it doesn’t *have* to be that way. </a:t>
            </a:r>
          </a:p>
          <a:p>
            <a:pPr marL="342900" indent="-342900" eaLnBrk="1" hangingPunct="1">
              <a:buFont typeface="Arial" panose="020B0604020202020204" pitchFamily="34" charset="0"/>
              <a:buChar char="•"/>
            </a:pPr>
            <a:r>
              <a:rPr lang="en-US" altLang="en-US" dirty="0">
                <a:sym typeface="Wingdings" panose="05000000000000000000" pitchFamily="2" charset="2"/>
              </a:rPr>
              <a:t>Coates Spherical Rotary Valve</a:t>
            </a:r>
          </a:p>
          <a:p>
            <a:pPr marL="342900" indent="-342900" eaLnBrk="1" hangingPunct="1">
              <a:buFont typeface="Arial" panose="020B0604020202020204" pitchFamily="34" charset="0"/>
              <a:buChar char="•"/>
            </a:pPr>
            <a:r>
              <a:rPr lang="en-US" altLang="en-US" dirty="0">
                <a:sym typeface="Wingdings" panose="05000000000000000000" pitchFamily="2" charset="2"/>
              </a:rPr>
              <a:t>Detroit Diesel externally </a:t>
            </a:r>
            <a:br>
              <a:rPr lang="en-US" altLang="en-US" dirty="0">
                <a:sym typeface="Wingdings" panose="05000000000000000000" pitchFamily="2" charset="2"/>
              </a:rPr>
            </a:br>
            <a:r>
              <a:rPr lang="en-US" altLang="en-US" dirty="0">
                <a:sym typeface="Wingdings" panose="05000000000000000000" pitchFamily="2" charset="2"/>
              </a:rPr>
              <a:t>scavenged two-stroke engine</a:t>
            </a:r>
          </a:p>
          <a:p>
            <a:pPr marL="342900" indent="-342900" eaLnBrk="1" hangingPunct="1">
              <a:buFont typeface="Arial" panose="020B0604020202020204" pitchFamily="34" charset="0"/>
              <a:buChar char="•"/>
            </a:pPr>
            <a:r>
              <a:rPr lang="en-US" altLang="en-US" dirty="0">
                <a:sym typeface="Wingdings" panose="05000000000000000000" pitchFamily="2" charset="2"/>
              </a:rPr>
              <a:t>Dr. Dan’s uniflow DI two-stroke</a:t>
            </a:r>
          </a:p>
          <a:p>
            <a:pPr marL="342900" indent="-342900" eaLnBrk="1" hangingPunct="1">
              <a:buFont typeface="Arial" panose="020B0604020202020204" pitchFamily="34" charset="0"/>
              <a:buChar char="•"/>
            </a:pPr>
            <a:r>
              <a:rPr lang="en-US" altLang="en-US" dirty="0">
                <a:sym typeface="Wingdings" panose="05000000000000000000" pitchFamily="2" charset="2"/>
              </a:rPr>
              <a:t>Koenigsegg </a:t>
            </a:r>
            <a:r>
              <a:rPr lang="en-US" altLang="en-US" dirty="0" err="1">
                <a:sym typeface="Wingdings" panose="05000000000000000000" pitchFamily="2" charset="2"/>
              </a:rPr>
              <a:t>Freevalve</a:t>
            </a:r>
            <a:endParaRPr lang="en-US" altLang="en-US" dirty="0">
              <a:sym typeface="Wingdings" panose="05000000000000000000" pitchFamily="2" charset="2"/>
            </a:endParaRPr>
          </a:p>
          <a:p>
            <a:pPr marL="342900" indent="-342900" eaLnBrk="1" hangingPunct="1">
              <a:buFont typeface="Arial" panose="020B0604020202020204" pitchFamily="34" charset="0"/>
              <a:buChar char="•"/>
            </a:pPr>
            <a:r>
              <a:rPr lang="en-US" altLang="en-US" dirty="0">
                <a:sym typeface="Wingdings" panose="05000000000000000000" pitchFamily="2" charset="2"/>
              </a:rPr>
              <a:t>The Wankel </a:t>
            </a:r>
            <a:r>
              <a:rPr lang="en-US" altLang="en-US">
                <a:sym typeface="Wingdings" panose="05000000000000000000" pitchFamily="2" charset="2"/>
              </a:rPr>
              <a:t>(rotary</a:t>
            </a:r>
            <a:r>
              <a:rPr lang="en-US" altLang="en-US" dirty="0">
                <a:sym typeface="Wingdings" panose="05000000000000000000" pitchFamily="2" charset="2"/>
              </a:rPr>
              <a:t>) engine</a:t>
            </a:r>
          </a:p>
          <a:p>
            <a:pPr marL="342900" indent="-342900" eaLnBrk="1" hangingPunct="1">
              <a:buFont typeface="Arial" panose="020B0604020202020204" pitchFamily="34" charset="0"/>
              <a:buChar char="•"/>
            </a:pPr>
            <a:endParaRPr lang="en-US" altLang="en-US" dirty="0">
              <a:sym typeface="Wingdings" panose="05000000000000000000" pitchFamily="2" charset="2"/>
            </a:endParaRPr>
          </a:p>
          <a:p>
            <a:pPr marL="342900" indent="-342900" eaLnBrk="1" hangingPunct="1">
              <a:buFont typeface="Arial" panose="020B0604020202020204" pitchFamily="34" charset="0"/>
              <a:buChar char="•"/>
            </a:pPr>
            <a:endParaRPr lang="en-US" altLang="en-US" dirty="0">
              <a:sym typeface="Wingdings" panose="05000000000000000000" pitchFamily="2" charset="2"/>
            </a:endParaRPr>
          </a:p>
          <a:p>
            <a:pPr marL="342900" indent="-342900" eaLnBrk="1" hangingPunct="1">
              <a:buFont typeface="Arial" panose="020B0604020202020204" pitchFamily="34" charset="0"/>
              <a:buChar char="•"/>
            </a:pPr>
            <a:endParaRPr lang="en-US" altLang="en-US" dirty="0">
              <a:sym typeface="Wingdings" panose="05000000000000000000" pitchFamily="2" charset="2"/>
            </a:endParaRPr>
          </a:p>
        </p:txBody>
      </p:sp>
      <p:pic>
        <p:nvPicPr>
          <p:cNvPr id="1026" name="Picture 2" descr="Technology">
            <a:extLst>
              <a:ext uri="{FF2B5EF4-FFF2-40B4-BE49-F238E27FC236}">
                <a16:creationId xmlns:a16="http://schemas.microsoft.com/office/drawing/2014/main" id="{4B6A5B3A-281E-F9D4-7D51-092340254E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33" t="12273"/>
          <a:stretch/>
        </p:blipFill>
        <p:spPr bwMode="auto">
          <a:xfrm>
            <a:off x="4648200" y="1676400"/>
            <a:ext cx="4495800" cy="23034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troit Diesel – Vintage Diesel Design">
            <a:extLst>
              <a:ext uri="{FF2B5EF4-FFF2-40B4-BE49-F238E27FC236}">
                <a16:creationId xmlns:a16="http://schemas.microsoft.com/office/drawing/2014/main" id="{3923328C-9308-30F0-882F-12815E111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23110"/>
            <a:ext cx="2811242" cy="31348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85823CB-FB11-DDB8-CCBB-CBC9EB93A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265176"/>
            <a:ext cx="3886200" cy="259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90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Effective Pressure</a:t>
            </a:r>
          </a:p>
        </p:txBody>
      </p:sp>
      <p:graphicFrame>
        <p:nvGraphicFramePr>
          <p:cNvPr id="186371" name="Object 3"/>
          <p:cNvGraphicFramePr>
            <a:graphicFrameLocks noChangeAspect="1"/>
          </p:cNvGraphicFramePr>
          <p:nvPr>
            <p:extLst>
              <p:ext uri="{D42A27DB-BD31-4B8C-83A1-F6EECF244321}">
                <p14:modId xmlns:p14="http://schemas.microsoft.com/office/powerpoint/2010/main" val="4037587346"/>
              </p:ext>
            </p:extLst>
          </p:nvPr>
        </p:nvGraphicFramePr>
        <p:xfrm>
          <a:off x="2667000" y="1468178"/>
          <a:ext cx="2971800" cy="676281"/>
        </p:xfrm>
        <a:graphic>
          <a:graphicData uri="http://schemas.openxmlformats.org/presentationml/2006/ole">
            <mc:AlternateContent xmlns:mc="http://schemas.openxmlformats.org/markup-compatibility/2006">
              <mc:Choice xmlns:v="urn:schemas-microsoft-com:vml" Requires="v">
                <p:oleObj name="Equation" r:id="rId3" imgW="1841500" imgH="419100" progId="">
                  <p:embed/>
                </p:oleObj>
              </mc:Choice>
              <mc:Fallback>
                <p:oleObj name="Equation" r:id="rId3" imgW="1841500" imgH="419100" progId="">
                  <p:embed/>
                  <p:pic>
                    <p:nvPicPr>
                      <p:cNvPr id="18637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468178"/>
                        <a:ext cx="2971800" cy="676281"/>
                      </a:xfrm>
                      <a:prstGeom prst="rect">
                        <a:avLst/>
                      </a:prstGeom>
                      <a:noFill/>
                    </p:spPr>
                  </p:pic>
                </p:oleObj>
              </mc:Fallback>
            </mc:AlternateContent>
          </a:graphicData>
        </a:graphic>
      </p:graphicFrame>
      <p:sp>
        <p:nvSpPr>
          <p:cNvPr id="10" name="TextBox 9"/>
          <p:cNvSpPr txBox="1"/>
          <p:nvPr/>
        </p:nvSpPr>
        <p:spPr>
          <a:xfrm>
            <a:off x="431181" y="4572000"/>
            <a:ext cx="7834620" cy="1323439"/>
          </a:xfrm>
          <a:prstGeom prst="rect">
            <a:avLst/>
          </a:prstGeom>
          <a:noFill/>
        </p:spPr>
        <p:txBody>
          <a:bodyPr wrap="square" rtlCol="0">
            <a:spAutoFit/>
          </a:bodyPr>
          <a:lstStyle/>
          <a:p>
            <a:pPr algn="ctr"/>
            <a:r>
              <a:rPr lang="en-US" sz="2000" b="1" dirty="0">
                <a:latin typeface="Arial" pitchFamily="34" charset="0"/>
                <a:cs typeface="Arial" pitchFamily="34" charset="0"/>
              </a:rPr>
              <a:t>Note: </a:t>
            </a:r>
            <a:r>
              <a:rPr lang="en-US" sz="2000" dirty="0">
                <a:latin typeface="Arial" pitchFamily="34" charset="0"/>
                <a:cs typeface="Arial" pitchFamily="34" charset="0"/>
              </a:rPr>
              <a:t>MEP is relatively consistent for given engine types, regardless of displacement. This means that it is fairly easy to predict Torque output if you know the engine type and the displaced volume. </a:t>
            </a:r>
          </a:p>
        </p:txBody>
      </p:sp>
      <p:sp>
        <p:nvSpPr>
          <p:cNvPr id="9" name="Slide Number Placeholder 3"/>
          <p:cNvSpPr>
            <a:spLocks noGrp="1"/>
          </p:cNvSpPr>
          <p:nvPr>
            <p:ph type="sldNum" sz="quarter" idx="12"/>
          </p:nvPr>
        </p:nvSpPr>
        <p:spPr>
          <a:xfrm>
            <a:off x="78615" y="6405110"/>
            <a:ext cx="773565" cy="365125"/>
          </a:xfrm>
        </p:spPr>
        <p:txBody>
          <a:bodyPr/>
          <a:lstStyle/>
          <a:p>
            <a:pPr algn="l"/>
            <a:fld id="{16890861-4B16-40B9-9EE8-90F7D404DB3D}" type="slidenum">
              <a:rPr lang="en-US" smtClean="0"/>
              <a:pPr algn="l"/>
              <a:t>3</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F294BA9-953E-2329-55E9-9CA4DA7229E1}"/>
                  </a:ext>
                </a:extLst>
              </p:cNvPr>
              <p:cNvSpPr txBox="1"/>
              <p:nvPr/>
            </p:nvSpPr>
            <p:spPr>
              <a:xfrm>
                <a:off x="2057400" y="2396808"/>
                <a:ext cx="3874394" cy="6703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𝑀𝐸𝑃</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𝑐𝑦𝑐𝑙𝑒</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𝑠𝑤𝑒𝑝𝑡</m:t>
                              </m:r>
                            </m:sub>
                          </m:sSub>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𝑇𝑜𝑟𝑞𝑢𝑒</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𝑛</m:t>
                              </m:r>
                            </m:e>
                            <m:sub>
                              <m:r>
                                <a:rPr lang="en-US" sz="2000" b="0" i="1" smtClean="0">
                                  <a:latin typeface="Cambria Math" panose="02040503050406030204" pitchFamily="18" charset="0"/>
                                  <a:ea typeface="Cambria Math" panose="02040503050406030204" pitchFamily="18" charset="0"/>
                                </a:rPr>
                                <m:t>𝑅</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𝑠𝑤𝑒𝑝𝑡</m:t>
                              </m:r>
                            </m:sub>
                          </m:sSub>
                        </m:den>
                      </m:f>
                    </m:oMath>
                  </m:oMathPara>
                </a14:m>
                <a:endParaRPr lang="en-US" sz="2000" dirty="0"/>
              </a:p>
            </p:txBody>
          </p:sp>
        </mc:Choice>
        <mc:Fallback xmlns="">
          <p:sp>
            <p:nvSpPr>
              <p:cNvPr id="3" name="TextBox 2">
                <a:extLst>
                  <a:ext uri="{FF2B5EF4-FFF2-40B4-BE49-F238E27FC236}">
                    <a16:creationId xmlns:a16="http://schemas.microsoft.com/office/drawing/2014/main" id="{7F294BA9-953E-2329-55E9-9CA4DA7229E1}"/>
                  </a:ext>
                </a:extLst>
              </p:cNvPr>
              <p:cNvSpPr txBox="1">
                <a:spLocks noRot="1" noChangeAspect="1" noMove="1" noResize="1" noEditPoints="1" noAdjustHandles="1" noChangeArrowheads="1" noChangeShapeType="1" noTextEdit="1"/>
              </p:cNvSpPr>
              <p:nvPr/>
            </p:nvSpPr>
            <p:spPr>
              <a:xfrm>
                <a:off x="2057400" y="2396808"/>
                <a:ext cx="3874394" cy="670376"/>
              </a:xfrm>
              <a:prstGeom prst="rect">
                <a:avLst/>
              </a:prstGeom>
              <a:blipFill>
                <a:blip r:embed="rId5"/>
                <a:stretch>
                  <a:fillRect b="-90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6A8915C-8D82-4B3C-1109-0250174148E0}"/>
              </a:ext>
            </a:extLst>
          </p:cNvPr>
          <p:cNvSpPr txBox="1"/>
          <p:nvPr/>
        </p:nvSpPr>
        <p:spPr>
          <a:xfrm>
            <a:off x="442332" y="3478753"/>
            <a:ext cx="8229599" cy="1015663"/>
          </a:xfrm>
          <a:prstGeom prst="rect">
            <a:avLst/>
          </a:prstGeom>
          <a:noFill/>
        </p:spPr>
        <p:txBody>
          <a:bodyPr wrap="square" rtlCol="0">
            <a:spAutoFit/>
          </a:bodyPr>
          <a:lstStyle/>
          <a:p>
            <a:r>
              <a:rPr lang="en-US" sz="2000" b="1" dirty="0">
                <a:cs typeface="Arial" pitchFamily="34" charset="0"/>
              </a:rPr>
              <a:t>		SI Engine			CI Engine</a:t>
            </a:r>
          </a:p>
          <a:p>
            <a:r>
              <a:rPr lang="en-US" sz="2000" b="1">
                <a:cs typeface="Arial" pitchFamily="34" charset="0"/>
              </a:rPr>
              <a:t>Peak MEP</a:t>
            </a:r>
            <a:r>
              <a:rPr lang="en-US" sz="2000" b="1" dirty="0">
                <a:cs typeface="Arial" pitchFamily="34" charset="0"/>
              </a:rPr>
              <a:t>	</a:t>
            </a:r>
            <a:r>
              <a:rPr lang="en-US" sz="2000" dirty="0">
                <a:cs typeface="Arial" pitchFamily="34" charset="0"/>
              </a:rPr>
              <a:t>N.A. ~850-1200 kPa		N.A. ~700-900 kPa</a:t>
            </a:r>
          </a:p>
          <a:p>
            <a:r>
              <a:rPr lang="en-US" sz="2000" dirty="0">
                <a:cs typeface="Arial" pitchFamily="34" charset="0"/>
              </a:rPr>
              <a:t>		F.I. ~1200-1700 kPa		F.I. ~1400-2000 kPa</a:t>
            </a:r>
          </a:p>
        </p:txBody>
      </p:sp>
    </p:spTree>
    <p:extLst>
      <p:ext uri="{BB962C8B-B14F-4D97-AF65-F5344CB8AC3E}">
        <p14:creationId xmlns:p14="http://schemas.microsoft.com/office/powerpoint/2010/main" val="100860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6371"/>
                                        </p:tgtEl>
                                        <p:attrNameLst>
                                          <p:attrName>style.visibility</p:attrName>
                                        </p:attrNameLst>
                                      </p:cBhvr>
                                      <p:to>
                                        <p:strVal val="visible"/>
                                      </p:to>
                                    </p:set>
                                    <p:anim calcmode="lin" valueType="num">
                                      <p:cBhvr>
                                        <p:cTn id="7" dur="500" fill="hold"/>
                                        <p:tgtEl>
                                          <p:spTgt spid="186371"/>
                                        </p:tgtEl>
                                        <p:attrNameLst>
                                          <p:attrName>ppt_w</p:attrName>
                                        </p:attrNameLst>
                                      </p:cBhvr>
                                      <p:tavLst>
                                        <p:tav tm="0">
                                          <p:val>
                                            <p:fltVal val="0"/>
                                          </p:val>
                                        </p:tav>
                                        <p:tav tm="100000">
                                          <p:val>
                                            <p:strVal val="#ppt_w"/>
                                          </p:val>
                                        </p:tav>
                                      </p:tavLst>
                                    </p:anim>
                                    <p:anim calcmode="lin" valueType="num">
                                      <p:cBhvr>
                                        <p:cTn id="8" dur="500" fill="hold"/>
                                        <p:tgtEl>
                                          <p:spTgt spid="186371"/>
                                        </p:tgtEl>
                                        <p:attrNameLst>
                                          <p:attrName>ppt_h</p:attrName>
                                        </p:attrNameLst>
                                      </p:cBhvr>
                                      <p:tavLst>
                                        <p:tav tm="0">
                                          <p:val>
                                            <p:fltVal val="0"/>
                                          </p:val>
                                        </p:tav>
                                        <p:tav tm="100000">
                                          <p:val>
                                            <p:strVal val="#ppt_h"/>
                                          </p:val>
                                        </p:tav>
                                      </p:tavLst>
                                    </p:anim>
                                    <p:animEffect transition="in" filter="fade">
                                      <p:cBhvr>
                                        <p:cTn id="9" dur="500"/>
                                        <p:tgtEl>
                                          <p:spTgt spid="18637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F296E52F-0A85-DFF2-E548-79C74B652DDC}"/>
              </a:ext>
            </a:extLst>
          </p:cNvPr>
          <p:cNvSpPr txBox="1">
            <a:spLocks noChangeArrowheads="1"/>
          </p:cNvSpPr>
          <p:nvPr/>
        </p:nvSpPr>
        <p:spPr bwMode="auto">
          <a:xfrm>
            <a:off x="892146" y="269443"/>
            <a:ext cx="73597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2800" b="1" dirty="0"/>
              <a:t>Intake and Exhaust Strokes – Ideal Cycles</a:t>
            </a:r>
            <a:endParaRPr lang="en-US" altLang="en-US" sz="2800" b="1" dirty="0"/>
          </a:p>
        </p:txBody>
      </p:sp>
      <p:sp>
        <p:nvSpPr>
          <p:cNvPr id="7171" name="Text Box 3">
            <a:extLst>
              <a:ext uri="{FF2B5EF4-FFF2-40B4-BE49-F238E27FC236}">
                <a16:creationId xmlns:a16="http://schemas.microsoft.com/office/drawing/2014/main" id="{FD6034B6-CAA3-0417-F1BD-7BB9E5527242}"/>
              </a:ext>
            </a:extLst>
          </p:cNvPr>
          <p:cNvSpPr txBox="1">
            <a:spLocks noChangeArrowheads="1"/>
          </p:cNvSpPr>
          <p:nvPr/>
        </p:nvSpPr>
        <p:spPr bwMode="auto">
          <a:xfrm>
            <a:off x="187325" y="823913"/>
            <a:ext cx="85740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71475" indent="-3714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a:t>In the ideal four-stroke cycle the exhaust process is modeled as</a:t>
            </a:r>
          </a:p>
          <a:p>
            <a:pPr eaLnBrk="1" hangingPunct="1"/>
            <a:r>
              <a:rPr lang="en-CA" altLang="en-US"/>
              <a:t>constant volume heat extraction and does not consider the actual gas flow.</a:t>
            </a:r>
          </a:p>
          <a:p>
            <a:pPr eaLnBrk="1" hangingPunct="1"/>
            <a:endParaRPr lang="en-CA" altLang="en-US"/>
          </a:p>
        </p:txBody>
      </p:sp>
      <p:pic>
        <p:nvPicPr>
          <p:cNvPr id="7172" name="Picture 4" descr="~lwf0014">
            <a:extLst>
              <a:ext uri="{FF2B5EF4-FFF2-40B4-BE49-F238E27FC236}">
                <a16:creationId xmlns:a16="http://schemas.microsoft.com/office/drawing/2014/main" id="{6566E23B-358A-E219-FFC0-639A289FC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2" y="1681163"/>
            <a:ext cx="3186113"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a:extLst>
              <a:ext uri="{FF2B5EF4-FFF2-40B4-BE49-F238E27FC236}">
                <a16:creationId xmlns:a16="http://schemas.microsoft.com/office/drawing/2014/main" id="{68D3EEAA-E3BD-6F75-5B34-55BF2E106AF3}"/>
              </a:ext>
            </a:extLst>
          </p:cNvPr>
          <p:cNvSpPr txBox="1">
            <a:spLocks noChangeArrowheads="1"/>
          </p:cNvSpPr>
          <p:nvPr/>
        </p:nvSpPr>
        <p:spPr bwMode="auto">
          <a:xfrm>
            <a:off x="3422649" y="1763713"/>
            <a:ext cx="533876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dirty="0"/>
              <a:t>At WOT the exhaust and intake processes </a:t>
            </a:r>
          </a:p>
          <a:p>
            <a:pPr eaLnBrk="1" hangingPunct="1"/>
            <a:r>
              <a:rPr lang="en-CA" altLang="en-US" dirty="0"/>
              <a:t>are often shown as a constant pressure </a:t>
            </a:r>
          </a:p>
          <a:p>
            <a:pPr eaLnBrk="1" hangingPunct="1"/>
            <a:r>
              <a:rPr lang="en-CA" altLang="en-US" dirty="0"/>
              <a:t>processes, e.g.,  5</a:t>
            </a:r>
            <a:r>
              <a:rPr lang="en-CA" altLang="en-US" dirty="0">
                <a:sym typeface="Wingdings" panose="05000000000000000000" pitchFamily="2" charset="2"/>
              </a:rPr>
              <a:t>6 and 61 where</a:t>
            </a:r>
          </a:p>
          <a:p>
            <a:pPr eaLnBrk="1" hangingPunct="1"/>
            <a:r>
              <a:rPr lang="en-CA" altLang="en-US" dirty="0">
                <a:sym typeface="Wingdings" panose="05000000000000000000" pitchFamily="2" charset="2"/>
              </a:rPr>
              <a:t>states 1 and 5 are the same.</a:t>
            </a:r>
          </a:p>
          <a:p>
            <a:pPr eaLnBrk="1" hangingPunct="1"/>
            <a:endParaRPr lang="en-CA" altLang="en-US" dirty="0">
              <a:sym typeface="Wingdings" panose="05000000000000000000" pitchFamily="2" charset="2"/>
            </a:endParaRPr>
          </a:p>
          <a:p>
            <a:pPr eaLnBrk="1" hangingPunct="1"/>
            <a:r>
              <a:rPr lang="en-CA" altLang="en-US" dirty="0"/>
              <a:t>Process 5-6 indicates a decrease in </a:t>
            </a:r>
          </a:p>
          <a:p>
            <a:pPr eaLnBrk="1" hangingPunct="1"/>
            <a:r>
              <a:rPr lang="en-CA" altLang="en-US" dirty="0"/>
              <a:t>specific volume which is incorrect since</a:t>
            </a:r>
          </a:p>
          <a:p>
            <a:pPr eaLnBrk="1" hangingPunct="1"/>
            <a:r>
              <a:rPr lang="en-CA" altLang="en-US" dirty="0"/>
              <a:t>as the cylinder volume decreases so does </a:t>
            </a:r>
          </a:p>
          <a:p>
            <a:pPr eaLnBrk="1" hangingPunct="1"/>
            <a:r>
              <a:rPr lang="en-CA" altLang="en-US" dirty="0"/>
              <a:t>the mass </a:t>
            </a:r>
            <a:r>
              <a:rPr lang="en-CA" altLang="en-US" dirty="0">
                <a:sym typeface="Wingdings" panose="05000000000000000000" pitchFamily="2" charset="2"/>
              </a:rPr>
              <a:t>specific volume remains the </a:t>
            </a:r>
          </a:p>
          <a:p>
            <a:pPr eaLnBrk="1" hangingPunct="1"/>
            <a:r>
              <a:rPr lang="en-CA" altLang="en-US" dirty="0">
                <a:sym typeface="Wingdings" panose="05000000000000000000" pitchFamily="2" charset="2"/>
              </a:rPr>
              <a:t>same!</a:t>
            </a:r>
          </a:p>
          <a:p>
            <a:pPr eaLnBrk="1" hangingPunct="1"/>
            <a:endParaRPr lang="en-CA" altLang="en-US" dirty="0">
              <a:sym typeface="Wingdings" panose="05000000000000000000" pitchFamily="2" charset="2"/>
            </a:endParaRPr>
          </a:p>
          <a:p>
            <a:pPr eaLnBrk="1" hangingPunct="1"/>
            <a:r>
              <a:rPr lang="en-CA" altLang="en-US" dirty="0">
                <a:sym typeface="Wingdings" panose="05000000000000000000" pitchFamily="2" charset="2"/>
              </a:rPr>
              <a:t>This inconsistency is a byproduct of modeling</a:t>
            </a:r>
          </a:p>
          <a:p>
            <a:pPr eaLnBrk="1" hangingPunct="1"/>
            <a:r>
              <a:rPr lang="en-CA" altLang="en-US" dirty="0">
                <a:sym typeface="Wingdings" panose="05000000000000000000" pitchFamily="2" charset="2"/>
              </a:rPr>
              <a:t>an open system problem with a closed</a:t>
            </a:r>
          </a:p>
          <a:p>
            <a:pPr eaLnBrk="1" hangingPunct="1"/>
            <a:r>
              <a:rPr lang="en-CA" altLang="en-US" dirty="0">
                <a:sym typeface="Wingdings" panose="05000000000000000000" pitchFamily="2" charset="2"/>
              </a:rPr>
              <a:t>system equations. </a:t>
            </a:r>
            <a:endParaRPr lang="en-US" altLang="en-US" dirty="0"/>
          </a:p>
        </p:txBody>
      </p:sp>
      <p:sp>
        <p:nvSpPr>
          <p:cNvPr id="7174" name="Text Box 6">
            <a:extLst>
              <a:ext uri="{FF2B5EF4-FFF2-40B4-BE49-F238E27FC236}">
                <a16:creationId xmlns:a16="http://schemas.microsoft.com/office/drawing/2014/main" id="{261B2265-4D71-54FE-8416-8744B9D2A924}"/>
              </a:ext>
            </a:extLst>
          </p:cNvPr>
          <p:cNvSpPr txBox="1">
            <a:spLocks noChangeArrowheads="1"/>
          </p:cNvSpPr>
          <p:nvPr/>
        </p:nvSpPr>
        <p:spPr bwMode="auto">
          <a:xfrm rot="16200000">
            <a:off x="-220663" y="3614738"/>
            <a:ext cx="10207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a:t>Pressure, P</a:t>
            </a:r>
            <a:endParaRPr lang="en-US" altLang="en-US" sz="1200" b="1"/>
          </a:p>
        </p:txBody>
      </p:sp>
      <p:sp>
        <p:nvSpPr>
          <p:cNvPr id="7175" name="Text Box 7">
            <a:extLst>
              <a:ext uri="{FF2B5EF4-FFF2-40B4-BE49-F238E27FC236}">
                <a16:creationId xmlns:a16="http://schemas.microsoft.com/office/drawing/2014/main" id="{93835E58-CFCA-6456-8C77-E4837CA0ADE8}"/>
              </a:ext>
            </a:extLst>
          </p:cNvPr>
          <p:cNvSpPr txBox="1">
            <a:spLocks noChangeArrowheads="1"/>
          </p:cNvSpPr>
          <p:nvPr/>
        </p:nvSpPr>
        <p:spPr bwMode="auto">
          <a:xfrm>
            <a:off x="1100137" y="5989638"/>
            <a:ext cx="1514475"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a:t>Specific volume, v</a:t>
            </a:r>
            <a:endParaRPr lang="en-US" altLang="en-US" sz="1200" b="1"/>
          </a:p>
        </p:txBody>
      </p:sp>
      <p:sp>
        <p:nvSpPr>
          <p:cNvPr id="7176" name="Rectangle 8">
            <a:extLst>
              <a:ext uri="{FF2B5EF4-FFF2-40B4-BE49-F238E27FC236}">
                <a16:creationId xmlns:a16="http://schemas.microsoft.com/office/drawing/2014/main" id="{D269F5FB-CF1C-9D9E-49C7-760F5F4C20A5}"/>
              </a:ext>
            </a:extLst>
          </p:cNvPr>
          <p:cNvSpPr>
            <a:spLocks noChangeArrowheads="1"/>
          </p:cNvSpPr>
          <p:nvPr/>
        </p:nvSpPr>
        <p:spPr bwMode="auto">
          <a:xfrm>
            <a:off x="1397000" y="3810000"/>
            <a:ext cx="152400" cy="1028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7177" name="Rectangle 9">
            <a:extLst>
              <a:ext uri="{FF2B5EF4-FFF2-40B4-BE49-F238E27FC236}">
                <a16:creationId xmlns:a16="http://schemas.microsoft.com/office/drawing/2014/main" id="{CB5E9DD7-5DFB-784D-0F06-EC8EAFB6AD7D}"/>
              </a:ext>
            </a:extLst>
          </p:cNvPr>
          <p:cNvSpPr>
            <a:spLocks noChangeArrowheads="1"/>
          </p:cNvSpPr>
          <p:nvPr/>
        </p:nvSpPr>
        <p:spPr bwMode="auto">
          <a:xfrm rot="1193435">
            <a:off x="2222500" y="5048250"/>
            <a:ext cx="635000" cy="287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7178" name="Text Box 10">
            <a:extLst>
              <a:ext uri="{FF2B5EF4-FFF2-40B4-BE49-F238E27FC236}">
                <a16:creationId xmlns:a16="http://schemas.microsoft.com/office/drawing/2014/main" id="{6B3586AB-BDC5-E7F3-FD63-715D0FD4CC9B}"/>
              </a:ext>
            </a:extLst>
          </p:cNvPr>
          <p:cNvSpPr txBox="1">
            <a:spLocks noChangeArrowheads="1"/>
          </p:cNvSpPr>
          <p:nvPr/>
        </p:nvSpPr>
        <p:spPr bwMode="auto">
          <a:xfrm>
            <a:off x="1455737" y="3868738"/>
            <a:ext cx="90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a:t>EV closes</a:t>
            </a:r>
          </a:p>
          <a:p>
            <a:pPr eaLnBrk="1" hangingPunct="1"/>
            <a:r>
              <a:rPr lang="en-CA" altLang="en-US" sz="1200" b="1"/>
              <a:t>IV opens</a:t>
            </a:r>
            <a:endParaRPr lang="en-US" altLang="en-US" sz="1200" b="1"/>
          </a:p>
        </p:txBody>
      </p:sp>
      <p:sp>
        <p:nvSpPr>
          <p:cNvPr id="7179" name="Rectangle 11">
            <a:extLst>
              <a:ext uri="{FF2B5EF4-FFF2-40B4-BE49-F238E27FC236}">
                <a16:creationId xmlns:a16="http://schemas.microsoft.com/office/drawing/2014/main" id="{764F0F95-0A23-9B42-2ED9-06048028A49C}"/>
              </a:ext>
            </a:extLst>
          </p:cNvPr>
          <p:cNvSpPr>
            <a:spLocks noChangeArrowheads="1"/>
          </p:cNvSpPr>
          <p:nvPr/>
        </p:nvSpPr>
        <p:spPr bwMode="auto">
          <a:xfrm>
            <a:off x="1816100" y="4433888"/>
            <a:ext cx="844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a:t>IV closes</a:t>
            </a:r>
            <a:endParaRPr lang="en-US" altLang="en-US" sz="1200" b="1"/>
          </a:p>
        </p:txBody>
      </p:sp>
      <p:sp>
        <p:nvSpPr>
          <p:cNvPr id="7180" name="Text Box 12">
            <a:extLst>
              <a:ext uri="{FF2B5EF4-FFF2-40B4-BE49-F238E27FC236}">
                <a16:creationId xmlns:a16="http://schemas.microsoft.com/office/drawing/2014/main" id="{02C8F3DF-D971-C31D-B320-B54136D20D99}"/>
              </a:ext>
            </a:extLst>
          </p:cNvPr>
          <p:cNvSpPr txBox="1">
            <a:spLocks noChangeArrowheads="1"/>
          </p:cNvSpPr>
          <p:nvPr/>
        </p:nvSpPr>
        <p:spPr bwMode="auto">
          <a:xfrm>
            <a:off x="2332037" y="4643438"/>
            <a:ext cx="879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a:t>EV opens</a:t>
            </a:r>
            <a:endParaRPr lang="en-US" altLang="en-US" sz="1200"/>
          </a:p>
        </p:txBody>
      </p:sp>
      <p:sp>
        <p:nvSpPr>
          <p:cNvPr id="7181" name="Line 13">
            <a:extLst>
              <a:ext uri="{FF2B5EF4-FFF2-40B4-BE49-F238E27FC236}">
                <a16:creationId xmlns:a16="http://schemas.microsoft.com/office/drawing/2014/main" id="{BF75711D-CF8A-E469-5517-57A23F6E72AE}"/>
              </a:ext>
            </a:extLst>
          </p:cNvPr>
          <p:cNvSpPr>
            <a:spLocks noChangeShapeType="1"/>
          </p:cNvSpPr>
          <p:nvPr/>
        </p:nvSpPr>
        <p:spPr bwMode="auto">
          <a:xfrm>
            <a:off x="2614612" y="4902200"/>
            <a:ext cx="2921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2" name="Line 14">
            <a:extLst>
              <a:ext uri="{FF2B5EF4-FFF2-40B4-BE49-F238E27FC236}">
                <a16:creationId xmlns:a16="http://schemas.microsoft.com/office/drawing/2014/main" id="{28D1FA99-0F97-49C5-F66D-DB1B36989E24}"/>
              </a:ext>
            </a:extLst>
          </p:cNvPr>
          <p:cNvSpPr>
            <a:spLocks noChangeShapeType="1"/>
          </p:cNvSpPr>
          <p:nvPr/>
        </p:nvSpPr>
        <p:spPr bwMode="auto">
          <a:xfrm>
            <a:off x="2132012" y="4686300"/>
            <a:ext cx="774700" cy="774700"/>
          </a:xfrm>
          <a:prstGeom prst="line">
            <a:avLst/>
          </a:prstGeom>
          <a:noFill/>
          <a:ln w="9525">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3" name="Line 15">
            <a:extLst>
              <a:ext uri="{FF2B5EF4-FFF2-40B4-BE49-F238E27FC236}">
                <a16:creationId xmlns:a16="http://schemas.microsoft.com/office/drawing/2014/main" id="{E0B9F512-B47E-2EED-87BC-C022FC5D104C}"/>
              </a:ext>
            </a:extLst>
          </p:cNvPr>
          <p:cNvSpPr>
            <a:spLocks noChangeShapeType="1"/>
          </p:cNvSpPr>
          <p:nvPr/>
        </p:nvSpPr>
        <p:spPr bwMode="auto">
          <a:xfrm flipH="1">
            <a:off x="887412" y="4318000"/>
            <a:ext cx="825500" cy="10033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4A13D9D6-354A-2814-EED2-0A6B856FAA93}"/>
              </a:ext>
            </a:extLst>
          </p:cNvPr>
          <p:cNvSpPr txBox="1">
            <a:spLocks noChangeArrowheads="1"/>
          </p:cNvSpPr>
          <p:nvPr/>
        </p:nvSpPr>
        <p:spPr bwMode="auto">
          <a:xfrm>
            <a:off x="257680" y="1973263"/>
            <a:ext cx="3344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b="1" dirty="0"/>
              <a:t>Unthrottled</a:t>
            </a:r>
            <a:r>
              <a:rPr lang="en-CA" altLang="en-US" dirty="0"/>
              <a:t>: P</a:t>
            </a:r>
            <a:r>
              <a:rPr lang="en-CA" altLang="en-US" baseline="-25000" dirty="0"/>
              <a:t>i </a:t>
            </a:r>
            <a:r>
              <a:rPr lang="en-CA" altLang="en-US" dirty="0"/>
              <a:t>= P</a:t>
            </a:r>
            <a:r>
              <a:rPr lang="en-CA" altLang="en-US" baseline="-25000" dirty="0"/>
              <a:t>e</a:t>
            </a:r>
            <a:r>
              <a:rPr lang="en-CA" altLang="en-US" dirty="0"/>
              <a:t> = 1 atm</a:t>
            </a:r>
            <a:endParaRPr lang="en-US" altLang="en-US" dirty="0"/>
          </a:p>
        </p:txBody>
      </p:sp>
      <p:pic>
        <p:nvPicPr>
          <p:cNvPr id="8195" name="Picture 3" descr="~lwf0011">
            <a:extLst>
              <a:ext uri="{FF2B5EF4-FFF2-40B4-BE49-F238E27FC236}">
                <a16:creationId xmlns:a16="http://schemas.microsoft.com/office/drawing/2014/main" id="{2AB95327-5B1D-0175-A02B-0E611BD05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800" y="1473200"/>
            <a:ext cx="36607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a:extLst>
              <a:ext uri="{FF2B5EF4-FFF2-40B4-BE49-F238E27FC236}">
                <a16:creationId xmlns:a16="http://schemas.microsoft.com/office/drawing/2014/main" id="{F6952932-7483-C83F-BBA4-776C207404A0}"/>
              </a:ext>
            </a:extLst>
          </p:cNvPr>
          <p:cNvSpPr txBox="1">
            <a:spLocks noChangeArrowheads="1"/>
          </p:cNvSpPr>
          <p:nvPr/>
        </p:nvSpPr>
        <p:spPr bwMode="auto">
          <a:xfrm>
            <a:off x="276225" y="3363913"/>
            <a:ext cx="2155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b="1" dirty="0"/>
              <a:t>Throttled</a:t>
            </a:r>
            <a:r>
              <a:rPr lang="en-CA" altLang="en-US" dirty="0"/>
              <a:t>: P</a:t>
            </a:r>
            <a:r>
              <a:rPr lang="en-CA" altLang="en-US" baseline="-25000" dirty="0"/>
              <a:t>i </a:t>
            </a:r>
            <a:r>
              <a:rPr lang="en-CA" altLang="en-US" dirty="0"/>
              <a:t>&lt; P</a:t>
            </a:r>
            <a:r>
              <a:rPr lang="en-CA" altLang="en-US" baseline="-25000" dirty="0"/>
              <a:t>e</a:t>
            </a:r>
            <a:endParaRPr lang="en-US" altLang="en-US" dirty="0"/>
          </a:p>
        </p:txBody>
      </p:sp>
      <p:pic>
        <p:nvPicPr>
          <p:cNvPr id="8197" name="Picture 5" descr="~lwf0012">
            <a:extLst>
              <a:ext uri="{FF2B5EF4-FFF2-40B4-BE49-F238E27FC236}">
                <a16:creationId xmlns:a16="http://schemas.microsoft.com/office/drawing/2014/main" id="{EC2991EC-CAE3-9142-4C0F-BDD8A1799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128963"/>
            <a:ext cx="3336925"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lwf0013">
            <a:extLst>
              <a:ext uri="{FF2B5EF4-FFF2-40B4-BE49-F238E27FC236}">
                <a16:creationId xmlns:a16="http://schemas.microsoft.com/office/drawing/2014/main" id="{19D7FB12-F102-26AB-6FCD-AFCF25505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275" y="4953000"/>
            <a:ext cx="33115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a:extLst>
              <a:ext uri="{FF2B5EF4-FFF2-40B4-BE49-F238E27FC236}">
                <a16:creationId xmlns:a16="http://schemas.microsoft.com/office/drawing/2014/main" id="{E10D9F10-F91A-814F-2C95-41D2CC4DC200}"/>
              </a:ext>
            </a:extLst>
          </p:cNvPr>
          <p:cNvSpPr txBox="1">
            <a:spLocks noChangeArrowheads="1"/>
          </p:cNvSpPr>
          <p:nvPr/>
        </p:nvSpPr>
        <p:spPr bwMode="auto">
          <a:xfrm>
            <a:off x="257680" y="5042808"/>
            <a:ext cx="2765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b="1" dirty="0"/>
              <a:t>Supercharged</a:t>
            </a:r>
            <a:r>
              <a:rPr lang="en-CA" altLang="en-US" dirty="0"/>
              <a:t>: P</a:t>
            </a:r>
            <a:r>
              <a:rPr lang="en-CA" altLang="en-US" baseline="-25000" dirty="0"/>
              <a:t>i </a:t>
            </a:r>
            <a:r>
              <a:rPr lang="en-CA" altLang="en-US" dirty="0"/>
              <a:t>&gt; P</a:t>
            </a:r>
            <a:r>
              <a:rPr lang="en-CA" altLang="en-US" baseline="-25000" dirty="0"/>
              <a:t>e</a:t>
            </a:r>
            <a:endParaRPr lang="en-US" altLang="en-US" dirty="0"/>
          </a:p>
        </p:txBody>
      </p:sp>
      <p:sp>
        <p:nvSpPr>
          <p:cNvPr id="8200" name="Rectangle 9">
            <a:extLst>
              <a:ext uri="{FF2B5EF4-FFF2-40B4-BE49-F238E27FC236}">
                <a16:creationId xmlns:a16="http://schemas.microsoft.com/office/drawing/2014/main" id="{90D5287D-B4D0-3410-D23F-B992FF388023}"/>
              </a:ext>
            </a:extLst>
          </p:cNvPr>
          <p:cNvSpPr>
            <a:spLocks noChangeArrowheads="1"/>
          </p:cNvSpPr>
          <p:nvPr/>
        </p:nvSpPr>
        <p:spPr bwMode="auto">
          <a:xfrm>
            <a:off x="6769100" y="2032000"/>
            <a:ext cx="11557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8201" name="Rectangle 10">
            <a:extLst>
              <a:ext uri="{FF2B5EF4-FFF2-40B4-BE49-F238E27FC236}">
                <a16:creationId xmlns:a16="http://schemas.microsoft.com/office/drawing/2014/main" id="{75C6F943-8118-8FBC-7B64-E2FA86EACDD4}"/>
              </a:ext>
            </a:extLst>
          </p:cNvPr>
          <p:cNvSpPr>
            <a:spLocks noChangeArrowheads="1"/>
          </p:cNvSpPr>
          <p:nvPr/>
        </p:nvSpPr>
        <p:spPr bwMode="auto">
          <a:xfrm>
            <a:off x="6702425" y="3644900"/>
            <a:ext cx="11557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8202" name="Text Box 11">
            <a:extLst>
              <a:ext uri="{FF2B5EF4-FFF2-40B4-BE49-F238E27FC236}">
                <a16:creationId xmlns:a16="http://schemas.microsoft.com/office/drawing/2014/main" id="{35228517-5CF7-0C00-8B68-061F58A0178F}"/>
              </a:ext>
            </a:extLst>
          </p:cNvPr>
          <p:cNvSpPr txBox="1">
            <a:spLocks noChangeArrowheads="1"/>
          </p:cNvSpPr>
          <p:nvPr/>
        </p:nvSpPr>
        <p:spPr bwMode="auto">
          <a:xfrm>
            <a:off x="1252998" y="794939"/>
            <a:ext cx="66824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CA" altLang="en-US" sz="1800" dirty="0"/>
              <a:t>In an ideal four-stroke Otto cycle engine</a:t>
            </a:r>
            <a:br>
              <a:rPr lang="en-CA" altLang="en-US" sz="1800" dirty="0"/>
            </a:br>
            <a:r>
              <a:rPr lang="en-CA" altLang="en-US" sz="1800" dirty="0"/>
              <a:t>valves operate instantaneously, and both exhaust and intake process are adiabatic and constant pressure.</a:t>
            </a:r>
            <a:endParaRPr lang="en-US" altLang="en-US" sz="1800" dirty="0"/>
          </a:p>
        </p:txBody>
      </p:sp>
      <p:sp>
        <p:nvSpPr>
          <p:cNvPr id="8205" name="Text Box 14">
            <a:extLst>
              <a:ext uri="{FF2B5EF4-FFF2-40B4-BE49-F238E27FC236}">
                <a16:creationId xmlns:a16="http://schemas.microsoft.com/office/drawing/2014/main" id="{A9C42EBC-A960-8AF5-D896-D383A819CB2E}"/>
              </a:ext>
            </a:extLst>
          </p:cNvPr>
          <p:cNvSpPr txBox="1">
            <a:spLocks noChangeArrowheads="1"/>
          </p:cNvSpPr>
          <p:nvPr/>
        </p:nvSpPr>
        <p:spPr bwMode="auto">
          <a:xfrm>
            <a:off x="3749675" y="2805113"/>
            <a:ext cx="90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a:t>EV closes</a:t>
            </a:r>
          </a:p>
          <a:p>
            <a:pPr eaLnBrk="1" hangingPunct="1"/>
            <a:r>
              <a:rPr lang="en-CA" altLang="en-US" sz="1200" b="1"/>
              <a:t>IV opens</a:t>
            </a:r>
            <a:endParaRPr lang="en-US" altLang="en-US" sz="1200" b="1"/>
          </a:p>
        </p:txBody>
      </p:sp>
      <p:sp>
        <p:nvSpPr>
          <p:cNvPr id="8206" name="Line 15">
            <a:extLst>
              <a:ext uri="{FF2B5EF4-FFF2-40B4-BE49-F238E27FC236}">
                <a16:creationId xmlns:a16="http://schemas.microsoft.com/office/drawing/2014/main" id="{6DC6ED27-2BDF-60D9-C8EE-43732261490C}"/>
              </a:ext>
            </a:extLst>
          </p:cNvPr>
          <p:cNvSpPr>
            <a:spLocks noChangeShapeType="1"/>
          </p:cNvSpPr>
          <p:nvPr/>
        </p:nvSpPr>
        <p:spPr bwMode="auto">
          <a:xfrm flipV="1">
            <a:off x="4587875" y="2641600"/>
            <a:ext cx="174625" cy="215900"/>
          </a:xfrm>
          <a:prstGeom prst="line">
            <a:avLst/>
          </a:prstGeom>
          <a:noFill/>
          <a:ln w="9525">
            <a:solidFill>
              <a:srgbClr val="FF33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8207" name="Text Box 16">
            <a:extLst>
              <a:ext uri="{FF2B5EF4-FFF2-40B4-BE49-F238E27FC236}">
                <a16:creationId xmlns:a16="http://schemas.microsoft.com/office/drawing/2014/main" id="{A1147A2F-79EB-2F48-FFB8-4CF24166B84A}"/>
              </a:ext>
            </a:extLst>
          </p:cNvPr>
          <p:cNvSpPr txBox="1">
            <a:spLocks noChangeArrowheads="1"/>
          </p:cNvSpPr>
          <p:nvPr/>
        </p:nvSpPr>
        <p:spPr bwMode="auto">
          <a:xfrm>
            <a:off x="3727450" y="3760788"/>
            <a:ext cx="903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dirty="0"/>
              <a:t>EV closes</a:t>
            </a:r>
            <a:endParaRPr lang="en-US" altLang="en-US" sz="1200" b="1" dirty="0"/>
          </a:p>
        </p:txBody>
      </p:sp>
      <p:sp>
        <p:nvSpPr>
          <p:cNvPr id="8208" name="Text Box 17">
            <a:extLst>
              <a:ext uri="{FF2B5EF4-FFF2-40B4-BE49-F238E27FC236}">
                <a16:creationId xmlns:a16="http://schemas.microsoft.com/office/drawing/2014/main" id="{E0126D0F-C04D-960A-FC24-D983BD2FBF59}"/>
              </a:ext>
            </a:extLst>
          </p:cNvPr>
          <p:cNvSpPr txBox="1">
            <a:spLocks noChangeArrowheads="1"/>
          </p:cNvSpPr>
          <p:nvPr/>
        </p:nvSpPr>
        <p:spPr bwMode="auto">
          <a:xfrm>
            <a:off x="3806825" y="4618038"/>
            <a:ext cx="8207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dirty="0"/>
              <a:t>IV opens</a:t>
            </a:r>
            <a:endParaRPr lang="en-US" altLang="en-US" sz="1200" b="1" dirty="0"/>
          </a:p>
        </p:txBody>
      </p:sp>
      <p:sp>
        <p:nvSpPr>
          <p:cNvPr id="8209" name="Line 18">
            <a:extLst>
              <a:ext uri="{FF2B5EF4-FFF2-40B4-BE49-F238E27FC236}">
                <a16:creationId xmlns:a16="http://schemas.microsoft.com/office/drawing/2014/main" id="{2F54B70A-DCA7-F2A6-6C3B-6F46674C2A04}"/>
              </a:ext>
            </a:extLst>
          </p:cNvPr>
          <p:cNvSpPr>
            <a:spLocks noChangeShapeType="1"/>
          </p:cNvSpPr>
          <p:nvPr/>
        </p:nvSpPr>
        <p:spPr bwMode="auto">
          <a:xfrm>
            <a:off x="4603750" y="3956050"/>
            <a:ext cx="228600" cy="203200"/>
          </a:xfrm>
          <a:prstGeom prst="line">
            <a:avLst/>
          </a:prstGeom>
          <a:noFill/>
          <a:ln w="9525">
            <a:solidFill>
              <a:srgbClr val="FF33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8214" name="Rectangle 24">
            <a:extLst>
              <a:ext uri="{FF2B5EF4-FFF2-40B4-BE49-F238E27FC236}">
                <a16:creationId xmlns:a16="http://schemas.microsoft.com/office/drawing/2014/main" id="{734622E7-F456-333D-9824-92B80A661287}"/>
              </a:ext>
            </a:extLst>
          </p:cNvPr>
          <p:cNvSpPr>
            <a:spLocks noChangeArrowheads="1"/>
          </p:cNvSpPr>
          <p:nvPr/>
        </p:nvSpPr>
        <p:spPr bwMode="auto">
          <a:xfrm>
            <a:off x="5676900" y="2794000"/>
            <a:ext cx="11176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8215" name="Rectangle 25">
            <a:extLst>
              <a:ext uri="{FF2B5EF4-FFF2-40B4-BE49-F238E27FC236}">
                <a16:creationId xmlns:a16="http://schemas.microsoft.com/office/drawing/2014/main" id="{612CF4FF-1BDC-B169-815E-2C319377C163}"/>
              </a:ext>
            </a:extLst>
          </p:cNvPr>
          <p:cNvSpPr>
            <a:spLocks noChangeArrowheads="1"/>
          </p:cNvSpPr>
          <p:nvPr/>
        </p:nvSpPr>
        <p:spPr bwMode="auto">
          <a:xfrm>
            <a:off x="5702300" y="4648200"/>
            <a:ext cx="11176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8217" name="Rectangle 27">
            <a:extLst>
              <a:ext uri="{FF2B5EF4-FFF2-40B4-BE49-F238E27FC236}">
                <a16:creationId xmlns:a16="http://schemas.microsoft.com/office/drawing/2014/main" id="{D8250526-958C-1EE1-3069-CC15CCC12867}"/>
              </a:ext>
            </a:extLst>
          </p:cNvPr>
          <p:cNvSpPr>
            <a:spLocks noChangeArrowheads="1"/>
          </p:cNvSpPr>
          <p:nvPr/>
        </p:nvSpPr>
        <p:spPr bwMode="auto">
          <a:xfrm>
            <a:off x="6827838" y="2598738"/>
            <a:ext cx="73025" cy="144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8218" name="Rectangle 28">
            <a:extLst>
              <a:ext uri="{FF2B5EF4-FFF2-40B4-BE49-F238E27FC236}">
                <a16:creationId xmlns:a16="http://schemas.microsoft.com/office/drawing/2014/main" id="{DB74A739-A9EA-E826-03CE-7FBD3A52BA7C}"/>
              </a:ext>
            </a:extLst>
          </p:cNvPr>
          <p:cNvSpPr>
            <a:spLocks noChangeArrowheads="1"/>
          </p:cNvSpPr>
          <p:nvPr/>
        </p:nvSpPr>
        <p:spPr bwMode="auto">
          <a:xfrm>
            <a:off x="6691313" y="4214813"/>
            <a:ext cx="73025" cy="144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8220" name="Rectangle 31">
            <a:extLst>
              <a:ext uri="{FF2B5EF4-FFF2-40B4-BE49-F238E27FC236}">
                <a16:creationId xmlns:a16="http://schemas.microsoft.com/office/drawing/2014/main" id="{45AFD4B6-BB1A-A39E-872D-18C3F60C734B}"/>
              </a:ext>
            </a:extLst>
          </p:cNvPr>
          <p:cNvSpPr>
            <a:spLocks noChangeArrowheads="1"/>
          </p:cNvSpPr>
          <p:nvPr/>
        </p:nvSpPr>
        <p:spPr bwMode="auto">
          <a:xfrm>
            <a:off x="4802188" y="4456113"/>
            <a:ext cx="120650" cy="163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8223" name="Text Box 33">
            <a:extLst>
              <a:ext uri="{FF2B5EF4-FFF2-40B4-BE49-F238E27FC236}">
                <a16:creationId xmlns:a16="http://schemas.microsoft.com/office/drawing/2014/main" id="{C27E5DBD-6E47-2CAF-7708-E79A90EE1212}"/>
              </a:ext>
            </a:extLst>
          </p:cNvPr>
          <p:cNvSpPr txBox="1">
            <a:spLocks noChangeArrowheads="1"/>
          </p:cNvSpPr>
          <p:nvPr/>
        </p:nvSpPr>
        <p:spPr bwMode="auto">
          <a:xfrm>
            <a:off x="4760913" y="4402138"/>
            <a:ext cx="311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1200" b="1"/>
              <a:t>6’</a:t>
            </a:r>
          </a:p>
        </p:txBody>
      </p:sp>
      <p:sp>
        <p:nvSpPr>
          <p:cNvPr id="8224" name="Rectangle 34">
            <a:extLst>
              <a:ext uri="{FF2B5EF4-FFF2-40B4-BE49-F238E27FC236}">
                <a16:creationId xmlns:a16="http://schemas.microsoft.com/office/drawing/2014/main" id="{77EBFD91-2303-7FF6-9940-5336BB49361F}"/>
              </a:ext>
            </a:extLst>
          </p:cNvPr>
          <p:cNvSpPr>
            <a:spLocks noChangeArrowheads="1"/>
          </p:cNvSpPr>
          <p:nvPr/>
        </p:nvSpPr>
        <p:spPr bwMode="auto">
          <a:xfrm>
            <a:off x="7043738" y="2814638"/>
            <a:ext cx="73025" cy="144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8225" name="Rectangle 35">
            <a:extLst>
              <a:ext uri="{FF2B5EF4-FFF2-40B4-BE49-F238E27FC236}">
                <a16:creationId xmlns:a16="http://schemas.microsoft.com/office/drawing/2014/main" id="{7271AD50-405C-91C5-DE61-5FACE4CBD521}"/>
              </a:ext>
            </a:extLst>
          </p:cNvPr>
          <p:cNvSpPr>
            <a:spLocks noChangeArrowheads="1"/>
          </p:cNvSpPr>
          <p:nvPr/>
        </p:nvSpPr>
        <p:spPr bwMode="auto">
          <a:xfrm>
            <a:off x="4927600" y="2590800"/>
            <a:ext cx="152400" cy="1428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8226" name="Line 19">
            <a:extLst>
              <a:ext uri="{FF2B5EF4-FFF2-40B4-BE49-F238E27FC236}">
                <a16:creationId xmlns:a16="http://schemas.microsoft.com/office/drawing/2014/main" id="{2F99767A-DB0A-CC4D-5F68-BDE016925DC3}"/>
              </a:ext>
            </a:extLst>
          </p:cNvPr>
          <p:cNvSpPr>
            <a:spLocks noChangeShapeType="1"/>
          </p:cNvSpPr>
          <p:nvPr/>
        </p:nvSpPr>
        <p:spPr bwMode="auto">
          <a:xfrm flipV="1">
            <a:off x="4594225" y="4435475"/>
            <a:ext cx="241300" cy="190500"/>
          </a:xfrm>
          <a:prstGeom prst="line">
            <a:avLst/>
          </a:prstGeom>
          <a:noFill/>
          <a:ln w="9525">
            <a:solidFill>
              <a:srgbClr val="FF33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8227" name="Text Box 37">
            <a:extLst>
              <a:ext uri="{FF2B5EF4-FFF2-40B4-BE49-F238E27FC236}">
                <a16:creationId xmlns:a16="http://schemas.microsoft.com/office/drawing/2014/main" id="{CC817527-234B-7137-7C3A-93AD2407F1CD}"/>
              </a:ext>
            </a:extLst>
          </p:cNvPr>
          <p:cNvSpPr txBox="1">
            <a:spLocks noChangeArrowheads="1"/>
          </p:cNvSpPr>
          <p:nvPr/>
        </p:nvSpPr>
        <p:spPr bwMode="auto">
          <a:xfrm>
            <a:off x="7067550" y="1855788"/>
            <a:ext cx="879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a:t>EV opens</a:t>
            </a:r>
            <a:endParaRPr lang="en-US" altLang="en-US" sz="1200" b="1"/>
          </a:p>
        </p:txBody>
      </p:sp>
      <p:sp>
        <p:nvSpPr>
          <p:cNvPr id="8228" name="Text Box 38">
            <a:extLst>
              <a:ext uri="{FF2B5EF4-FFF2-40B4-BE49-F238E27FC236}">
                <a16:creationId xmlns:a16="http://schemas.microsoft.com/office/drawing/2014/main" id="{9E679FAD-1BF4-861F-055F-CFBD29B887D7}"/>
              </a:ext>
            </a:extLst>
          </p:cNvPr>
          <p:cNvSpPr txBox="1">
            <a:spLocks noChangeArrowheads="1"/>
          </p:cNvSpPr>
          <p:nvPr/>
        </p:nvSpPr>
        <p:spPr bwMode="auto">
          <a:xfrm>
            <a:off x="7134225" y="2484438"/>
            <a:ext cx="1427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a:t>IV closes (state1)</a:t>
            </a:r>
            <a:endParaRPr lang="en-US" altLang="en-US" sz="1200" b="1"/>
          </a:p>
        </p:txBody>
      </p:sp>
      <p:sp>
        <p:nvSpPr>
          <p:cNvPr id="8229" name="Line 39">
            <a:extLst>
              <a:ext uri="{FF2B5EF4-FFF2-40B4-BE49-F238E27FC236}">
                <a16:creationId xmlns:a16="http://schemas.microsoft.com/office/drawing/2014/main" id="{E03BFE26-C5E2-A895-3470-E416E89975CF}"/>
              </a:ext>
            </a:extLst>
          </p:cNvPr>
          <p:cNvSpPr>
            <a:spLocks noChangeShapeType="1"/>
          </p:cNvSpPr>
          <p:nvPr/>
        </p:nvSpPr>
        <p:spPr bwMode="auto">
          <a:xfrm flipH="1">
            <a:off x="6807200" y="1993900"/>
            <a:ext cx="279400" cy="63500"/>
          </a:xfrm>
          <a:prstGeom prst="line">
            <a:avLst/>
          </a:prstGeom>
          <a:noFill/>
          <a:ln w="9525">
            <a:solidFill>
              <a:srgbClr val="FF33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30" name="Line 40">
            <a:extLst>
              <a:ext uri="{FF2B5EF4-FFF2-40B4-BE49-F238E27FC236}">
                <a16:creationId xmlns:a16="http://schemas.microsoft.com/office/drawing/2014/main" id="{9503F071-CDF5-2CEB-A1B8-D966339DE6D3}"/>
              </a:ext>
            </a:extLst>
          </p:cNvPr>
          <p:cNvSpPr>
            <a:spLocks noChangeShapeType="1"/>
          </p:cNvSpPr>
          <p:nvPr/>
        </p:nvSpPr>
        <p:spPr bwMode="auto">
          <a:xfrm flipH="1" flipV="1">
            <a:off x="6819900" y="2552700"/>
            <a:ext cx="29210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endParaRPr lang="en-US"/>
          </a:p>
        </p:txBody>
      </p:sp>
      <p:sp>
        <p:nvSpPr>
          <p:cNvPr id="8231" name="Line 41">
            <a:extLst>
              <a:ext uri="{FF2B5EF4-FFF2-40B4-BE49-F238E27FC236}">
                <a16:creationId xmlns:a16="http://schemas.microsoft.com/office/drawing/2014/main" id="{779FC371-480E-CFDD-DF5B-4DBE18852E13}"/>
              </a:ext>
            </a:extLst>
          </p:cNvPr>
          <p:cNvSpPr>
            <a:spLocks noChangeShapeType="1"/>
          </p:cNvSpPr>
          <p:nvPr/>
        </p:nvSpPr>
        <p:spPr bwMode="auto">
          <a:xfrm flipH="1" flipV="1">
            <a:off x="6781800" y="2540000"/>
            <a:ext cx="355600" cy="38100"/>
          </a:xfrm>
          <a:prstGeom prst="line">
            <a:avLst/>
          </a:prstGeom>
          <a:noFill/>
          <a:ln w="9525">
            <a:solidFill>
              <a:srgbClr val="FF33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32" name="Line 42">
            <a:extLst>
              <a:ext uri="{FF2B5EF4-FFF2-40B4-BE49-F238E27FC236}">
                <a16:creationId xmlns:a16="http://schemas.microsoft.com/office/drawing/2014/main" id="{FECEDB2C-9966-5847-6F42-EE721A51EF5D}"/>
              </a:ext>
            </a:extLst>
          </p:cNvPr>
          <p:cNvSpPr>
            <a:spLocks noChangeShapeType="1"/>
          </p:cNvSpPr>
          <p:nvPr/>
        </p:nvSpPr>
        <p:spPr bwMode="auto">
          <a:xfrm flipH="1">
            <a:off x="6718300" y="3632200"/>
            <a:ext cx="279400" cy="63500"/>
          </a:xfrm>
          <a:prstGeom prst="line">
            <a:avLst/>
          </a:prstGeom>
          <a:noFill/>
          <a:ln w="9525">
            <a:solidFill>
              <a:srgbClr val="FF33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33" name="Line 43">
            <a:extLst>
              <a:ext uri="{FF2B5EF4-FFF2-40B4-BE49-F238E27FC236}">
                <a16:creationId xmlns:a16="http://schemas.microsoft.com/office/drawing/2014/main" id="{CBB504B4-0603-D65A-3042-86BBD685DA9E}"/>
              </a:ext>
            </a:extLst>
          </p:cNvPr>
          <p:cNvSpPr>
            <a:spLocks noChangeShapeType="1"/>
          </p:cNvSpPr>
          <p:nvPr/>
        </p:nvSpPr>
        <p:spPr bwMode="auto">
          <a:xfrm flipH="1" flipV="1">
            <a:off x="6705600" y="4419600"/>
            <a:ext cx="355600" cy="38100"/>
          </a:xfrm>
          <a:prstGeom prst="line">
            <a:avLst/>
          </a:prstGeom>
          <a:noFill/>
          <a:ln w="9525">
            <a:solidFill>
              <a:srgbClr val="FF33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34" name="Text Box 44">
            <a:extLst>
              <a:ext uri="{FF2B5EF4-FFF2-40B4-BE49-F238E27FC236}">
                <a16:creationId xmlns:a16="http://schemas.microsoft.com/office/drawing/2014/main" id="{5F5E6FCA-30A1-FD3E-4520-8363F708D688}"/>
              </a:ext>
            </a:extLst>
          </p:cNvPr>
          <p:cNvSpPr txBox="1">
            <a:spLocks noChangeArrowheads="1"/>
          </p:cNvSpPr>
          <p:nvPr/>
        </p:nvSpPr>
        <p:spPr bwMode="auto">
          <a:xfrm>
            <a:off x="7042150" y="3481388"/>
            <a:ext cx="879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dirty="0"/>
              <a:t>EV opens</a:t>
            </a:r>
            <a:endParaRPr lang="en-US" altLang="en-US" sz="1200" b="1" dirty="0"/>
          </a:p>
        </p:txBody>
      </p:sp>
      <p:sp>
        <p:nvSpPr>
          <p:cNvPr id="8235" name="Text Box 45">
            <a:extLst>
              <a:ext uri="{FF2B5EF4-FFF2-40B4-BE49-F238E27FC236}">
                <a16:creationId xmlns:a16="http://schemas.microsoft.com/office/drawing/2014/main" id="{37D8BE5E-F74B-29BA-BA5D-611254F6FEB2}"/>
              </a:ext>
            </a:extLst>
          </p:cNvPr>
          <p:cNvSpPr txBox="1">
            <a:spLocks noChangeArrowheads="1"/>
          </p:cNvSpPr>
          <p:nvPr/>
        </p:nvSpPr>
        <p:spPr bwMode="auto">
          <a:xfrm>
            <a:off x="7070725" y="4325938"/>
            <a:ext cx="844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dirty="0"/>
              <a:t>IV closes</a:t>
            </a:r>
            <a:endParaRPr lang="en-US" altLang="en-US" sz="1200" b="1" dirty="0"/>
          </a:p>
        </p:txBody>
      </p:sp>
      <p:sp>
        <p:nvSpPr>
          <p:cNvPr id="2" name="Text Box 2">
            <a:extLst>
              <a:ext uri="{FF2B5EF4-FFF2-40B4-BE49-F238E27FC236}">
                <a16:creationId xmlns:a16="http://schemas.microsoft.com/office/drawing/2014/main" id="{E13E5C79-B171-A5FD-C41B-E3E3A8537D2C}"/>
              </a:ext>
            </a:extLst>
          </p:cNvPr>
          <p:cNvSpPr txBox="1">
            <a:spLocks noChangeArrowheads="1"/>
          </p:cNvSpPr>
          <p:nvPr/>
        </p:nvSpPr>
        <p:spPr bwMode="auto">
          <a:xfrm>
            <a:off x="908021" y="250181"/>
            <a:ext cx="73597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2800" b="1" dirty="0"/>
              <a:t>Intake and Exhaust Strokes – Ideal Cycles</a:t>
            </a:r>
            <a:endParaRPr lang="en-US" altLang="en-US" sz="2800" b="1" dirty="0"/>
          </a:p>
        </p:txBody>
      </p:sp>
      <p:sp>
        <p:nvSpPr>
          <p:cNvPr id="3" name="Text Box 2">
            <a:extLst>
              <a:ext uri="{FF2B5EF4-FFF2-40B4-BE49-F238E27FC236}">
                <a16:creationId xmlns:a16="http://schemas.microsoft.com/office/drawing/2014/main" id="{EEC7D90F-EC45-8736-AF73-82376EC38DCF}"/>
              </a:ext>
            </a:extLst>
          </p:cNvPr>
          <p:cNvSpPr txBox="1">
            <a:spLocks noChangeArrowheads="1"/>
          </p:cNvSpPr>
          <p:nvPr/>
        </p:nvSpPr>
        <p:spPr bwMode="auto">
          <a:xfrm>
            <a:off x="270380" y="2372446"/>
            <a:ext cx="31341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b="1" dirty="0">
                <a:solidFill>
                  <a:srgbClr val="FF0000"/>
                </a:solidFill>
              </a:rPr>
              <a:t>Result</a:t>
            </a:r>
            <a:r>
              <a:rPr lang="en-CA" altLang="en-US" dirty="0">
                <a:solidFill>
                  <a:srgbClr val="FF0000"/>
                </a:solidFill>
              </a:rPr>
              <a:t>:</a:t>
            </a:r>
            <a:r>
              <a:rPr lang="en-CA" altLang="en-US" dirty="0"/>
              <a:t> No Pumping Loss</a:t>
            </a:r>
            <a:endParaRPr lang="en-US" altLang="en-US" dirty="0"/>
          </a:p>
        </p:txBody>
      </p:sp>
      <p:sp>
        <p:nvSpPr>
          <p:cNvPr id="4" name="Text Box 2">
            <a:extLst>
              <a:ext uri="{FF2B5EF4-FFF2-40B4-BE49-F238E27FC236}">
                <a16:creationId xmlns:a16="http://schemas.microsoft.com/office/drawing/2014/main" id="{2A737649-BA38-EB93-2B9E-F92FED56FC41}"/>
              </a:ext>
            </a:extLst>
          </p:cNvPr>
          <p:cNvSpPr txBox="1">
            <a:spLocks noChangeArrowheads="1"/>
          </p:cNvSpPr>
          <p:nvPr/>
        </p:nvSpPr>
        <p:spPr bwMode="auto">
          <a:xfrm>
            <a:off x="270380" y="3759140"/>
            <a:ext cx="3204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b="1" dirty="0">
                <a:solidFill>
                  <a:srgbClr val="FF0000"/>
                </a:solidFill>
              </a:rPr>
              <a:t>Result</a:t>
            </a:r>
            <a:r>
              <a:rPr lang="en-CA" altLang="en-US" dirty="0">
                <a:solidFill>
                  <a:srgbClr val="FF0000"/>
                </a:solidFill>
              </a:rPr>
              <a:t>:</a:t>
            </a:r>
            <a:r>
              <a:rPr lang="en-CA" altLang="en-US" dirty="0"/>
              <a:t> Net Pumping Loss</a:t>
            </a:r>
            <a:endParaRPr lang="en-US" altLang="en-US" dirty="0"/>
          </a:p>
        </p:txBody>
      </p:sp>
      <p:sp>
        <p:nvSpPr>
          <p:cNvPr id="8203" name="Rectangle 12">
            <a:extLst>
              <a:ext uri="{FF2B5EF4-FFF2-40B4-BE49-F238E27FC236}">
                <a16:creationId xmlns:a16="http://schemas.microsoft.com/office/drawing/2014/main" id="{B7167488-2E1B-6826-0BBE-9AE07C6ADAD4}"/>
              </a:ext>
            </a:extLst>
          </p:cNvPr>
          <p:cNvSpPr>
            <a:spLocks noChangeArrowheads="1"/>
          </p:cNvSpPr>
          <p:nvPr/>
        </p:nvSpPr>
        <p:spPr bwMode="auto">
          <a:xfrm>
            <a:off x="6788150" y="5740400"/>
            <a:ext cx="11557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8204" name="Rectangle 13">
            <a:extLst>
              <a:ext uri="{FF2B5EF4-FFF2-40B4-BE49-F238E27FC236}">
                <a16:creationId xmlns:a16="http://schemas.microsoft.com/office/drawing/2014/main" id="{39876162-2D68-2FFF-998B-48641FB88CE9}"/>
              </a:ext>
            </a:extLst>
          </p:cNvPr>
          <p:cNvSpPr>
            <a:spLocks noChangeArrowheads="1"/>
          </p:cNvSpPr>
          <p:nvPr/>
        </p:nvSpPr>
        <p:spPr bwMode="auto">
          <a:xfrm>
            <a:off x="6756400" y="5880100"/>
            <a:ext cx="279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CA" altLang="en-US" sz="1200" b="1"/>
              <a:t>1</a:t>
            </a:r>
            <a:endParaRPr lang="en-US" altLang="en-US" sz="1200" b="1"/>
          </a:p>
        </p:txBody>
      </p:sp>
      <p:sp>
        <p:nvSpPr>
          <p:cNvPr id="8210" name="Text Box 20">
            <a:extLst>
              <a:ext uri="{FF2B5EF4-FFF2-40B4-BE49-F238E27FC236}">
                <a16:creationId xmlns:a16="http://schemas.microsoft.com/office/drawing/2014/main" id="{1313AECF-526D-278A-6C8C-83E55B96F647}"/>
              </a:ext>
            </a:extLst>
          </p:cNvPr>
          <p:cNvSpPr txBox="1">
            <a:spLocks noChangeArrowheads="1"/>
          </p:cNvSpPr>
          <p:nvPr/>
        </p:nvSpPr>
        <p:spPr bwMode="auto">
          <a:xfrm>
            <a:off x="3794125" y="6408738"/>
            <a:ext cx="903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a:t>EV closes</a:t>
            </a:r>
            <a:endParaRPr lang="en-US" altLang="en-US" sz="1200" b="1"/>
          </a:p>
        </p:txBody>
      </p:sp>
      <p:sp>
        <p:nvSpPr>
          <p:cNvPr id="8211" name="Text Box 21">
            <a:extLst>
              <a:ext uri="{FF2B5EF4-FFF2-40B4-BE49-F238E27FC236}">
                <a16:creationId xmlns:a16="http://schemas.microsoft.com/office/drawing/2014/main" id="{1D12E842-6E7F-951A-C1B3-4043B8CD4ACF}"/>
              </a:ext>
            </a:extLst>
          </p:cNvPr>
          <p:cNvSpPr txBox="1">
            <a:spLocks noChangeArrowheads="1"/>
          </p:cNvSpPr>
          <p:nvPr/>
        </p:nvSpPr>
        <p:spPr bwMode="auto">
          <a:xfrm>
            <a:off x="3870325" y="5570538"/>
            <a:ext cx="8207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a:t>IV opens</a:t>
            </a:r>
            <a:endParaRPr lang="en-US" altLang="en-US" sz="1200" b="1"/>
          </a:p>
        </p:txBody>
      </p:sp>
      <p:sp>
        <p:nvSpPr>
          <p:cNvPr id="8212" name="Line 22">
            <a:extLst>
              <a:ext uri="{FF2B5EF4-FFF2-40B4-BE49-F238E27FC236}">
                <a16:creationId xmlns:a16="http://schemas.microsoft.com/office/drawing/2014/main" id="{D8FBCD97-AA5F-91B5-8359-94148DF939E4}"/>
              </a:ext>
            </a:extLst>
          </p:cNvPr>
          <p:cNvSpPr>
            <a:spLocks noChangeShapeType="1"/>
          </p:cNvSpPr>
          <p:nvPr/>
        </p:nvSpPr>
        <p:spPr bwMode="auto">
          <a:xfrm>
            <a:off x="4664075" y="5781675"/>
            <a:ext cx="228600" cy="203200"/>
          </a:xfrm>
          <a:prstGeom prst="line">
            <a:avLst/>
          </a:prstGeom>
          <a:noFill/>
          <a:ln w="9525">
            <a:solidFill>
              <a:srgbClr val="FF33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8213" name="Line 23">
            <a:extLst>
              <a:ext uri="{FF2B5EF4-FFF2-40B4-BE49-F238E27FC236}">
                <a16:creationId xmlns:a16="http://schemas.microsoft.com/office/drawing/2014/main" id="{4FC84F60-F7B4-E979-BF84-3AFCC12BCE29}"/>
              </a:ext>
            </a:extLst>
          </p:cNvPr>
          <p:cNvSpPr>
            <a:spLocks noChangeShapeType="1"/>
          </p:cNvSpPr>
          <p:nvPr/>
        </p:nvSpPr>
        <p:spPr bwMode="auto">
          <a:xfrm flipV="1">
            <a:off x="4667250" y="6273800"/>
            <a:ext cx="241300" cy="190500"/>
          </a:xfrm>
          <a:prstGeom prst="line">
            <a:avLst/>
          </a:prstGeom>
          <a:noFill/>
          <a:ln w="9525">
            <a:solidFill>
              <a:srgbClr val="FF33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8219" name="Rectangle 29">
            <a:extLst>
              <a:ext uri="{FF2B5EF4-FFF2-40B4-BE49-F238E27FC236}">
                <a16:creationId xmlns:a16="http://schemas.microsoft.com/office/drawing/2014/main" id="{E6D16447-03DA-E468-05AB-3B2B1A993147}"/>
              </a:ext>
            </a:extLst>
          </p:cNvPr>
          <p:cNvSpPr>
            <a:spLocks noChangeArrowheads="1"/>
          </p:cNvSpPr>
          <p:nvPr/>
        </p:nvSpPr>
        <p:spPr bwMode="auto">
          <a:xfrm>
            <a:off x="6773863" y="6278563"/>
            <a:ext cx="73025" cy="144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8221" name="Rectangle 32">
            <a:extLst>
              <a:ext uri="{FF2B5EF4-FFF2-40B4-BE49-F238E27FC236}">
                <a16:creationId xmlns:a16="http://schemas.microsoft.com/office/drawing/2014/main" id="{A7AD6E1F-776B-D189-92A4-56754CB6E246}"/>
              </a:ext>
            </a:extLst>
          </p:cNvPr>
          <p:cNvSpPr>
            <a:spLocks noChangeArrowheads="1"/>
          </p:cNvSpPr>
          <p:nvPr/>
        </p:nvSpPr>
        <p:spPr bwMode="auto">
          <a:xfrm>
            <a:off x="4875213" y="5789613"/>
            <a:ext cx="73025" cy="144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8222" name="Text Box 30">
            <a:extLst>
              <a:ext uri="{FF2B5EF4-FFF2-40B4-BE49-F238E27FC236}">
                <a16:creationId xmlns:a16="http://schemas.microsoft.com/office/drawing/2014/main" id="{EC6503A6-C442-A464-5CE0-ADC3D7E7E234}"/>
              </a:ext>
            </a:extLst>
          </p:cNvPr>
          <p:cNvSpPr txBox="1">
            <a:spLocks noChangeArrowheads="1"/>
          </p:cNvSpPr>
          <p:nvPr/>
        </p:nvSpPr>
        <p:spPr bwMode="auto">
          <a:xfrm>
            <a:off x="4770438" y="5719763"/>
            <a:ext cx="311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1200" b="1"/>
              <a:t>6’</a:t>
            </a:r>
          </a:p>
        </p:txBody>
      </p:sp>
      <p:sp>
        <p:nvSpPr>
          <p:cNvPr id="5" name="Line 42">
            <a:extLst>
              <a:ext uri="{FF2B5EF4-FFF2-40B4-BE49-F238E27FC236}">
                <a16:creationId xmlns:a16="http://schemas.microsoft.com/office/drawing/2014/main" id="{AD97CF29-7CB8-46E2-46D2-18ACC56584F4}"/>
              </a:ext>
            </a:extLst>
          </p:cNvPr>
          <p:cNvSpPr>
            <a:spLocks noChangeShapeType="1"/>
          </p:cNvSpPr>
          <p:nvPr/>
        </p:nvSpPr>
        <p:spPr bwMode="auto">
          <a:xfrm flipH="1">
            <a:off x="6846118" y="5601493"/>
            <a:ext cx="279400" cy="63500"/>
          </a:xfrm>
          <a:prstGeom prst="line">
            <a:avLst/>
          </a:prstGeom>
          <a:noFill/>
          <a:ln w="9525">
            <a:solidFill>
              <a:srgbClr val="FF33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6" name="Text Box 44">
            <a:extLst>
              <a:ext uri="{FF2B5EF4-FFF2-40B4-BE49-F238E27FC236}">
                <a16:creationId xmlns:a16="http://schemas.microsoft.com/office/drawing/2014/main" id="{771B67FF-DF68-8A06-198E-CFB08E10A3F7}"/>
              </a:ext>
            </a:extLst>
          </p:cNvPr>
          <p:cNvSpPr txBox="1">
            <a:spLocks noChangeArrowheads="1"/>
          </p:cNvSpPr>
          <p:nvPr/>
        </p:nvSpPr>
        <p:spPr bwMode="auto">
          <a:xfrm>
            <a:off x="7169968" y="5450681"/>
            <a:ext cx="879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dirty="0"/>
              <a:t>EV opens</a:t>
            </a:r>
            <a:endParaRPr lang="en-US" altLang="en-US" sz="1200" b="1" dirty="0"/>
          </a:p>
        </p:txBody>
      </p:sp>
      <p:sp>
        <p:nvSpPr>
          <p:cNvPr id="7" name="Line 43">
            <a:extLst>
              <a:ext uri="{FF2B5EF4-FFF2-40B4-BE49-F238E27FC236}">
                <a16:creationId xmlns:a16="http://schemas.microsoft.com/office/drawing/2014/main" id="{56FDD374-F512-BC20-A29B-570681305367}"/>
              </a:ext>
            </a:extLst>
          </p:cNvPr>
          <p:cNvSpPr>
            <a:spLocks noChangeShapeType="1"/>
          </p:cNvSpPr>
          <p:nvPr/>
        </p:nvSpPr>
        <p:spPr bwMode="auto">
          <a:xfrm flipH="1" flipV="1">
            <a:off x="6825793" y="5986461"/>
            <a:ext cx="355600" cy="38100"/>
          </a:xfrm>
          <a:prstGeom prst="line">
            <a:avLst/>
          </a:prstGeom>
          <a:noFill/>
          <a:ln w="9525">
            <a:solidFill>
              <a:srgbClr val="FF33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 name="Text Box 45">
            <a:extLst>
              <a:ext uri="{FF2B5EF4-FFF2-40B4-BE49-F238E27FC236}">
                <a16:creationId xmlns:a16="http://schemas.microsoft.com/office/drawing/2014/main" id="{5660AB15-F998-21C0-836D-8764ED18CC76}"/>
              </a:ext>
            </a:extLst>
          </p:cNvPr>
          <p:cNvSpPr txBox="1">
            <a:spLocks noChangeArrowheads="1"/>
          </p:cNvSpPr>
          <p:nvPr/>
        </p:nvSpPr>
        <p:spPr bwMode="auto">
          <a:xfrm>
            <a:off x="7190918" y="5892799"/>
            <a:ext cx="844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dirty="0"/>
              <a:t>IV closes</a:t>
            </a:r>
            <a:endParaRPr lang="en-US" altLang="en-US" sz="1200" b="1" dirty="0"/>
          </a:p>
        </p:txBody>
      </p:sp>
      <p:sp>
        <p:nvSpPr>
          <p:cNvPr id="9" name="Text Box 2">
            <a:extLst>
              <a:ext uri="{FF2B5EF4-FFF2-40B4-BE49-F238E27FC236}">
                <a16:creationId xmlns:a16="http://schemas.microsoft.com/office/drawing/2014/main" id="{CBE0A547-BD29-3723-A733-289DFE94D9AA}"/>
              </a:ext>
            </a:extLst>
          </p:cNvPr>
          <p:cNvSpPr txBox="1">
            <a:spLocks noChangeArrowheads="1"/>
          </p:cNvSpPr>
          <p:nvPr/>
        </p:nvSpPr>
        <p:spPr bwMode="auto">
          <a:xfrm>
            <a:off x="266452" y="5401438"/>
            <a:ext cx="3204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b="1" dirty="0">
                <a:solidFill>
                  <a:srgbClr val="FF0000"/>
                </a:solidFill>
              </a:rPr>
              <a:t>Result</a:t>
            </a:r>
            <a:r>
              <a:rPr lang="en-CA" altLang="en-US" dirty="0">
                <a:solidFill>
                  <a:srgbClr val="FF0000"/>
                </a:solidFill>
              </a:rPr>
              <a:t>:</a:t>
            </a:r>
            <a:r>
              <a:rPr lang="en-CA" altLang="en-US" dirty="0"/>
              <a:t> Net Pumping Gain</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fade">
                                      <p:cBhvr>
                                        <p:cTn id="12" dur="500"/>
                                        <p:tgtEl>
                                          <p:spTgt spid="820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207"/>
                                        </p:tgtEl>
                                        <p:attrNameLst>
                                          <p:attrName>style.visibility</p:attrName>
                                        </p:attrNameLst>
                                      </p:cBhvr>
                                      <p:to>
                                        <p:strVal val="visible"/>
                                      </p:to>
                                    </p:set>
                                    <p:animEffect transition="in" filter="fade">
                                      <p:cBhvr>
                                        <p:cTn id="15" dur="500"/>
                                        <p:tgtEl>
                                          <p:spTgt spid="820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208"/>
                                        </p:tgtEl>
                                        <p:attrNameLst>
                                          <p:attrName>style.visibility</p:attrName>
                                        </p:attrNameLst>
                                      </p:cBhvr>
                                      <p:to>
                                        <p:strVal val="visible"/>
                                      </p:to>
                                    </p:set>
                                    <p:animEffect transition="in" filter="fade">
                                      <p:cBhvr>
                                        <p:cTn id="18" dur="500"/>
                                        <p:tgtEl>
                                          <p:spTgt spid="820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209"/>
                                        </p:tgtEl>
                                        <p:attrNameLst>
                                          <p:attrName>style.visibility</p:attrName>
                                        </p:attrNameLst>
                                      </p:cBhvr>
                                      <p:to>
                                        <p:strVal val="visible"/>
                                      </p:to>
                                    </p:set>
                                    <p:animEffect transition="in" filter="fade">
                                      <p:cBhvr>
                                        <p:cTn id="21" dur="500"/>
                                        <p:tgtEl>
                                          <p:spTgt spid="820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215"/>
                                        </p:tgtEl>
                                        <p:attrNameLst>
                                          <p:attrName>style.visibility</p:attrName>
                                        </p:attrNameLst>
                                      </p:cBhvr>
                                      <p:to>
                                        <p:strVal val="visible"/>
                                      </p:to>
                                    </p:set>
                                    <p:animEffect transition="in" filter="fade">
                                      <p:cBhvr>
                                        <p:cTn id="24" dur="500"/>
                                        <p:tgtEl>
                                          <p:spTgt spid="82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218"/>
                                        </p:tgtEl>
                                        <p:attrNameLst>
                                          <p:attrName>style.visibility</p:attrName>
                                        </p:attrNameLst>
                                      </p:cBhvr>
                                      <p:to>
                                        <p:strVal val="visible"/>
                                      </p:to>
                                    </p:set>
                                    <p:animEffect transition="in" filter="fade">
                                      <p:cBhvr>
                                        <p:cTn id="27" dur="500"/>
                                        <p:tgtEl>
                                          <p:spTgt spid="82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220"/>
                                        </p:tgtEl>
                                        <p:attrNameLst>
                                          <p:attrName>style.visibility</p:attrName>
                                        </p:attrNameLst>
                                      </p:cBhvr>
                                      <p:to>
                                        <p:strVal val="visible"/>
                                      </p:to>
                                    </p:set>
                                    <p:animEffect transition="in" filter="fade">
                                      <p:cBhvr>
                                        <p:cTn id="30" dur="500"/>
                                        <p:tgtEl>
                                          <p:spTgt spid="82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223"/>
                                        </p:tgtEl>
                                        <p:attrNameLst>
                                          <p:attrName>style.visibility</p:attrName>
                                        </p:attrNameLst>
                                      </p:cBhvr>
                                      <p:to>
                                        <p:strVal val="visible"/>
                                      </p:to>
                                    </p:set>
                                    <p:animEffect transition="in" filter="fade">
                                      <p:cBhvr>
                                        <p:cTn id="33" dur="500"/>
                                        <p:tgtEl>
                                          <p:spTgt spid="82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226"/>
                                        </p:tgtEl>
                                        <p:attrNameLst>
                                          <p:attrName>style.visibility</p:attrName>
                                        </p:attrNameLst>
                                      </p:cBhvr>
                                      <p:to>
                                        <p:strVal val="visible"/>
                                      </p:to>
                                    </p:set>
                                    <p:animEffect transition="in" filter="fade">
                                      <p:cBhvr>
                                        <p:cTn id="36" dur="500"/>
                                        <p:tgtEl>
                                          <p:spTgt spid="82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232"/>
                                        </p:tgtEl>
                                        <p:attrNameLst>
                                          <p:attrName>style.visibility</p:attrName>
                                        </p:attrNameLst>
                                      </p:cBhvr>
                                      <p:to>
                                        <p:strVal val="visible"/>
                                      </p:to>
                                    </p:set>
                                    <p:animEffect transition="in" filter="fade">
                                      <p:cBhvr>
                                        <p:cTn id="39" dur="500"/>
                                        <p:tgtEl>
                                          <p:spTgt spid="82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233"/>
                                        </p:tgtEl>
                                        <p:attrNameLst>
                                          <p:attrName>style.visibility</p:attrName>
                                        </p:attrNameLst>
                                      </p:cBhvr>
                                      <p:to>
                                        <p:strVal val="visible"/>
                                      </p:to>
                                    </p:set>
                                    <p:animEffect transition="in" filter="fade">
                                      <p:cBhvr>
                                        <p:cTn id="42" dur="500"/>
                                        <p:tgtEl>
                                          <p:spTgt spid="82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235"/>
                                        </p:tgtEl>
                                        <p:attrNameLst>
                                          <p:attrName>style.visibility</p:attrName>
                                        </p:attrNameLst>
                                      </p:cBhvr>
                                      <p:to>
                                        <p:strVal val="visible"/>
                                      </p:to>
                                    </p:set>
                                    <p:animEffect transition="in" filter="fade">
                                      <p:cBhvr>
                                        <p:cTn id="45" dur="500"/>
                                        <p:tgtEl>
                                          <p:spTgt spid="8235"/>
                                        </p:tgtEl>
                                      </p:cBhvr>
                                    </p:animEffect>
                                  </p:childTnLst>
                                </p:cTn>
                              </p:par>
                              <p:par>
                                <p:cTn id="46" presetID="10" presetClass="entr" presetSubtype="0" fill="hold" nodeType="withEffect">
                                  <p:stCondLst>
                                    <p:cond delay="0"/>
                                  </p:stCondLst>
                                  <p:childTnLst>
                                    <p:set>
                                      <p:cBhvr>
                                        <p:cTn id="47" dur="1" fill="hold">
                                          <p:stCondLst>
                                            <p:cond delay="0"/>
                                          </p:stCondLst>
                                        </p:cTn>
                                        <p:tgtEl>
                                          <p:spTgt spid="8197"/>
                                        </p:tgtEl>
                                        <p:attrNameLst>
                                          <p:attrName>style.visibility</p:attrName>
                                        </p:attrNameLst>
                                      </p:cBhvr>
                                      <p:to>
                                        <p:strVal val="visible"/>
                                      </p:to>
                                    </p:set>
                                    <p:animEffect transition="in" filter="fade">
                                      <p:cBhvr>
                                        <p:cTn id="48" dur="500"/>
                                        <p:tgtEl>
                                          <p:spTgt spid="819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234"/>
                                        </p:tgtEl>
                                        <p:attrNameLst>
                                          <p:attrName>style.visibility</p:attrName>
                                        </p:attrNameLst>
                                      </p:cBhvr>
                                      <p:to>
                                        <p:strVal val="visible"/>
                                      </p:to>
                                    </p:set>
                                    <p:animEffect transition="in" filter="fade">
                                      <p:cBhvr>
                                        <p:cTn id="51" dur="500"/>
                                        <p:tgtEl>
                                          <p:spTgt spid="82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196"/>
                                        </p:tgtEl>
                                        <p:attrNameLst>
                                          <p:attrName>style.visibility</p:attrName>
                                        </p:attrNameLst>
                                      </p:cBhvr>
                                      <p:to>
                                        <p:strVal val="visible"/>
                                      </p:to>
                                    </p:set>
                                    <p:animEffect transition="in" filter="fade">
                                      <p:cBhvr>
                                        <p:cTn id="54" dur="500"/>
                                        <p:tgtEl>
                                          <p:spTgt spid="819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199"/>
                                        </p:tgtEl>
                                        <p:attrNameLst>
                                          <p:attrName>style.visibility</p:attrName>
                                        </p:attrNameLst>
                                      </p:cBhvr>
                                      <p:to>
                                        <p:strVal val="visible"/>
                                      </p:to>
                                    </p:set>
                                    <p:animEffect transition="in" filter="fade">
                                      <p:cBhvr>
                                        <p:cTn id="76" dur="500"/>
                                        <p:tgtEl>
                                          <p:spTgt spid="819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203"/>
                                        </p:tgtEl>
                                        <p:attrNameLst>
                                          <p:attrName>style.visibility</p:attrName>
                                        </p:attrNameLst>
                                      </p:cBhvr>
                                      <p:to>
                                        <p:strVal val="visible"/>
                                      </p:to>
                                    </p:set>
                                    <p:animEffect transition="in" filter="fade">
                                      <p:cBhvr>
                                        <p:cTn id="79" dur="500"/>
                                        <p:tgtEl>
                                          <p:spTgt spid="820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204"/>
                                        </p:tgtEl>
                                        <p:attrNameLst>
                                          <p:attrName>style.visibility</p:attrName>
                                        </p:attrNameLst>
                                      </p:cBhvr>
                                      <p:to>
                                        <p:strVal val="visible"/>
                                      </p:to>
                                    </p:set>
                                    <p:animEffect transition="in" filter="fade">
                                      <p:cBhvr>
                                        <p:cTn id="82" dur="500"/>
                                        <p:tgtEl>
                                          <p:spTgt spid="820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210"/>
                                        </p:tgtEl>
                                        <p:attrNameLst>
                                          <p:attrName>style.visibility</p:attrName>
                                        </p:attrNameLst>
                                      </p:cBhvr>
                                      <p:to>
                                        <p:strVal val="visible"/>
                                      </p:to>
                                    </p:set>
                                    <p:animEffect transition="in" filter="fade">
                                      <p:cBhvr>
                                        <p:cTn id="85" dur="500"/>
                                        <p:tgtEl>
                                          <p:spTgt spid="821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211"/>
                                        </p:tgtEl>
                                        <p:attrNameLst>
                                          <p:attrName>style.visibility</p:attrName>
                                        </p:attrNameLst>
                                      </p:cBhvr>
                                      <p:to>
                                        <p:strVal val="visible"/>
                                      </p:to>
                                    </p:set>
                                    <p:animEffect transition="in" filter="fade">
                                      <p:cBhvr>
                                        <p:cTn id="88" dur="500"/>
                                        <p:tgtEl>
                                          <p:spTgt spid="821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212"/>
                                        </p:tgtEl>
                                        <p:attrNameLst>
                                          <p:attrName>style.visibility</p:attrName>
                                        </p:attrNameLst>
                                      </p:cBhvr>
                                      <p:to>
                                        <p:strVal val="visible"/>
                                      </p:to>
                                    </p:set>
                                    <p:animEffect transition="in" filter="fade">
                                      <p:cBhvr>
                                        <p:cTn id="91" dur="500"/>
                                        <p:tgtEl>
                                          <p:spTgt spid="821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213"/>
                                        </p:tgtEl>
                                        <p:attrNameLst>
                                          <p:attrName>style.visibility</p:attrName>
                                        </p:attrNameLst>
                                      </p:cBhvr>
                                      <p:to>
                                        <p:strVal val="visible"/>
                                      </p:to>
                                    </p:set>
                                    <p:animEffect transition="in" filter="fade">
                                      <p:cBhvr>
                                        <p:cTn id="94" dur="500"/>
                                        <p:tgtEl>
                                          <p:spTgt spid="821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219"/>
                                        </p:tgtEl>
                                        <p:attrNameLst>
                                          <p:attrName>style.visibility</p:attrName>
                                        </p:attrNameLst>
                                      </p:cBhvr>
                                      <p:to>
                                        <p:strVal val="visible"/>
                                      </p:to>
                                    </p:set>
                                    <p:animEffect transition="in" filter="fade">
                                      <p:cBhvr>
                                        <p:cTn id="97" dur="500"/>
                                        <p:tgtEl>
                                          <p:spTgt spid="821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221"/>
                                        </p:tgtEl>
                                        <p:attrNameLst>
                                          <p:attrName>style.visibility</p:attrName>
                                        </p:attrNameLst>
                                      </p:cBhvr>
                                      <p:to>
                                        <p:strVal val="visible"/>
                                      </p:to>
                                    </p:set>
                                    <p:animEffect transition="in" filter="fade">
                                      <p:cBhvr>
                                        <p:cTn id="100" dur="500"/>
                                        <p:tgtEl>
                                          <p:spTgt spid="822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222"/>
                                        </p:tgtEl>
                                        <p:attrNameLst>
                                          <p:attrName>style.visibility</p:attrName>
                                        </p:attrNameLst>
                                      </p:cBhvr>
                                      <p:to>
                                        <p:strVal val="visible"/>
                                      </p:to>
                                    </p:set>
                                    <p:animEffect transition="in" filter="fade">
                                      <p:cBhvr>
                                        <p:cTn id="103" dur="500"/>
                                        <p:tgtEl>
                                          <p:spTgt spid="8222"/>
                                        </p:tgtEl>
                                      </p:cBhvr>
                                    </p:animEffect>
                                  </p:childTnLst>
                                </p:cTn>
                              </p:par>
                              <p:par>
                                <p:cTn id="104" presetID="10" presetClass="entr" presetSubtype="0" fill="hold" nodeType="withEffect">
                                  <p:stCondLst>
                                    <p:cond delay="0"/>
                                  </p:stCondLst>
                                  <p:childTnLst>
                                    <p:set>
                                      <p:cBhvr>
                                        <p:cTn id="105" dur="1" fill="hold">
                                          <p:stCondLst>
                                            <p:cond delay="0"/>
                                          </p:stCondLst>
                                        </p:cTn>
                                        <p:tgtEl>
                                          <p:spTgt spid="8198"/>
                                        </p:tgtEl>
                                        <p:attrNameLst>
                                          <p:attrName>style.visibility</p:attrName>
                                        </p:attrNameLst>
                                      </p:cBhvr>
                                      <p:to>
                                        <p:strVal val="visible"/>
                                      </p:to>
                                    </p:set>
                                    <p:animEffect transition="in" filter="fade">
                                      <p:cBhvr>
                                        <p:cTn id="106" dur="500"/>
                                        <p:tgtEl>
                                          <p:spTgt spid="819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9" grpId="0"/>
      <p:bldP spid="8201" grpId="0" animBg="1"/>
      <p:bldP spid="8207" grpId="0"/>
      <p:bldP spid="8208" grpId="0"/>
      <p:bldP spid="8209" grpId="0" animBg="1"/>
      <p:bldP spid="8215" grpId="0" animBg="1"/>
      <p:bldP spid="8218" grpId="0" animBg="1"/>
      <p:bldP spid="8220" grpId="0" animBg="1"/>
      <p:bldP spid="8223" grpId="0"/>
      <p:bldP spid="8226" grpId="0" animBg="1"/>
      <p:bldP spid="8232" grpId="0" animBg="1"/>
      <p:bldP spid="8233" grpId="0" animBg="1"/>
      <p:bldP spid="8234" grpId="0"/>
      <p:bldP spid="8235" grpId="0"/>
      <p:bldP spid="3" grpId="0"/>
      <p:bldP spid="4" grpId="0"/>
      <p:bldP spid="8203" grpId="0" animBg="1"/>
      <p:bldP spid="8204" grpId="0"/>
      <p:bldP spid="8210" grpId="0"/>
      <p:bldP spid="8211" grpId="0"/>
      <p:bldP spid="8212" grpId="0" animBg="1"/>
      <p:bldP spid="8213" grpId="0" animBg="1"/>
      <p:bldP spid="8219" grpId="0" animBg="1"/>
      <p:bldP spid="8221" grpId="0" animBg="1"/>
      <p:bldP spid="8222" grpId="0"/>
      <p:bldP spid="5" grpId="0" animBg="1"/>
      <p:bldP spid="6" grpId="0"/>
      <p:bldP spid="7" grpId="0" animBg="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DAD89975-70AD-81F9-C004-5FAEB485A7F9}"/>
              </a:ext>
            </a:extLst>
          </p:cNvPr>
          <p:cNvSpPr txBox="1">
            <a:spLocks noChangeArrowheads="1"/>
          </p:cNvSpPr>
          <p:nvPr/>
        </p:nvSpPr>
        <p:spPr bwMode="auto">
          <a:xfrm>
            <a:off x="296863" y="4198938"/>
            <a:ext cx="8847137" cy="2225675"/>
          </a:xfrm>
          <a:prstGeom prst="rect">
            <a:avLst/>
          </a:prstGeom>
          <a:solidFill>
            <a:schemeClr val="bg1"/>
          </a:solidFill>
          <a:ln>
            <a:noFill/>
          </a:ln>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b="1" dirty="0"/>
              <a:t>Blowdown</a:t>
            </a:r>
            <a:r>
              <a:rPr lang="en-CA" altLang="en-US" dirty="0"/>
              <a:t> – At the end of the power stroke when the exhaust valve opens</a:t>
            </a:r>
          </a:p>
          <a:p>
            <a:pPr eaLnBrk="1" hangingPunct="1"/>
            <a:r>
              <a:rPr lang="en-CA" altLang="en-US" dirty="0"/>
              <a:t>the cylinder pressure is much higher than the exhaust manifold pressure </a:t>
            </a:r>
          </a:p>
          <a:p>
            <a:pPr eaLnBrk="1" hangingPunct="1"/>
            <a:r>
              <a:rPr lang="en-CA" altLang="en-US" dirty="0"/>
              <a:t>which is typically ~1 atm (P</a:t>
            </a:r>
            <a:r>
              <a:rPr lang="en-CA" altLang="en-US" baseline="-25000" dirty="0"/>
              <a:t>4</a:t>
            </a:r>
            <a:r>
              <a:rPr lang="en-CA" altLang="en-US" dirty="0"/>
              <a:t> &gt; P</a:t>
            </a:r>
            <a:r>
              <a:rPr lang="en-CA" altLang="en-US" baseline="-25000" dirty="0"/>
              <a:t>e</a:t>
            </a:r>
            <a:r>
              <a:rPr lang="en-CA" altLang="en-US" dirty="0"/>
              <a:t>), so the cylinder gas flows out through the </a:t>
            </a:r>
          </a:p>
          <a:p>
            <a:pPr eaLnBrk="1" hangingPunct="1"/>
            <a:r>
              <a:rPr lang="en-CA" altLang="en-US" dirty="0"/>
              <a:t>exhaust valve and the pressure rapidly drops to P</a:t>
            </a:r>
            <a:r>
              <a:rPr lang="en-CA" altLang="en-US" baseline="-25000" dirty="0"/>
              <a:t>e</a:t>
            </a:r>
            <a:r>
              <a:rPr lang="en-CA" altLang="en-US" dirty="0"/>
              <a:t>.</a:t>
            </a:r>
          </a:p>
          <a:p>
            <a:pPr eaLnBrk="1" hangingPunct="1"/>
            <a:endParaRPr lang="en-CA" altLang="en-US" dirty="0"/>
          </a:p>
          <a:p>
            <a:pPr eaLnBrk="1" hangingPunct="1"/>
            <a:r>
              <a:rPr lang="en-CA" altLang="en-US" b="1" dirty="0"/>
              <a:t>Displacement</a:t>
            </a:r>
            <a:r>
              <a:rPr lang="en-CA" altLang="en-US" dirty="0"/>
              <a:t> – Remaining gas is pushed out of the cylinder by the piston </a:t>
            </a:r>
          </a:p>
          <a:p>
            <a:pPr eaLnBrk="1" hangingPunct="1"/>
            <a:r>
              <a:rPr lang="en-CA" altLang="en-US" dirty="0"/>
              <a:t>moving to TDC.</a:t>
            </a:r>
            <a:endParaRPr lang="en-US" altLang="en-US" dirty="0"/>
          </a:p>
        </p:txBody>
      </p:sp>
      <p:sp>
        <p:nvSpPr>
          <p:cNvPr id="9219" name="Text Box 3">
            <a:extLst>
              <a:ext uri="{FF2B5EF4-FFF2-40B4-BE49-F238E27FC236}">
                <a16:creationId xmlns:a16="http://schemas.microsoft.com/office/drawing/2014/main" id="{CA86D2A6-5BBE-46B6-0CEC-9F19FCCEDA12}"/>
              </a:ext>
            </a:extLst>
          </p:cNvPr>
          <p:cNvSpPr txBox="1">
            <a:spLocks noChangeArrowheads="1"/>
          </p:cNvSpPr>
          <p:nvPr/>
        </p:nvSpPr>
        <p:spPr bwMode="auto">
          <a:xfrm>
            <a:off x="2455068" y="280402"/>
            <a:ext cx="4202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2800" b="1" dirty="0"/>
              <a:t>Actual Exhaust Strokes</a:t>
            </a:r>
            <a:endParaRPr lang="en-US" altLang="en-US" sz="2800" b="1" dirty="0"/>
          </a:p>
        </p:txBody>
      </p:sp>
      <p:pic>
        <p:nvPicPr>
          <p:cNvPr id="9220" name="Picture 4" descr="~lwf0010">
            <a:extLst>
              <a:ext uri="{FF2B5EF4-FFF2-40B4-BE49-F238E27FC236}">
                <a16:creationId xmlns:a16="http://schemas.microsoft.com/office/drawing/2014/main" id="{A2162C75-B347-704C-35BF-E9431BC8E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200" y="1570038"/>
            <a:ext cx="384492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199722B5-65D2-5165-51D9-55C759061F73}"/>
              </a:ext>
            </a:extLst>
          </p:cNvPr>
          <p:cNvSpPr txBox="1">
            <a:spLocks noChangeArrowheads="1"/>
          </p:cNvSpPr>
          <p:nvPr/>
        </p:nvSpPr>
        <p:spPr bwMode="auto">
          <a:xfrm>
            <a:off x="2644775" y="3452813"/>
            <a:ext cx="1289050" cy="823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CA" altLang="en-US" sz="1200" b="1"/>
              <a:t>State 4 (BC)</a:t>
            </a:r>
          </a:p>
          <a:p>
            <a:pPr eaLnBrk="1" hangingPunct="1">
              <a:spcBef>
                <a:spcPct val="50000"/>
              </a:spcBef>
            </a:pPr>
            <a:endParaRPr lang="en-US" altLang="en-US" sz="1200" b="1"/>
          </a:p>
          <a:p>
            <a:pPr eaLnBrk="1" hangingPunct="1">
              <a:spcBef>
                <a:spcPct val="50000"/>
              </a:spcBef>
            </a:pPr>
            <a:endParaRPr lang="en-US" altLang="en-US" sz="1200" b="1"/>
          </a:p>
        </p:txBody>
      </p:sp>
      <p:sp>
        <p:nvSpPr>
          <p:cNvPr id="9222" name="Text Box 6">
            <a:extLst>
              <a:ext uri="{FF2B5EF4-FFF2-40B4-BE49-F238E27FC236}">
                <a16:creationId xmlns:a16="http://schemas.microsoft.com/office/drawing/2014/main" id="{C7C6AFA7-9893-FC83-7D20-16FFE4C11D3A}"/>
              </a:ext>
            </a:extLst>
          </p:cNvPr>
          <p:cNvSpPr txBox="1">
            <a:spLocks noChangeArrowheads="1"/>
          </p:cNvSpPr>
          <p:nvPr/>
        </p:nvSpPr>
        <p:spPr bwMode="auto">
          <a:xfrm>
            <a:off x="4003675" y="3465513"/>
            <a:ext cx="116205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CA" altLang="en-US" sz="1200" b="1"/>
              <a:t>State 5 (BC)</a:t>
            </a:r>
          </a:p>
          <a:p>
            <a:pPr eaLnBrk="1" hangingPunct="1">
              <a:spcBef>
                <a:spcPct val="50000"/>
              </a:spcBef>
            </a:pPr>
            <a:endParaRPr lang="en-CA" altLang="en-US" sz="1200" b="1"/>
          </a:p>
        </p:txBody>
      </p:sp>
      <p:sp>
        <p:nvSpPr>
          <p:cNvPr id="9223" name="Text Box 7">
            <a:extLst>
              <a:ext uri="{FF2B5EF4-FFF2-40B4-BE49-F238E27FC236}">
                <a16:creationId xmlns:a16="http://schemas.microsoft.com/office/drawing/2014/main" id="{06E221F2-EBA5-442A-A1B2-E4096D8E49C5}"/>
              </a:ext>
            </a:extLst>
          </p:cNvPr>
          <p:cNvSpPr txBox="1">
            <a:spLocks noChangeArrowheads="1"/>
          </p:cNvSpPr>
          <p:nvPr/>
        </p:nvSpPr>
        <p:spPr bwMode="auto">
          <a:xfrm>
            <a:off x="5324475" y="3494088"/>
            <a:ext cx="1212850" cy="823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CA" altLang="en-US" sz="1200" b="1"/>
              <a:t>State 6 (TC)</a:t>
            </a:r>
          </a:p>
          <a:p>
            <a:pPr algn="ctr" eaLnBrk="1" hangingPunct="1">
              <a:spcBef>
                <a:spcPct val="50000"/>
              </a:spcBef>
            </a:pPr>
            <a:endParaRPr lang="en-US" altLang="en-US" sz="1200" b="1"/>
          </a:p>
          <a:p>
            <a:pPr algn="ctr" eaLnBrk="1" hangingPunct="1">
              <a:spcBef>
                <a:spcPct val="50000"/>
              </a:spcBef>
            </a:pPr>
            <a:endParaRPr lang="en-US" altLang="en-US" sz="1200" b="1"/>
          </a:p>
        </p:txBody>
      </p:sp>
      <p:sp>
        <p:nvSpPr>
          <p:cNvPr id="9224" name="Text Box 8">
            <a:extLst>
              <a:ext uri="{FF2B5EF4-FFF2-40B4-BE49-F238E27FC236}">
                <a16:creationId xmlns:a16="http://schemas.microsoft.com/office/drawing/2014/main" id="{A3172895-45E0-0AFE-3B16-C66A40F7E976}"/>
              </a:ext>
            </a:extLst>
          </p:cNvPr>
          <p:cNvSpPr txBox="1">
            <a:spLocks noChangeArrowheads="1"/>
          </p:cNvSpPr>
          <p:nvPr/>
        </p:nvSpPr>
        <p:spPr bwMode="auto">
          <a:xfrm>
            <a:off x="2308225" y="1697038"/>
            <a:ext cx="4651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a:t>P</a:t>
            </a:r>
            <a:r>
              <a:rPr lang="en-CA" altLang="en-US" sz="1200" b="1" baseline="-25000"/>
              <a:t>i </a:t>
            </a:r>
            <a:r>
              <a:rPr lang="en-CA" altLang="en-US" sz="1200" b="1"/>
              <a:t>T</a:t>
            </a:r>
            <a:r>
              <a:rPr lang="en-CA" altLang="en-US" sz="1200" b="1" baseline="-25000"/>
              <a:t>i</a:t>
            </a:r>
            <a:endParaRPr lang="en-US" altLang="en-US" sz="1200" b="1" baseline="-25000"/>
          </a:p>
        </p:txBody>
      </p:sp>
      <p:sp>
        <p:nvSpPr>
          <p:cNvPr id="9225" name="Text Box 9">
            <a:extLst>
              <a:ext uri="{FF2B5EF4-FFF2-40B4-BE49-F238E27FC236}">
                <a16:creationId xmlns:a16="http://schemas.microsoft.com/office/drawing/2014/main" id="{62E36D58-395E-B503-55E4-0D8732246EDA}"/>
              </a:ext>
            </a:extLst>
          </p:cNvPr>
          <p:cNvSpPr txBox="1">
            <a:spLocks noChangeArrowheads="1"/>
          </p:cNvSpPr>
          <p:nvPr/>
        </p:nvSpPr>
        <p:spPr bwMode="auto">
          <a:xfrm>
            <a:off x="3603625" y="1633538"/>
            <a:ext cx="34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a:t>P</a:t>
            </a:r>
            <a:r>
              <a:rPr lang="en-CA" altLang="en-US" sz="1200" b="1" baseline="-25000"/>
              <a:t>e</a:t>
            </a:r>
            <a:endParaRPr lang="en-US" altLang="en-US" sz="1200" b="1" baseline="-25000"/>
          </a:p>
        </p:txBody>
      </p:sp>
      <p:sp>
        <p:nvSpPr>
          <p:cNvPr id="9226" name="Text Box 10">
            <a:extLst>
              <a:ext uri="{FF2B5EF4-FFF2-40B4-BE49-F238E27FC236}">
                <a16:creationId xmlns:a16="http://schemas.microsoft.com/office/drawing/2014/main" id="{CCB6642D-7853-5E38-6AB0-34CF4211DDEC}"/>
              </a:ext>
            </a:extLst>
          </p:cNvPr>
          <p:cNvSpPr txBox="1">
            <a:spLocks noChangeArrowheads="1"/>
          </p:cNvSpPr>
          <p:nvPr/>
        </p:nvSpPr>
        <p:spPr bwMode="auto">
          <a:xfrm>
            <a:off x="1486693" y="816977"/>
            <a:ext cx="6049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CA" altLang="en-US" dirty="0"/>
              <a:t>The actual exhaust process consists of two phases: Blowdown </a:t>
            </a:r>
            <a:r>
              <a:rPr lang="en-CA" altLang="en-US" dirty="0">
                <a:sym typeface="Wingdings" panose="05000000000000000000" pitchFamily="2" charset="2"/>
              </a:rPr>
              <a:t> Displacement</a:t>
            </a:r>
            <a:endParaRPr lang="en-US" altLang="en-US" dirty="0"/>
          </a:p>
        </p:txBody>
      </p:sp>
      <p:sp>
        <p:nvSpPr>
          <p:cNvPr id="9227" name="Text Box 11">
            <a:extLst>
              <a:ext uri="{FF2B5EF4-FFF2-40B4-BE49-F238E27FC236}">
                <a16:creationId xmlns:a16="http://schemas.microsoft.com/office/drawing/2014/main" id="{0F7D6B1B-6210-AEA8-DD7E-B4EA1D382BD5}"/>
              </a:ext>
            </a:extLst>
          </p:cNvPr>
          <p:cNvSpPr txBox="1">
            <a:spLocks noChangeArrowheads="1"/>
          </p:cNvSpPr>
          <p:nvPr/>
        </p:nvSpPr>
        <p:spPr bwMode="auto">
          <a:xfrm>
            <a:off x="3133725" y="3879850"/>
            <a:ext cx="12985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600" b="1"/>
              <a:t>    </a:t>
            </a:r>
            <a:r>
              <a:rPr lang="en-CA" altLang="en-US" sz="1400" b="1"/>
              <a:t>Blowdown</a:t>
            </a:r>
            <a:endParaRPr lang="en-US" altLang="en-US" sz="1400" b="1"/>
          </a:p>
        </p:txBody>
      </p:sp>
      <p:sp>
        <p:nvSpPr>
          <p:cNvPr id="9228" name="Text Box 12">
            <a:extLst>
              <a:ext uri="{FF2B5EF4-FFF2-40B4-BE49-F238E27FC236}">
                <a16:creationId xmlns:a16="http://schemas.microsoft.com/office/drawing/2014/main" id="{6496D80F-5EE2-26DC-5DCE-3601936B0252}"/>
              </a:ext>
            </a:extLst>
          </p:cNvPr>
          <p:cNvSpPr txBox="1">
            <a:spLocks noChangeArrowheads="1"/>
          </p:cNvSpPr>
          <p:nvPr/>
        </p:nvSpPr>
        <p:spPr bwMode="auto">
          <a:xfrm>
            <a:off x="4381500" y="3910013"/>
            <a:ext cx="1681163"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400" b="1"/>
              <a:t>    Displacement   </a:t>
            </a:r>
            <a:endParaRPr lang="en-US" altLang="en-US" sz="1400" b="1"/>
          </a:p>
        </p:txBody>
      </p:sp>
      <p:sp>
        <p:nvSpPr>
          <p:cNvPr id="9229" name="Rectangle 15">
            <a:extLst>
              <a:ext uri="{FF2B5EF4-FFF2-40B4-BE49-F238E27FC236}">
                <a16:creationId xmlns:a16="http://schemas.microsoft.com/office/drawing/2014/main" id="{44BFBA73-9358-E38D-E0C1-6A6C5AFCE9E4}"/>
              </a:ext>
            </a:extLst>
          </p:cNvPr>
          <p:cNvSpPr>
            <a:spLocks noChangeArrowheads="1"/>
          </p:cNvSpPr>
          <p:nvPr/>
        </p:nvSpPr>
        <p:spPr bwMode="auto">
          <a:xfrm>
            <a:off x="2781300" y="2419350"/>
            <a:ext cx="819150" cy="6286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1400"/>
              <a:t>Products</a:t>
            </a:r>
          </a:p>
        </p:txBody>
      </p:sp>
      <p:sp>
        <p:nvSpPr>
          <p:cNvPr id="9230" name="Line 16">
            <a:extLst>
              <a:ext uri="{FF2B5EF4-FFF2-40B4-BE49-F238E27FC236}">
                <a16:creationId xmlns:a16="http://schemas.microsoft.com/office/drawing/2014/main" id="{219BE226-1DF8-7C4D-C6B7-0816BE4FE7B9}"/>
              </a:ext>
            </a:extLst>
          </p:cNvPr>
          <p:cNvSpPr>
            <a:spLocks noChangeShapeType="1"/>
          </p:cNvSpPr>
          <p:nvPr/>
        </p:nvSpPr>
        <p:spPr bwMode="auto">
          <a:xfrm>
            <a:off x="3333750" y="2406650"/>
            <a:ext cx="190500"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1" name="Line 17">
            <a:extLst>
              <a:ext uri="{FF2B5EF4-FFF2-40B4-BE49-F238E27FC236}">
                <a16:creationId xmlns:a16="http://schemas.microsoft.com/office/drawing/2014/main" id="{CB9188A2-7B97-ED36-F3DB-422FE6589AAD}"/>
              </a:ext>
            </a:extLst>
          </p:cNvPr>
          <p:cNvSpPr>
            <a:spLocks noChangeShapeType="1"/>
          </p:cNvSpPr>
          <p:nvPr/>
        </p:nvSpPr>
        <p:spPr bwMode="auto">
          <a:xfrm>
            <a:off x="2857500" y="2406650"/>
            <a:ext cx="190500"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2" name="Line 18">
            <a:extLst>
              <a:ext uri="{FF2B5EF4-FFF2-40B4-BE49-F238E27FC236}">
                <a16:creationId xmlns:a16="http://schemas.microsoft.com/office/drawing/2014/main" id="{3BACF765-2ADA-1BDD-E18A-A3AC2B5BBC7D}"/>
              </a:ext>
            </a:extLst>
          </p:cNvPr>
          <p:cNvSpPr>
            <a:spLocks noChangeShapeType="1"/>
          </p:cNvSpPr>
          <p:nvPr/>
        </p:nvSpPr>
        <p:spPr bwMode="auto">
          <a:xfrm flipV="1">
            <a:off x="2940050" y="1873250"/>
            <a:ext cx="12700" cy="5080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3" name="Line 19">
            <a:extLst>
              <a:ext uri="{FF2B5EF4-FFF2-40B4-BE49-F238E27FC236}">
                <a16:creationId xmlns:a16="http://schemas.microsoft.com/office/drawing/2014/main" id="{FAA637BC-4210-1A5E-60FA-7114C9555C6E}"/>
              </a:ext>
            </a:extLst>
          </p:cNvPr>
          <p:cNvSpPr>
            <a:spLocks noChangeShapeType="1"/>
          </p:cNvSpPr>
          <p:nvPr/>
        </p:nvSpPr>
        <p:spPr bwMode="auto">
          <a:xfrm flipV="1">
            <a:off x="4267200" y="1885950"/>
            <a:ext cx="12700" cy="5080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4" name="Line 20">
            <a:extLst>
              <a:ext uri="{FF2B5EF4-FFF2-40B4-BE49-F238E27FC236}">
                <a16:creationId xmlns:a16="http://schemas.microsoft.com/office/drawing/2014/main" id="{E8646C8B-3927-D8B3-DA1F-52DB6E0F6011}"/>
              </a:ext>
            </a:extLst>
          </p:cNvPr>
          <p:cNvSpPr>
            <a:spLocks noChangeShapeType="1"/>
          </p:cNvSpPr>
          <p:nvPr/>
        </p:nvSpPr>
        <p:spPr bwMode="auto">
          <a:xfrm flipV="1">
            <a:off x="3416300" y="1879600"/>
            <a:ext cx="12700" cy="5080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5" name="Line 21">
            <a:extLst>
              <a:ext uri="{FF2B5EF4-FFF2-40B4-BE49-F238E27FC236}">
                <a16:creationId xmlns:a16="http://schemas.microsoft.com/office/drawing/2014/main" id="{93E734D4-EE56-AF0D-112E-C1CE6886CA48}"/>
              </a:ext>
            </a:extLst>
          </p:cNvPr>
          <p:cNvSpPr>
            <a:spLocks noChangeShapeType="1"/>
          </p:cNvSpPr>
          <p:nvPr/>
        </p:nvSpPr>
        <p:spPr bwMode="auto">
          <a:xfrm flipV="1">
            <a:off x="5607050" y="1873250"/>
            <a:ext cx="12700" cy="5080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Rectangle 22">
            <a:extLst>
              <a:ext uri="{FF2B5EF4-FFF2-40B4-BE49-F238E27FC236}">
                <a16:creationId xmlns:a16="http://schemas.microsoft.com/office/drawing/2014/main" id="{AFFEB5A4-ECC0-0D90-68E5-D898E06B71DE}"/>
              </a:ext>
            </a:extLst>
          </p:cNvPr>
          <p:cNvSpPr>
            <a:spLocks noChangeArrowheads="1"/>
          </p:cNvSpPr>
          <p:nvPr/>
        </p:nvSpPr>
        <p:spPr bwMode="auto">
          <a:xfrm>
            <a:off x="4102100" y="2419350"/>
            <a:ext cx="831850" cy="5969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5143" name="Rectangle 23">
            <a:extLst>
              <a:ext uri="{FF2B5EF4-FFF2-40B4-BE49-F238E27FC236}">
                <a16:creationId xmlns:a16="http://schemas.microsoft.com/office/drawing/2014/main" id="{83A8C881-D406-EA27-0215-098754A31487}"/>
              </a:ext>
            </a:extLst>
          </p:cNvPr>
          <p:cNvSpPr>
            <a:spLocks noChangeArrowheads="1"/>
          </p:cNvSpPr>
          <p:nvPr/>
        </p:nvSpPr>
        <p:spPr bwMode="auto">
          <a:xfrm>
            <a:off x="2800350" y="2978150"/>
            <a:ext cx="781050" cy="355600"/>
          </a:xfrm>
          <a:prstGeom prst="rect">
            <a:avLst/>
          </a:prstGeom>
          <a:gradFill rotWithShape="1">
            <a:gsLst>
              <a:gs pos="0">
                <a:schemeClr val="tx1"/>
              </a:gs>
              <a:gs pos="50000">
                <a:schemeClr val="tx1">
                  <a:gamma/>
                  <a:tint val="0"/>
                  <a:invGamma/>
                </a:schemeClr>
              </a:gs>
              <a:gs pos="100000">
                <a:schemeClr val="tx1"/>
              </a:gs>
            </a:gsLst>
            <a:lin ang="0" scaled="1"/>
          </a:gradFill>
          <a:ln w="9525">
            <a:solidFill>
              <a:schemeClr val="tx1"/>
            </a:solidFill>
            <a:miter lim="800000"/>
            <a:headEnd/>
            <a:tailEnd/>
          </a:ln>
          <a:effectLst/>
        </p:spPr>
        <p:txBody>
          <a:bodyPr wrap="none" anchor="ctr"/>
          <a:lstStyle/>
          <a:p>
            <a:pPr>
              <a:defRPr/>
            </a:pPr>
            <a:endParaRPr lang="en-US">
              <a:latin typeface="Arial" charset="0"/>
            </a:endParaRPr>
          </a:p>
        </p:txBody>
      </p:sp>
      <p:sp>
        <p:nvSpPr>
          <p:cNvPr id="5144" name="Rectangle 24">
            <a:extLst>
              <a:ext uri="{FF2B5EF4-FFF2-40B4-BE49-F238E27FC236}">
                <a16:creationId xmlns:a16="http://schemas.microsoft.com/office/drawing/2014/main" id="{9EFA54D5-8854-65FB-6921-D0A32906026B}"/>
              </a:ext>
            </a:extLst>
          </p:cNvPr>
          <p:cNvSpPr>
            <a:spLocks noChangeArrowheads="1"/>
          </p:cNvSpPr>
          <p:nvPr/>
        </p:nvSpPr>
        <p:spPr bwMode="auto">
          <a:xfrm>
            <a:off x="4114800" y="2971800"/>
            <a:ext cx="793750" cy="355600"/>
          </a:xfrm>
          <a:prstGeom prst="rect">
            <a:avLst/>
          </a:prstGeom>
          <a:gradFill rotWithShape="1">
            <a:gsLst>
              <a:gs pos="0">
                <a:schemeClr val="tx1"/>
              </a:gs>
              <a:gs pos="50000">
                <a:schemeClr val="tx1">
                  <a:gamma/>
                  <a:tint val="0"/>
                  <a:invGamma/>
                </a:schemeClr>
              </a:gs>
              <a:gs pos="100000">
                <a:schemeClr val="tx1"/>
              </a:gs>
            </a:gsLst>
            <a:lin ang="0" scaled="1"/>
          </a:gradFill>
          <a:ln w="9525">
            <a:solidFill>
              <a:schemeClr val="tx1"/>
            </a:solidFill>
            <a:miter lim="800000"/>
            <a:headEnd/>
            <a:tailEnd/>
          </a:ln>
          <a:effectLst/>
        </p:spPr>
        <p:txBody>
          <a:bodyPr wrap="none" anchor="ctr"/>
          <a:lstStyle/>
          <a:p>
            <a:pPr>
              <a:defRPr/>
            </a:pPr>
            <a:endParaRPr lang="en-US">
              <a:latin typeface="Arial" charset="0"/>
            </a:endParaRPr>
          </a:p>
        </p:txBody>
      </p:sp>
      <p:sp>
        <p:nvSpPr>
          <p:cNvPr id="9239" name="Rectangle 25">
            <a:extLst>
              <a:ext uri="{FF2B5EF4-FFF2-40B4-BE49-F238E27FC236}">
                <a16:creationId xmlns:a16="http://schemas.microsoft.com/office/drawing/2014/main" id="{3C8806F3-DE8F-C98E-8637-025E7313BE44}"/>
              </a:ext>
            </a:extLst>
          </p:cNvPr>
          <p:cNvSpPr>
            <a:spLocks noChangeArrowheads="1"/>
          </p:cNvSpPr>
          <p:nvPr/>
        </p:nvSpPr>
        <p:spPr bwMode="auto">
          <a:xfrm>
            <a:off x="5429250" y="2419350"/>
            <a:ext cx="831850" cy="2984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5146" name="Rectangle 26">
            <a:extLst>
              <a:ext uri="{FF2B5EF4-FFF2-40B4-BE49-F238E27FC236}">
                <a16:creationId xmlns:a16="http://schemas.microsoft.com/office/drawing/2014/main" id="{233B2476-96D5-2E4E-DBD4-62590B49B9A4}"/>
              </a:ext>
            </a:extLst>
          </p:cNvPr>
          <p:cNvSpPr>
            <a:spLocks noChangeArrowheads="1"/>
          </p:cNvSpPr>
          <p:nvPr/>
        </p:nvSpPr>
        <p:spPr bwMode="auto">
          <a:xfrm>
            <a:off x="5454650" y="2647950"/>
            <a:ext cx="793750" cy="355600"/>
          </a:xfrm>
          <a:prstGeom prst="rect">
            <a:avLst/>
          </a:prstGeom>
          <a:gradFill rotWithShape="1">
            <a:gsLst>
              <a:gs pos="0">
                <a:schemeClr val="tx1"/>
              </a:gs>
              <a:gs pos="50000">
                <a:schemeClr val="tx1">
                  <a:gamma/>
                  <a:tint val="0"/>
                  <a:invGamma/>
                </a:schemeClr>
              </a:gs>
              <a:gs pos="100000">
                <a:schemeClr val="tx1"/>
              </a:gs>
            </a:gsLst>
            <a:lin ang="0" scaled="1"/>
          </a:gradFill>
          <a:ln w="9525">
            <a:solidFill>
              <a:schemeClr val="tx1"/>
            </a:solidFill>
            <a:miter lim="800000"/>
            <a:headEnd/>
            <a:tailEnd/>
          </a:ln>
          <a:effectLst/>
        </p:spPr>
        <p:txBody>
          <a:bodyPr wrap="none" anchor="ctr"/>
          <a:lstStyle/>
          <a:p>
            <a:pPr>
              <a:defRPr/>
            </a:pPr>
            <a:endParaRPr lang="en-US">
              <a:latin typeface="Arial" charset="0"/>
            </a:endParaRPr>
          </a:p>
        </p:txBody>
      </p:sp>
      <p:sp>
        <p:nvSpPr>
          <p:cNvPr id="9241" name="Line 27">
            <a:extLst>
              <a:ext uri="{FF2B5EF4-FFF2-40B4-BE49-F238E27FC236}">
                <a16:creationId xmlns:a16="http://schemas.microsoft.com/office/drawing/2014/main" id="{70C575D3-D425-9FF2-BB08-AAF9ECBBDF9B}"/>
              </a:ext>
            </a:extLst>
          </p:cNvPr>
          <p:cNvSpPr>
            <a:spLocks noChangeShapeType="1"/>
          </p:cNvSpPr>
          <p:nvPr/>
        </p:nvSpPr>
        <p:spPr bwMode="auto">
          <a:xfrm>
            <a:off x="4191000" y="2406650"/>
            <a:ext cx="190500"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2" name="Line 28">
            <a:extLst>
              <a:ext uri="{FF2B5EF4-FFF2-40B4-BE49-F238E27FC236}">
                <a16:creationId xmlns:a16="http://schemas.microsoft.com/office/drawing/2014/main" id="{59FA2155-7947-C0E0-7C53-536C497A66B1}"/>
              </a:ext>
            </a:extLst>
          </p:cNvPr>
          <p:cNvSpPr>
            <a:spLocks noChangeShapeType="1"/>
          </p:cNvSpPr>
          <p:nvPr/>
        </p:nvSpPr>
        <p:spPr bwMode="auto">
          <a:xfrm>
            <a:off x="4660900" y="2540000"/>
            <a:ext cx="190500"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3" name="Line 29">
            <a:extLst>
              <a:ext uri="{FF2B5EF4-FFF2-40B4-BE49-F238E27FC236}">
                <a16:creationId xmlns:a16="http://schemas.microsoft.com/office/drawing/2014/main" id="{141707F9-C2FD-2B1B-748B-D858E4C7913B}"/>
              </a:ext>
            </a:extLst>
          </p:cNvPr>
          <p:cNvSpPr>
            <a:spLocks noChangeShapeType="1"/>
          </p:cNvSpPr>
          <p:nvPr/>
        </p:nvSpPr>
        <p:spPr bwMode="auto">
          <a:xfrm>
            <a:off x="5518150" y="2406650"/>
            <a:ext cx="190500"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4" name="Line 30">
            <a:extLst>
              <a:ext uri="{FF2B5EF4-FFF2-40B4-BE49-F238E27FC236}">
                <a16:creationId xmlns:a16="http://schemas.microsoft.com/office/drawing/2014/main" id="{5BCB4ADF-A87A-C783-47AE-0A8C68DAA1FE}"/>
              </a:ext>
            </a:extLst>
          </p:cNvPr>
          <p:cNvSpPr>
            <a:spLocks noChangeShapeType="1"/>
          </p:cNvSpPr>
          <p:nvPr/>
        </p:nvSpPr>
        <p:spPr bwMode="auto">
          <a:xfrm>
            <a:off x="5981700" y="2533650"/>
            <a:ext cx="190500"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5" name="Freeform 31">
            <a:extLst>
              <a:ext uri="{FF2B5EF4-FFF2-40B4-BE49-F238E27FC236}">
                <a16:creationId xmlns:a16="http://schemas.microsoft.com/office/drawing/2014/main" id="{B270F4CC-1915-764D-3506-5470FF00F145}"/>
              </a:ext>
            </a:extLst>
          </p:cNvPr>
          <p:cNvSpPr>
            <a:spLocks/>
          </p:cNvSpPr>
          <p:nvPr/>
        </p:nvSpPr>
        <p:spPr bwMode="auto">
          <a:xfrm>
            <a:off x="6011863" y="1804988"/>
            <a:ext cx="385762" cy="633412"/>
          </a:xfrm>
          <a:custGeom>
            <a:avLst/>
            <a:gdLst>
              <a:gd name="T0" fmla="*/ 3260 w 355"/>
              <a:gd name="T1" fmla="*/ 633412 h 567"/>
              <a:gd name="T2" fmla="*/ 3260 w 355"/>
              <a:gd name="T3" fmla="*/ 517231 h 567"/>
              <a:gd name="T4" fmla="*/ 20646 w 355"/>
              <a:gd name="T5" fmla="*/ 409986 h 567"/>
              <a:gd name="T6" fmla="*/ 81499 w 355"/>
              <a:gd name="T7" fmla="*/ 258057 h 567"/>
              <a:gd name="T8" fmla="*/ 194511 w 355"/>
              <a:gd name="T9" fmla="*/ 115064 h 567"/>
              <a:gd name="T10" fmla="*/ 281443 w 355"/>
              <a:gd name="T11" fmla="*/ 7820 h 567"/>
              <a:gd name="T12" fmla="*/ 385762 w 355"/>
              <a:gd name="T13" fmla="*/ 70379 h 567"/>
              <a:gd name="T14" fmla="*/ 281443 w 355"/>
              <a:gd name="T15" fmla="*/ 213372 h 567"/>
              <a:gd name="T16" fmla="*/ 177125 w 355"/>
              <a:gd name="T17" fmla="*/ 383175 h 567"/>
              <a:gd name="T18" fmla="*/ 151045 w 355"/>
              <a:gd name="T19" fmla="*/ 490419 h 567"/>
              <a:gd name="T20" fmla="*/ 151045 w 355"/>
              <a:gd name="T21" fmla="*/ 624475 h 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567"/>
              <a:gd name="T35" fmla="*/ 355 w 355"/>
              <a:gd name="T36" fmla="*/ 567 h 5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567">
                <a:moveTo>
                  <a:pt x="3" y="567"/>
                </a:moveTo>
                <a:cubicBezTo>
                  <a:pt x="1" y="531"/>
                  <a:pt x="0" y="496"/>
                  <a:pt x="3" y="463"/>
                </a:cubicBezTo>
                <a:cubicBezTo>
                  <a:pt x="6" y="430"/>
                  <a:pt x="7" y="405"/>
                  <a:pt x="19" y="367"/>
                </a:cubicBezTo>
                <a:cubicBezTo>
                  <a:pt x="31" y="329"/>
                  <a:pt x="48" y="275"/>
                  <a:pt x="75" y="231"/>
                </a:cubicBezTo>
                <a:cubicBezTo>
                  <a:pt x="102" y="187"/>
                  <a:pt x="148" y="140"/>
                  <a:pt x="179" y="103"/>
                </a:cubicBezTo>
                <a:cubicBezTo>
                  <a:pt x="210" y="66"/>
                  <a:pt x="230" y="14"/>
                  <a:pt x="259" y="7"/>
                </a:cubicBezTo>
                <a:cubicBezTo>
                  <a:pt x="288" y="0"/>
                  <a:pt x="355" y="32"/>
                  <a:pt x="355" y="63"/>
                </a:cubicBezTo>
                <a:cubicBezTo>
                  <a:pt x="355" y="94"/>
                  <a:pt x="291" y="144"/>
                  <a:pt x="259" y="191"/>
                </a:cubicBezTo>
                <a:cubicBezTo>
                  <a:pt x="227" y="238"/>
                  <a:pt x="183" y="302"/>
                  <a:pt x="163" y="343"/>
                </a:cubicBezTo>
                <a:cubicBezTo>
                  <a:pt x="143" y="384"/>
                  <a:pt x="143" y="403"/>
                  <a:pt x="139" y="439"/>
                </a:cubicBezTo>
                <a:cubicBezTo>
                  <a:pt x="135" y="475"/>
                  <a:pt x="137" y="517"/>
                  <a:pt x="139" y="559"/>
                </a:cubicBezTo>
              </a:path>
            </a:pathLst>
          </a:custGeom>
          <a:solidFill>
            <a:srgbClr val="FFCC99"/>
          </a:solidFill>
          <a:ln w="9525">
            <a:solidFill>
              <a:srgbClr val="FFCC99"/>
            </a:solidFill>
            <a:round/>
            <a:headEnd/>
            <a:tailEnd/>
          </a:ln>
        </p:spPr>
        <p:txBody>
          <a:bodyPr/>
          <a:lstStyle/>
          <a:p>
            <a:endParaRPr lang="en-US"/>
          </a:p>
        </p:txBody>
      </p:sp>
      <p:sp>
        <p:nvSpPr>
          <p:cNvPr id="9246" name="Freeform 32">
            <a:extLst>
              <a:ext uri="{FF2B5EF4-FFF2-40B4-BE49-F238E27FC236}">
                <a16:creationId xmlns:a16="http://schemas.microsoft.com/office/drawing/2014/main" id="{03857A6B-A27A-18BB-34F6-A526E6435D94}"/>
              </a:ext>
            </a:extLst>
          </p:cNvPr>
          <p:cNvSpPr>
            <a:spLocks/>
          </p:cNvSpPr>
          <p:nvPr/>
        </p:nvSpPr>
        <p:spPr bwMode="auto">
          <a:xfrm>
            <a:off x="4684713" y="1798638"/>
            <a:ext cx="385762" cy="633412"/>
          </a:xfrm>
          <a:custGeom>
            <a:avLst/>
            <a:gdLst>
              <a:gd name="T0" fmla="*/ 3260 w 355"/>
              <a:gd name="T1" fmla="*/ 633412 h 567"/>
              <a:gd name="T2" fmla="*/ 3260 w 355"/>
              <a:gd name="T3" fmla="*/ 517231 h 567"/>
              <a:gd name="T4" fmla="*/ 20646 w 355"/>
              <a:gd name="T5" fmla="*/ 409986 h 567"/>
              <a:gd name="T6" fmla="*/ 81499 w 355"/>
              <a:gd name="T7" fmla="*/ 258057 h 567"/>
              <a:gd name="T8" fmla="*/ 194511 w 355"/>
              <a:gd name="T9" fmla="*/ 115064 h 567"/>
              <a:gd name="T10" fmla="*/ 281443 w 355"/>
              <a:gd name="T11" fmla="*/ 7820 h 567"/>
              <a:gd name="T12" fmla="*/ 385762 w 355"/>
              <a:gd name="T13" fmla="*/ 70379 h 567"/>
              <a:gd name="T14" fmla="*/ 281443 w 355"/>
              <a:gd name="T15" fmla="*/ 213372 h 567"/>
              <a:gd name="T16" fmla="*/ 177125 w 355"/>
              <a:gd name="T17" fmla="*/ 383175 h 567"/>
              <a:gd name="T18" fmla="*/ 151045 w 355"/>
              <a:gd name="T19" fmla="*/ 490419 h 567"/>
              <a:gd name="T20" fmla="*/ 151045 w 355"/>
              <a:gd name="T21" fmla="*/ 624475 h 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567"/>
              <a:gd name="T35" fmla="*/ 355 w 355"/>
              <a:gd name="T36" fmla="*/ 567 h 5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567">
                <a:moveTo>
                  <a:pt x="3" y="567"/>
                </a:moveTo>
                <a:cubicBezTo>
                  <a:pt x="1" y="531"/>
                  <a:pt x="0" y="496"/>
                  <a:pt x="3" y="463"/>
                </a:cubicBezTo>
                <a:cubicBezTo>
                  <a:pt x="6" y="430"/>
                  <a:pt x="7" y="405"/>
                  <a:pt x="19" y="367"/>
                </a:cubicBezTo>
                <a:cubicBezTo>
                  <a:pt x="31" y="329"/>
                  <a:pt x="48" y="275"/>
                  <a:pt x="75" y="231"/>
                </a:cubicBezTo>
                <a:cubicBezTo>
                  <a:pt x="102" y="187"/>
                  <a:pt x="148" y="140"/>
                  <a:pt x="179" y="103"/>
                </a:cubicBezTo>
                <a:cubicBezTo>
                  <a:pt x="210" y="66"/>
                  <a:pt x="230" y="14"/>
                  <a:pt x="259" y="7"/>
                </a:cubicBezTo>
                <a:cubicBezTo>
                  <a:pt x="288" y="0"/>
                  <a:pt x="355" y="32"/>
                  <a:pt x="355" y="63"/>
                </a:cubicBezTo>
                <a:cubicBezTo>
                  <a:pt x="355" y="94"/>
                  <a:pt x="291" y="144"/>
                  <a:pt x="259" y="191"/>
                </a:cubicBezTo>
                <a:cubicBezTo>
                  <a:pt x="227" y="238"/>
                  <a:pt x="183" y="302"/>
                  <a:pt x="163" y="343"/>
                </a:cubicBezTo>
                <a:cubicBezTo>
                  <a:pt x="143" y="384"/>
                  <a:pt x="143" y="403"/>
                  <a:pt x="139" y="439"/>
                </a:cubicBezTo>
                <a:cubicBezTo>
                  <a:pt x="135" y="475"/>
                  <a:pt x="137" y="517"/>
                  <a:pt x="139" y="559"/>
                </a:cubicBezTo>
              </a:path>
            </a:pathLst>
          </a:custGeom>
          <a:solidFill>
            <a:srgbClr val="FFCC99"/>
          </a:solidFill>
          <a:ln w="9525">
            <a:solidFill>
              <a:srgbClr val="FFCC99"/>
            </a:solidFill>
            <a:round/>
            <a:headEnd/>
            <a:tailEnd/>
          </a:ln>
        </p:spPr>
        <p:txBody>
          <a:bodyPr/>
          <a:lstStyle/>
          <a:p>
            <a:endParaRPr lang="en-US"/>
          </a:p>
        </p:txBody>
      </p:sp>
      <p:sp>
        <p:nvSpPr>
          <p:cNvPr id="9247" name="Rectangle 33">
            <a:extLst>
              <a:ext uri="{FF2B5EF4-FFF2-40B4-BE49-F238E27FC236}">
                <a16:creationId xmlns:a16="http://schemas.microsoft.com/office/drawing/2014/main" id="{3A015FE6-7B12-A148-E831-2FB62F5DEA0D}"/>
              </a:ext>
            </a:extLst>
          </p:cNvPr>
          <p:cNvSpPr>
            <a:spLocks noChangeArrowheads="1"/>
          </p:cNvSpPr>
          <p:nvPr/>
        </p:nvSpPr>
        <p:spPr bwMode="auto">
          <a:xfrm rot="-2989175">
            <a:off x="4784725" y="1870075"/>
            <a:ext cx="319088" cy="141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9248" name="Line 34">
            <a:extLst>
              <a:ext uri="{FF2B5EF4-FFF2-40B4-BE49-F238E27FC236}">
                <a16:creationId xmlns:a16="http://schemas.microsoft.com/office/drawing/2014/main" id="{FDBD68D8-5131-7E9B-B409-11BA5C7C89F1}"/>
              </a:ext>
            </a:extLst>
          </p:cNvPr>
          <p:cNvSpPr>
            <a:spLocks noChangeShapeType="1"/>
          </p:cNvSpPr>
          <p:nvPr/>
        </p:nvSpPr>
        <p:spPr bwMode="auto">
          <a:xfrm flipV="1">
            <a:off x="4749800" y="1879600"/>
            <a:ext cx="12700" cy="6604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9" name="Line 35">
            <a:extLst>
              <a:ext uri="{FF2B5EF4-FFF2-40B4-BE49-F238E27FC236}">
                <a16:creationId xmlns:a16="http://schemas.microsoft.com/office/drawing/2014/main" id="{3008673B-BEA9-074E-AFC3-23C3E4F273EA}"/>
              </a:ext>
            </a:extLst>
          </p:cNvPr>
          <p:cNvSpPr>
            <a:spLocks noChangeShapeType="1"/>
          </p:cNvSpPr>
          <p:nvPr/>
        </p:nvSpPr>
        <p:spPr bwMode="auto">
          <a:xfrm flipV="1">
            <a:off x="6076950" y="1885950"/>
            <a:ext cx="12700" cy="6604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0" name="Freeform 36">
            <a:extLst>
              <a:ext uri="{FF2B5EF4-FFF2-40B4-BE49-F238E27FC236}">
                <a16:creationId xmlns:a16="http://schemas.microsoft.com/office/drawing/2014/main" id="{7DF02D66-CB03-BC33-5C31-260F3C2ECBFD}"/>
              </a:ext>
            </a:extLst>
          </p:cNvPr>
          <p:cNvSpPr>
            <a:spLocks/>
          </p:cNvSpPr>
          <p:nvPr/>
        </p:nvSpPr>
        <p:spPr bwMode="auto">
          <a:xfrm>
            <a:off x="4387850" y="2286000"/>
            <a:ext cx="336550" cy="400050"/>
          </a:xfrm>
          <a:custGeom>
            <a:avLst/>
            <a:gdLst>
              <a:gd name="T0" fmla="*/ 0 w 212"/>
              <a:gd name="T1" fmla="*/ 400050 h 252"/>
              <a:gd name="T2" fmla="*/ 57150 w 212"/>
              <a:gd name="T3" fmla="*/ 273050 h 252"/>
              <a:gd name="T4" fmla="*/ 228600 w 212"/>
              <a:gd name="T5" fmla="*/ 196850 h 252"/>
              <a:gd name="T6" fmla="*/ 298450 w 212"/>
              <a:gd name="T7" fmla="*/ 152400 h 252"/>
              <a:gd name="T8" fmla="*/ 336550 w 212"/>
              <a:gd name="T9" fmla="*/ 0 h 252"/>
              <a:gd name="T10" fmla="*/ 0 60000 65536"/>
              <a:gd name="T11" fmla="*/ 0 60000 65536"/>
              <a:gd name="T12" fmla="*/ 0 60000 65536"/>
              <a:gd name="T13" fmla="*/ 0 60000 65536"/>
              <a:gd name="T14" fmla="*/ 0 60000 65536"/>
              <a:gd name="T15" fmla="*/ 0 w 212"/>
              <a:gd name="T16" fmla="*/ 0 h 252"/>
              <a:gd name="T17" fmla="*/ 212 w 212"/>
              <a:gd name="T18" fmla="*/ 252 h 252"/>
            </a:gdLst>
            <a:ahLst/>
            <a:cxnLst>
              <a:cxn ang="T10">
                <a:pos x="T0" y="T1"/>
              </a:cxn>
              <a:cxn ang="T11">
                <a:pos x="T2" y="T3"/>
              </a:cxn>
              <a:cxn ang="T12">
                <a:pos x="T4" y="T5"/>
              </a:cxn>
              <a:cxn ang="T13">
                <a:pos x="T6" y="T7"/>
              </a:cxn>
              <a:cxn ang="T14">
                <a:pos x="T8" y="T9"/>
              </a:cxn>
            </a:cxnLst>
            <a:rect l="T15" t="T16" r="T17" b="T18"/>
            <a:pathLst>
              <a:path w="212" h="252">
                <a:moveTo>
                  <a:pt x="0" y="252"/>
                </a:moveTo>
                <a:cubicBezTo>
                  <a:pt x="6" y="222"/>
                  <a:pt x="12" y="193"/>
                  <a:pt x="36" y="172"/>
                </a:cubicBezTo>
                <a:cubicBezTo>
                  <a:pt x="60" y="151"/>
                  <a:pt x="119" y="137"/>
                  <a:pt x="144" y="124"/>
                </a:cubicBezTo>
                <a:cubicBezTo>
                  <a:pt x="169" y="111"/>
                  <a:pt x="177" y="117"/>
                  <a:pt x="188" y="96"/>
                </a:cubicBezTo>
                <a:cubicBezTo>
                  <a:pt x="199" y="75"/>
                  <a:pt x="208" y="16"/>
                  <a:pt x="212" y="0"/>
                </a:cubicBezTo>
              </a:path>
            </a:pathLst>
          </a:custGeom>
          <a:noFill/>
          <a:ln w="19050">
            <a:solidFill>
              <a:srgbClr val="FF3300"/>
            </a:solidFill>
            <a:round/>
            <a:headEnd type="none" w="med" len="med"/>
            <a:tailEnd type="triangl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1" name="Freeform 37">
            <a:extLst>
              <a:ext uri="{FF2B5EF4-FFF2-40B4-BE49-F238E27FC236}">
                <a16:creationId xmlns:a16="http://schemas.microsoft.com/office/drawing/2014/main" id="{5DAD9AA7-13B7-2D97-4658-77B0530DEF36}"/>
              </a:ext>
            </a:extLst>
          </p:cNvPr>
          <p:cNvSpPr>
            <a:spLocks/>
          </p:cNvSpPr>
          <p:nvPr/>
        </p:nvSpPr>
        <p:spPr bwMode="auto">
          <a:xfrm>
            <a:off x="4799013" y="2292350"/>
            <a:ext cx="98425" cy="323850"/>
          </a:xfrm>
          <a:custGeom>
            <a:avLst/>
            <a:gdLst>
              <a:gd name="T0" fmla="*/ 90488 w 62"/>
              <a:gd name="T1" fmla="*/ 323850 h 204"/>
              <a:gd name="T2" fmla="*/ 90488 w 62"/>
              <a:gd name="T3" fmla="*/ 209550 h 204"/>
              <a:gd name="T4" fmla="*/ 46038 w 62"/>
              <a:gd name="T5" fmla="*/ 171450 h 204"/>
              <a:gd name="T6" fmla="*/ 7938 w 62"/>
              <a:gd name="T7" fmla="*/ 133350 h 204"/>
              <a:gd name="T8" fmla="*/ 1588 w 62"/>
              <a:gd name="T9" fmla="*/ 0 h 204"/>
              <a:gd name="T10" fmla="*/ 0 60000 65536"/>
              <a:gd name="T11" fmla="*/ 0 60000 65536"/>
              <a:gd name="T12" fmla="*/ 0 60000 65536"/>
              <a:gd name="T13" fmla="*/ 0 60000 65536"/>
              <a:gd name="T14" fmla="*/ 0 60000 65536"/>
              <a:gd name="T15" fmla="*/ 0 w 62"/>
              <a:gd name="T16" fmla="*/ 0 h 204"/>
              <a:gd name="T17" fmla="*/ 62 w 62"/>
              <a:gd name="T18" fmla="*/ 204 h 204"/>
            </a:gdLst>
            <a:ahLst/>
            <a:cxnLst>
              <a:cxn ang="T10">
                <a:pos x="T0" y="T1"/>
              </a:cxn>
              <a:cxn ang="T11">
                <a:pos x="T2" y="T3"/>
              </a:cxn>
              <a:cxn ang="T12">
                <a:pos x="T4" y="T5"/>
              </a:cxn>
              <a:cxn ang="T13">
                <a:pos x="T6" y="T7"/>
              </a:cxn>
              <a:cxn ang="T14">
                <a:pos x="T8" y="T9"/>
              </a:cxn>
            </a:cxnLst>
            <a:rect l="T15" t="T16" r="T17" b="T18"/>
            <a:pathLst>
              <a:path w="62" h="204">
                <a:moveTo>
                  <a:pt x="57" y="204"/>
                </a:moveTo>
                <a:cubicBezTo>
                  <a:pt x="59" y="176"/>
                  <a:pt x="62" y="148"/>
                  <a:pt x="57" y="132"/>
                </a:cubicBezTo>
                <a:cubicBezTo>
                  <a:pt x="52" y="116"/>
                  <a:pt x="38" y="116"/>
                  <a:pt x="29" y="108"/>
                </a:cubicBezTo>
                <a:cubicBezTo>
                  <a:pt x="20" y="100"/>
                  <a:pt x="10" y="102"/>
                  <a:pt x="5" y="84"/>
                </a:cubicBezTo>
                <a:cubicBezTo>
                  <a:pt x="0" y="66"/>
                  <a:pt x="2" y="14"/>
                  <a:pt x="1" y="0"/>
                </a:cubicBezTo>
              </a:path>
            </a:pathLst>
          </a:custGeom>
          <a:noFill/>
          <a:ln w="19050">
            <a:solidFill>
              <a:srgbClr val="FF3300"/>
            </a:solidFill>
            <a:round/>
            <a:headEnd type="none" w="med" len="med"/>
            <a:tailEnd type="triangl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2" name="Freeform 38">
            <a:extLst>
              <a:ext uri="{FF2B5EF4-FFF2-40B4-BE49-F238E27FC236}">
                <a16:creationId xmlns:a16="http://schemas.microsoft.com/office/drawing/2014/main" id="{3ABB6471-8522-1A8B-2056-FEBC3705946A}"/>
              </a:ext>
            </a:extLst>
          </p:cNvPr>
          <p:cNvSpPr>
            <a:spLocks/>
          </p:cNvSpPr>
          <p:nvPr/>
        </p:nvSpPr>
        <p:spPr bwMode="auto">
          <a:xfrm>
            <a:off x="6132513" y="2292350"/>
            <a:ext cx="98425" cy="323850"/>
          </a:xfrm>
          <a:custGeom>
            <a:avLst/>
            <a:gdLst>
              <a:gd name="T0" fmla="*/ 90488 w 62"/>
              <a:gd name="T1" fmla="*/ 323850 h 204"/>
              <a:gd name="T2" fmla="*/ 90488 w 62"/>
              <a:gd name="T3" fmla="*/ 209550 h 204"/>
              <a:gd name="T4" fmla="*/ 46038 w 62"/>
              <a:gd name="T5" fmla="*/ 171450 h 204"/>
              <a:gd name="T6" fmla="*/ 7938 w 62"/>
              <a:gd name="T7" fmla="*/ 133350 h 204"/>
              <a:gd name="T8" fmla="*/ 1588 w 62"/>
              <a:gd name="T9" fmla="*/ 0 h 204"/>
              <a:gd name="T10" fmla="*/ 0 60000 65536"/>
              <a:gd name="T11" fmla="*/ 0 60000 65536"/>
              <a:gd name="T12" fmla="*/ 0 60000 65536"/>
              <a:gd name="T13" fmla="*/ 0 60000 65536"/>
              <a:gd name="T14" fmla="*/ 0 60000 65536"/>
              <a:gd name="T15" fmla="*/ 0 w 62"/>
              <a:gd name="T16" fmla="*/ 0 h 204"/>
              <a:gd name="T17" fmla="*/ 62 w 62"/>
              <a:gd name="T18" fmla="*/ 204 h 204"/>
            </a:gdLst>
            <a:ahLst/>
            <a:cxnLst>
              <a:cxn ang="T10">
                <a:pos x="T0" y="T1"/>
              </a:cxn>
              <a:cxn ang="T11">
                <a:pos x="T2" y="T3"/>
              </a:cxn>
              <a:cxn ang="T12">
                <a:pos x="T4" y="T5"/>
              </a:cxn>
              <a:cxn ang="T13">
                <a:pos x="T6" y="T7"/>
              </a:cxn>
              <a:cxn ang="T14">
                <a:pos x="T8" y="T9"/>
              </a:cxn>
            </a:cxnLst>
            <a:rect l="T15" t="T16" r="T17" b="T18"/>
            <a:pathLst>
              <a:path w="62" h="204">
                <a:moveTo>
                  <a:pt x="57" y="204"/>
                </a:moveTo>
                <a:cubicBezTo>
                  <a:pt x="59" y="176"/>
                  <a:pt x="62" y="148"/>
                  <a:pt x="57" y="132"/>
                </a:cubicBezTo>
                <a:cubicBezTo>
                  <a:pt x="52" y="116"/>
                  <a:pt x="38" y="116"/>
                  <a:pt x="29" y="108"/>
                </a:cubicBezTo>
                <a:cubicBezTo>
                  <a:pt x="20" y="100"/>
                  <a:pt x="10" y="102"/>
                  <a:pt x="5" y="84"/>
                </a:cubicBezTo>
                <a:cubicBezTo>
                  <a:pt x="0" y="66"/>
                  <a:pt x="2" y="14"/>
                  <a:pt x="1" y="0"/>
                </a:cubicBezTo>
              </a:path>
            </a:pathLst>
          </a:custGeom>
          <a:noFill/>
          <a:ln w="19050">
            <a:solidFill>
              <a:srgbClr val="FF3300"/>
            </a:solidFill>
            <a:round/>
            <a:headEnd type="none" w="med" len="med"/>
            <a:tailEnd type="triangl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3" name="Freeform 39">
            <a:extLst>
              <a:ext uri="{FF2B5EF4-FFF2-40B4-BE49-F238E27FC236}">
                <a16:creationId xmlns:a16="http://schemas.microsoft.com/office/drawing/2014/main" id="{26ED2F68-3BE7-C207-D08E-65087DE1B7E4}"/>
              </a:ext>
            </a:extLst>
          </p:cNvPr>
          <p:cNvSpPr>
            <a:spLocks/>
          </p:cNvSpPr>
          <p:nvPr/>
        </p:nvSpPr>
        <p:spPr bwMode="auto">
          <a:xfrm>
            <a:off x="5715000" y="2343150"/>
            <a:ext cx="336550" cy="285750"/>
          </a:xfrm>
          <a:custGeom>
            <a:avLst/>
            <a:gdLst>
              <a:gd name="T0" fmla="*/ 0 w 212"/>
              <a:gd name="T1" fmla="*/ 285750 h 252"/>
              <a:gd name="T2" fmla="*/ 57150 w 212"/>
              <a:gd name="T3" fmla="*/ 195036 h 252"/>
              <a:gd name="T4" fmla="*/ 228600 w 212"/>
              <a:gd name="T5" fmla="*/ 140607 h 252"/>
              <a:gd name="T6" fmla="*/ 298450 w 212"/>
              <a:gd name="T7" fmla="*/ 108857 h 252"/>
              <a:gd name="T8" fmla="*/ 336550 w 212"/>
              <a:gd name="T9" fmla="*/ 0 h 252"/>
              <a:gd name="T10" fmla="*/ 0 60000 65536"/>
              <a:gd name="T11" fmla="*/ 0 60000 65536"/>
              <a:gd name="T12" fmla="*/ 0 60000 65536"/>
              <a:gd name="T13" fmla="*/ 0 60000 65536"/>
              <a:gd name="T14" fmla="*/ 0 60000 65536"/>
              <a:gd name="T15" fmla="*/ 0 w 212"/>
              <a:gd name="T16" fmla="*/ 0 h 252"/>
              <a:gd name="T17" fmla="*/ 212 w 212"/>
              <a:gd name="T18" fmla="*/ 252 h 252"/>
            </a:gdLst>
            <a:ahLst/>
            <a:cxnLst>
              <a:cxn ang="T10">
                <a:pos x="T0" y="T1"/>
              </a:cxn>
              <a:cxn ang="T11">
                <a:pos x="T2" y="T3"/>
              </a:cxn>
              <a:cxn ang="T12">
                <a:pos x="T4" y="T5"/>
              </a:cxn>
              <a:cxn ang="T13">
                <a:pos x="T6" y="T7"/>
              </a:cxn>
              <a:cxn ang="T14">
                <a:pos x="T8" y="T9"/>
              </a:cxn>
            </a:cxnLst>
            <a:rect l="T15" t="T16" r="T17" b="T18"/>
            <a:pathLst>
              <a:path w="212" h="252">
                <a:moveTo>
                  <a:pt x="0" y="252"/>
                </a:moveTo>
                <a:cubicBezTo>
                  <a:pt x="6" y="222"/>
                  <a:pt x="12" y="193"/>
                  <a:pt x="36" y="172"/>
                </a:cubicBezTo>
                <a:cubicBezTo>
                  <a:pt x="60" y="151"/>
                  <a:pt x="119" y="137"/>
                  <a:pt x="144" y="124"/>
                </a:cubicBezTo>
                <a:cubicBezTo>
                  <a:pt x="169" y="111"/>
                  <a:pt x="177" y="117"/>
                  <a:pt x="188" y="96"/>
                </a:cubicBezTo>
                <a:cubicBezTo>
                  <a:pt x="199" y="75"/>
                  <a:pt x="208" y="16"/>
                  <a:pt x="212" y="0"/>
                </a:cubicBezTo>
              </a:path>
            </a:pathLst>
          </a:custGeom>
          <a:noFill/>
          <a:ln w="19050">
            <a:solidFill>
              <a:srgbClr val="FF3300"/>
            </a:solidFill>
            <a:round/>
            <a:headEnd type="none" w="med" len="med"/>
            <a:tailEnd type="triangl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4" name="Rectangle 41">
            <a:extLst>
              <a:ext uri="{FF2B5EF4-FFF2-40B4-BE49-F238E27FC236}">
                <a16:creationId xmlns:a16="http://schemas.microsoft.com/office/drawing/2014/main" id="{66A15570-69E5-4067-98A1-695A9CFF43F6}"/>
              </a:ext>
            </a:extLst>
          </p:cNvPr>
          <p:cNvSpPr>
            <a:spLocks noChangeArrowheads="1"/>
          </p:cNvSpPr>
          <p:nvPr/>
        </p:nvSpPr>
        <p:spPr bwMode="auto">
          <a:xfrm>
            <a:off x="3638550" y="2362200"/>
            <a:ext cx="419100" cy="6572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9255" name="Rectangle 42">
            <a:extLst>
              <a:ext uri="{FF2B5EF4-FFF2-40B4-BE49-F238E27FC236}">
                <a16:creationId xmlns:a16="http://schemas.microsoft.com/office/drawing/2014/main" id="{E85536DA-E837-FDF2-BFB3-42FA612A324C}"/>
              </a:ext>
            </a:extLst>
          </p:cNvPr>
          <p:cNvSpPr>
            <a:spLocks noChangeArrowheads="1"/>
          </p:cNvSpPr>
          <p:nvPr/>
        </p:nvSpPr>
        <p:spPr bwMode="auto">
          <a:xfrm>
            <a:off x="4981575" y="2524125"/>
            <a:ext cx="409575" cy="8096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9256" name="AutoShape 40">
            <a:extLst>
              <a:ext uri="{FF2B5EF4-FFF2-40B4-BE49-F238E27FC236}">
                <a16:creationId xmlns:a16="http://schemas.microsoft.com/office/drawing/2014/main" id="{C494DAC8-3E2C-F986-2DA7-23AEFDBFE671}"/>
              </a:ext>
            </a:extLst>
          </p:cNvPr>
          <p:cNvSpPr>
            <a:spLocks noChangeArrowheads="1"/>
          </p:cNvSpPr>
          <p:nvPr/>
        </p:nvSpPr>
        <p:spPr bwMode="auto">
          <a:xfrm>
            <a:off x="5232400" y="2660650"/>
            <a:ext cx="142875" cy="379413"/>
          </a:xfrm>
          <a:prstGeom prst="upArrow">
            <a:avLst>
              <a:gd name="adj1" fmla="val 50000"/>
              <a:gd name="adj2" fmla="val 66389"/>
            </a:avLst>
          </a:prstGeom>
          <a:solidFill>
            <a:schemeClr val="accent1"/>
          </a:solidFill>
          <a:ln w="9525">
            <a:solidFill>
              <a:schemeClr val="tx1"/>
            </a:solidFill>
            <a:miter lim="800000"/>
            <a:headEnd/>
            <a:tailEnd/>
          </a:ln>
        </p:spPr>
        <p:txBody>
          <a:bodyPr vert="eaVert"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9257" name="AutoShape 44">
            <a:extLst>
              <a:ext uri="{FF2B5EF4-FFF2-40B4-BE49-F238E27FC236}">
                <a16:creationId xmlns:a16="http://schemas.microsoft.com/office/drawing/2014/main" id="{B29B38F4-1C41-C6E2-B4A1-2D93DE2B2D28}"/>
              </a:ext>
            </a:extLst>
          </p:cNvPr>
          <p:cNvSpPr>
            <a:spLocks noChangeArrowheads="1"/>
          </p:cNvSpPr>
          <p:nvPr/>
        </p:nvSpPr>
        <p:spPr bwMode="auto">
          <a:xfrm>
            <a:off x="3467100" y="3714750"/>
            <a:ext cx="823913" cy="228600"/>
          </a:xfrm>
          <a:prstGeom prst="curvedUpArrow">
            <a:avLst>
              <a:gd name="adj1" fmla="val 72083"/>
              <a:gd name="adj2" fmla="val 144167"/>
              <a:gd name="adj3" fmla="val 33333"/>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9258" name="AutoShape 45">
            <a:extLst>
              <a:ext uri="{FF2B5EF4-FFF2-40B4-BE49-F238E27FC236}">
                <a16:creationId xmlns:a16="http://schemas.microsoft.com/office/drawing/2014/main" id="{8CBEFF86-2D1A-E30C-91EC-AC35F4356D84}"/>
              </a:ext>
            </a:extLst>
          </p:cNvPr>
          <p:cNvSpPr>
            <a:spLocks noChangeArrowheads="1"/>
          </p:cNvSpPr>
          <p:nvPr/>
        </p:nvSpPr>
        <p:spPr bwMode="auto">
          <a:xfrm>
            <a:off x="4797425" y="3740150"/>
            <a:ext cx="823913" cy="228600"/>
          </a:xfrm>
          <a:prstGeom prst="curvedUpArrow">
            <a:avLst>
              <a:gd name="adj1" fmla="val 72083"/>
              <a:gd name="adj2" fmla="val 144167"/>
              <a:gd name="adj3" fmla="val 33333"/>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9259" name="Rectangle 46">
            <a:extLst>
              <a:ext uri="{FF2B5EF4-FFF2-40B4-BE49-F238E27FC236}">
                <a16:creationId xmlns:a16="http://schemas.microsoft.com/office/drawing/2014/main" id="{B0F41A7E-5DF3-288E-4C97-8E889335D43B}"/>
              </a:ext>
            </a:extLst>
          </p:cNvPr>
          <p:cNvSpPr>
            <a:spLocks noChangeArrowheads="1"/>
          </p:cNvSpPr>
          <p:nvPr/>
        </p:nvSpPr>
        <p:spPr bwMode="auto">
          <a:xfrm>
            <a:off x="5257800" y="1504950"/>
            <a:ext cx="1114425" cy="1714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2">
            <a:extLst>
              <a:ext uri="{FF2B5EF4-FFF2-40B4-BE49-F238E27FC236}">
                <a16:creationId xmlns:a16="http://schemas.microsoft.com/office/drawing/2014/main" id="{6318A915-DC8E-F35D-AAA5-733A0C34EBE2}"/>
              </a:ext>
            </a:extLst>
          </p:cNvPr>
          <p:cNvGrpSpPr>
            <a:grpSpLocks/>
          </p:cNvGrpSpPr>
          <p:nvPr/>
        </p:nvGrpSpPr>
        <p:grpSpPr bwMode="auto">
          <a:xfrm>
            <a:off x="830263" y="1658938"/>
            <a:ext cx="3959225" cy="2344737"/>
            <a:chOff x="1787" y="997"/>
            <a:chExt cx="2494" cy="1477"/>
          </a:xfrm>
        </p:grpSpPr>
        <p:pic>
          <p:nvPicPr>
            <p:cNvPr id="1038" name="Picture 3" descr="~lwf0009">
              <a:extLst>
                <a:ext uri="{FF2B5EF4-FFF2-40B4-BE49-F238E27FC236}">
                  <a16:creationId xmlns:a16="http://schemas.microsoft.com/office/drawing/2014/main" id="{307221BD-7736-E098-5D79-5FADE16E4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 y="997"/>
              <a:ext cx="2494" cy="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Line 4">
              <a:extLst>
                <a:ext uri="{FF2B5EF4-FFF2-40B4-BE49-F238E27FC236}">
                  <a16:creationId xmlns:a16="http://schemas.microsoft.com/office/drawing/2014/main" id="{1D650ABA-8899-B782-6AAA-11E8EF21E8A7}"/>
                </a:ext>
              </a:extLst>
            </p:cNvPr>
            <p:cNvSpPr>
              <a:spLocks noChangeShapeType="1"/>
            </p:cNvSpPr>
            <p:nvPr/>
          </p:nvSpPr>
          <p:spPr bwMode="auto">
            <a:xfrm>
              <a:off x="2400" y="1984"/>
              <a:ext cx="0" cy="28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40" name="Line 5">
              <a:extLst>
                <a:ext uri="{FF2B5EF4-FFF2-40B4-BE49-F238E27FC236}">
                  <a16:creationId xmlns:a16="http://schemas.microsoft.com/office/drawing/2014/main" id="{F2058C05-7DAA-BFA4-E4FD-79700374BE31}"/>
                </a:ext>
              </a:extLst>
            </p:cNvPr>
            <p:cNvSpPr>
              <a:spLocks noChangeShapeType="1"/>
            </p:cNvSpPr>
            <p:nvPr/>
          </p:nvSpPr>
          <p:spPr bwMode="auto">
            <a:xfrm>
              <a:off x="3224" y="2056"/>
              <a:ext cx="0" cy="20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41" name="Text Box 6">
              <a:extLst>
                <a:ext uri="{FF2B5EF4-FFF2-40B4-BE49-F238E27FC236}">
                  <a16:creationId xmlns:a16="http://schemas.microsoft.com/office/drawing/2014/main" id="{EE1C13C2-7D36-731E-B0EB-969021955896}"/>
                </a:ext>
              </a:extLst>
            </p:cNvPr>
            <p:cNvSpPr txBox="1">
              <a:spLocks noChangeArrowheads="1"/>
            </p:cNvSpPr>
            <p:nvPr/>
          </p:nvSpPr>
          <p:spPr bwMode="auto">
            <a:xfrm>
              <a:off x="2246" y="2301"/>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200" b="1"/>
                <a:t>TC</a:t>
              </a:r>
            </a:p>
          </p:txBody>
        </p:sp>
        <p:sp>
          <p:nvSpPr>
            <p:cNvPr id="1042" name="Text Box 7">
              <a:extLst>
                <a:ext uri="{FF2B5EF4-FFF2-40B4-BE49-F238E27FC236}">
                  <a16:creationId xmlns:a16="http://schemas.microsoft.com/office/drawing/2014/main" id="{B48547C2-61EC-E235-34D1-CFFE156CA625}"/>
                </a:ext>
              </a:extLst>
            </p:cNvPr>
            <p:cNvSpPr txBox="1">
              <a:spLocks noChangeArrowheads="1"/>
            </p:cNvSpPr>
            <p:nvPr/>
          </p:nvSpPr>
          <p:spPr bwMode="auto">
            <a:xfrm>
              <a:off x="2918" y="2285"/>
              <a:ext cx="605"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200" b="1"/>
                <a:t>       BC      </a:t>
              </a:r>
            </a:p>
          </p:txBody>
        </p:sp>
        <p:sp>
          <p:nvSpPr>
            <p:cNvPr id="1043" name="Text Box 8">
              <a:extLst>
                <a:ext uri="{FF2B5EF4-FFF2-40B4-BE49-F238E27FC236}">
                  <a16:creationId xmlns:a16="http://schemas.microsoft.com/office/drawing/2014/main" id="{3189B19C-E871-4DB4-9400-7D1D0335DDF4}"/>
                </a:ext>
              </a:extLst>
            </p:cNvPr>
            <p:cNvSpPr txBox="1">
              <a:spLocks noChangeArrowheads="1"/>
            </p:cNvSpPr>
            <p:nvPr/>
          </p:nvSpPr>
          <p:spPr bwMode="auto">
            <a:xfrm>
              <a:off x="2134" y="1629"/>
              <a:ext cx="73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a:t>Displacement</a:t>
              </a:r>
              <a:endParaRPr lang="en-US" altLang="en-US" sz="1200" b="1"/>
            </a:p>
          </p:txBody>
        </p:sp>
        <p:sp>
          <p:nvSpPr>
            <p:cNvPr id="1044" name="Text Box 9">
              <a:extLst>
                <a:ext uri="{FF2B5EF4-FFF2-40B4-BE49-F238E27FC236}">
                  <a16:creationId xmlns:a16="http://schemas.microsoft.com/office/drawing/2014/main" id="{103DD29F-2F99-9A88-9392-FB768A5C7F6F}"/>
                </a:ext>
              </a:extLst>
            </p:cNvPr>
            <p:cNvSpPr txBox="1">
              <a:spLocks noChangeArrowheads="1"/>
            </p:cNvSpPr>
            <p:nvPr/>
          </p:nvSpPr>
          <p:spPr bwMode="auto">
            <a:xfrm>
              <a:off x="3438" y="1525"/>
              <a:ext cx="5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200" b="1"/>
                <a:t>Blowdown</a:t>
              </a:r>
              <a:endParaRPr lang="en-US" altLang="en-US" sz="1200" b="1"/>
            </a:p>
          </p:txBody>
        </p:sp>
        <p:sp>
          <p:nvSpPr>
            <p:cNvPr id="1045" name="Line 10">
              <a:extLst>
                <a:ext uri="{FF2B5EF4-FFF2-40B4-BE49-F238E27FC236}">
                  <a16:creationId xmlns:a16="http://schemas.microsoft.com/office/drawing/2014/main" id="{48B4ABCC-3EAD-F65F-C5F5-2FFFB77EA6D6}"/>
                </a:ext>
              </a:extLst>
            </p:cNvPr>
            <p:cNvSpPr>
              <a:spLocks noChangeShapeType="1"/>
            </p:cNvSpPr>
            <p:nvPr/>
          </p:nvSpPr>
          <p:spPr bwMode="auto">
            <a:xfrm>
              <a:off x="2504" y="1784"/>
              <a:ext cx="152" cy="15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6" name="Line 11">
              <a:extLst>
                <a:ext uri="{FF2B5EF4-FFF2-40B4-BE49-F238E27FC236}">
                  <a16:creationId xmlns:a16="http://schemas.microsoft.com/office/drawing/2014/main" id="{CC93F9FF-BEB1-DD17-CD67-6E3DE20AE37E}"/>
                </a:ext>
              </a:extLst>
            </p:cNvPr>
            <p:cNvSpPr>
              <a:spLocks noChangeShapeType="1"/>
            </p:cNvSpPr>
            <p:nvPr/>
          </p:nvSpPr>
          <p:spPr bwMode="auto">
            <a:xfrm flipH="1">
              <a:off x="3512" y="1696"/>
              <a:ext cx="168" cy="168"/>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28" name="Text Box 12">
            <a:extLst>
              <a:ext uri="{FF2B5EF4-FFF2-40B4-BE49-F238E27FC236}">
                <a16:creationId xmlns:a16="http://schemas.microsoft.com/office/drawing/2014/main" id="{BF346D71-7139-63C6-0DFA-15F1DDB81EE3}"/>
              </a:ext>
            </a:extLst>
          </p:cNvPr>
          <p:cNvSpPr txBox="1">
            <a:spLocks noChangeArrowheads="1"/>
          </p:cNvSpPr>
          <p:nvPr/>
        </p:nvSpPr>
        <p:spPr bwMode="auto">
          <a:xfrm>
            <a:off x="276605" y="798922"/>
            <a:ext cx="83339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dirty="0"/>
              <a:t>During the blowdown (if we neglect heat transfer) the gas remaining in the cylinder undergoes an isentropic expansion process (circled in red)</a:t>
            </a:r>
            <a:endParaRPr lang="en-US" altLang="en-US" dirty="0"/>
          </a:p>
        </p:txBody>
      </p:sp>
      <p:sp>
        <p:nvSpPr>
          <p:cNvPr id="1029" name="Text Box 13">
            <a:extLst>
              <a:ext uri="{FF2B5EF4-FFF2-40B4-BE49-F238E27FC236}">
                <a16:creationId xmlns:a16="http://schemas.microsoft.com/office/drawing/2014/main" id="{F47AFECA-3A4D-6788-0679-7D66D1F68731}"/>
              </a:ext>
            </a:extLst>
          </p:cNvPr>
          <p:cNvSpPr txBox="1">
            <a:spLocks noChangeArrowheads="1"/>
          </p:cNvSpPr>
          <p:nvPr/>
        </p:nvSpPr>
        <p:spPr bwMode="auto">
          <a:xfrm>
            <a:off x="305034" y="4117181"/>
            <a:ext cx="84439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indent="-342900" eaLnBrk="1" hangingPunct="1">
              <a:buFont typeface="Arial" panose="020B0604020202020204" pitchFamily="34" charset="0"/>
              <a:buChar char="•"/>
            </a:pPr>
            <a:r>
              <a:rPr lang="en-US" altLang="en-US" sz="1600" dirty="0"/>
              <a:t>State 5 at the end of blowdown is a fictitious state corresponding to no actual piston location. </a:t>
            </a:r>
          </a:p>
          <a:p>
            <a:pPr marL="342900" indent="-342900" eaLnBrk="1" hangingPunct="1">
              <a:buFont typeface="Arial" panose="020B0604020202020204" pitchFamily="34" charset="0"/>
              <a:buChar char="•"/>
            </a:pPr>
            <a:r>
              <a:rPr lang="en-US" altLang="en-US" sz="1600" dirty="0"/>
              <a:t>The p*</a:t>
            </a:r>
            <a:r>
              <a:rPr lang="en-US" altLang="en-US" sz="1600" dirty="0" err="1"/>
              <a:t>dV</a:t>
            </a:r>
            <a:r>
              <a:rPr lang="en-US" altLang="en-US" sz="1600" dirty="0"/>
              <a:t> work from State 4 to fictitious State 5 ends up equaling the flow work required to move the gas out of the cylinder.</a:t>
            </a:r>
          </a:p>
          <a:p>
            <a:pPr marL="342900" indent="-342900" eaLnBrk="1" hangingPunct="1">
              <a:buFont typeface="Arial" panose="020B0604020202020204" pitchFamily="34" charset="0"/>
              <a:buChar char="•"/>
            </a:pPr>
            <a:r>
              <a:rPr lang="en-US" altLang="en-US" sz="1600" dirty="0"/>
              <a:t>You can find T</a:t>
            </a:r>
            <a:r>
              <a:rPr lang="en-US" altLang="en-US" sz="1600" baseline="-25000" dirty="0"/>
              <a:t>5</a:t>
            </a:r>
            <a:r>
              <a:rPr lang="en-US" altLang="en-US" sz="1600" baseline="30000" dirty="0"/>
              <a:t> </a:t>
            </a:r>
            <a:r>
              <a:rPr lang="en-US" altLang="en-US" sz="1600" dirty="0"/>
              <a:t>with the following relationships:</a:t>
            </a:r>
          </a:p>
        </p:txBody>
      </p:sp>
      <p:grpSp>
        <p:nvGrpSpPr>
          <p:cNvPr id="1030" name="Group 14">
            <a:extLst>
              <a:ext uri="{FF2B5EF4-FFF2-40B4-BE49-F238E27FC236}">
                <a16:creationId xmlns:a16="http://schemas.microsoft.com/office/drawing/2014/main" id="{D4CED63F-C890-D9F9-F771-56F1305BB11E}"/>
              </a:ext>
            </a:extLst>
          </p:cNvPr>
          <p:cNvGrpSpPr>
            <a:grpSpLocks/>
          </p:cNvGrpSpPr>
          <p:nvPr/>
        </p:nvGrpSpPr>
        <p:grpSpPr bwMode="auto">
          <a:xfrm>
            <a:off x="5068888" y="1508125"/>
            <a:ext cx="2990850" cy="2559050"/>
            <a:chOff x="713" y="654"/>
            <a:chExt cx="1996" cy="1844"/>
          </a:xfrm>
        </p:grpSpPr>
        <p:pic>
          <p:nvPicPr>
            <p:cNvPr id="1034" name="Picture 15" descr="~lwf0005">
              <a:extLst>
                <a:ext uri="{FF2B5EF4-FFF2-40B4-BE49-F238E27FC236}">
                  <a16:creationId xmlns:a16="http://schemas.microsoft.com/office/drawing/2014/main" id="{3965EBF7-8EF5-7269-B20C-8BB82496B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 y="654"/>
              <a:ext cx="1996" cy="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6">
              <a:extLst>
                <a:ext uri="{FF2B5EF4-FFF2-40B4-BE49-F238E27FC236}">
                  <a16:creationId xmlns:a16="http://schemas.microsoft.com/office/drawing/2014/main" id="{8C38016C-08C0-73E8-FE08-1C73E8B535D7}"/>
                </a:ext>
              </a:extLst>
            </p:cNvPr>
            <p:cNvSpPr>
              <a:spLocks noChangeArrowheads="1"/>
            </p:cNvSpPr>
            <p:nvPr/>
          </p:nvSpPr>
          <p:spPr bwMode="auto">
            <a:xfrm>
              <a:off x="2256" y="1568"/>
              <a:ext cx="320"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036" name="AutoShape 17">
              <a:extLst>
                <a:ext uri="{FF2B5EF4-FFF2-40B4-BE49-F238E27FC236}">
                  <a16:creationId xmlns:a16="http://schemas.microsoft.com/office/drawing/2014/main" id="{42E4EF7A-3016-3E69-0A82-30BED70E44B4}"/>
                </a:ext>
              </a:extLst>
            </p:cNvPr>
            <p:cNvSpPr>
              <a:spLocks noChangeArrowheads="1"/>
            </p:cNvSpPr>
            <p:nvPr/>
          </p:nvSpPr>
          <p:spPr bwMode="auto">
            <a:xfrm flipH="1">
              <a:off x="2064" y="1776"/>
              <a:ext cx="160" cy="88"/>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037" name="Text Box 18">
              <a:extLst>
                <a:ext uri="{FF2B5EF4-FFF2-40B4-BE49-F238E27FC236}">
                  <a16:creationId xmlns:a16="http://schemas.microsoft.com/office/drawing/2014/main" id="{3BF30A95-9B5C-2745-A679-4505A40FD519}"/>
                </a:ext>
              </a:extLst>
            </p:cNvPr>
            <p:cNvSpPr txBox="1">
              <a:spLocks noChangeArrowheads="1"/>
            </p:cNvSpPr>
            <p:nvPr/>
          </p:nvSpPr>
          <p:spPr bwMode="auto">
            <a:xfrm>
              <a:off x="2238" y="1677"/>
              <a:ext cx="16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1000" b="1"/>
                <a:t>5</a:t>
              </a:r>
              <a:endParaRPr lang="en-US" altLang="en-US" sz="1000" b="1"/>
            </a:p>
          </p:txBody>
        </p:sp>
      </p:grpSp>
      <mc:AlternateContent xmlns:mc="http://schemas.openxmlformats.org/markup-compatibility/2006" xmlns:a14="http://schemas.microsoft.com/office/drawing/2010/main">
        <mc:Choice Requires="a14">
          <p:sp>
            <p:nvSpPr>
              <p:cNvPr id="1026" name="Object 19">
                <a:extLst>
                  <a:ext uri="{FF2B5EF4-FFF2-40B4-BE49-F238E27FC236}">
                    <a16:creationId xmlns:a16="http://schemas.microsoft.com/office/drawing/2014/main" id="{B5AD863C-C849-E5FA-6083-66AF31739F6A}"/>
                  </a:ext>
                </a:extLst>
              </p:cNvPr>
              <p:cNvSpPr txBox="1"/>
              <p:nvPr/>
            </p:nvSpPr>
            <p:spPr bwMode="auto">
              <a:xfrm>
                <a:off x="3731931" y="5470639"/>
                <a:ext cx="3481198" cy="853961"/>
              </a:xfrm>
              <a:prstGeom prst="rect">
                <a:avLst/>
              </a:prstGeom>
              <a:solidFill>
                <a:schemeClr val="bg1"/>
              </a:solid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𝑇</m:t>
                          </m:r>
                        </m:e>
                        <m:sub>
                          <m:r>
                            <a:rPr lang="en-US" sz="1800" i="1">
                              <a:solidFill>
                                <a:srgbClr val="000000"/>
                              </a:solidFill>
                              <a:latin typeface="Cambria Math" panose="02040503050406030204" pitchFamily="18" charset="0"/>
                            </a:rPr>
                            <m:t>5</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𝑇</m:t>
                          </m:r>
                        </m:e>
                        <m:sub>
                          <m:r>
                            <a:rPr lang="en-US" sz="1800" i="1">
                              <a:solidFill>
                                <a:srgbClr val="000000"/>
                              </a:solidFill>
                              <a:latin typeface="Cambria Math" panose="02040503050406030204" pitchFamily="18" charset="0"/>
                            </a:rPr>
                            <m:t>4</m:t>
                          </m:r>
                        </m:sub>
                      </m:sSub>
                      <m:sSup>
                        <m:sSupPr>
                          <m:ctrlPr>
                            <a:rPr lang="en-US" sz="1800" i="1">
                              <a:solidFill>
                                <a:srgbClr val="000000"/>
                              </a:solidFill>
                              <a:latin typeface="Cambria Math" panose="02040503050406030204" pitchFamily="18" charset="0"/>
                            </a:rPr>
                          </m:ctrlPr>
                        </m:sSupPr>
                        <m:e>
                          <m:d>
                            <m:dPr>
                              <m:ctrlPr>
                                <a:rPr lang="en-US" sz="1800" i="1">
                                  <a:solidFill>
                                    <a:srgbClr val="000000"/>
                                  </a:solidFill>
                                  <a:latin typeface="Cambria Math" panose="02040503050406030204" pitchFamily="18" charset="0"/>
                                </a:rPr>
                              </m:ctrlPr>
                            </m:dPr>
                            <m:e>
                              <m:f>
                                <m:fPr>
                                  <m:ctrlPr>
                                    <a:rPr lang="en-US" sz="1800" i="1">
                                      <a:solidFill>
                                        <a:srgbClr val="000000"/>
                                      </a:solidFill>
                                      <a:latin typeface="Cambria Math" panose="02040503050406030204" pitchFamily="18" charset="0"/>
                                    </a:rPr>
                                  </m:ctrlPr>
                                </m:fPr>
                                <m:num>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5</m:t>
                                      </m:r>
                                    </m:sub>
                                  </m:sSub>
                                </m:num>
                                <m:den>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4</m:t>
                                      </m:r>
                                    </m:sub>
                                  </m:sSub>
                                </m:den>
                              </m:f>
                            </m:e>
                          </m:d>
                        </m:e>
                        <m:sup>
                          <m:f>
                            <m:fPr>
                              <m:type m:val="skw"/>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−1</m:t>
                              </m:r>
                            </m:num>
                            <m:den>
                              <m:r>
                                <a:rPr lang="en-US" sz="1800" i="1">
                                  <a:solidFill>
                                    <a:srgbClr val="000000"/>
                                  </a:solidFill>
                                  <a:latin typeface="Cambria Math" panose="02040503050406030204" pitchFamily="18" charset="0"/>
                                </a:rPr>
                                <m:t>𝑘</m:t>
                              </m:r>
                            </m:den>
                          </m:f>
                        </m:sup>
                      </m:sSup>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𝑇</m:t>
                          </m:r>
                        </m:e>
                        <m:sub>
                          <m:r>
                            <a:rPr lang="en-US" sz="1800" i="1">
                              <a:solidFill>
                                <a:srgbClr val="000000"/>
                              </a:solidFill>
                              <a:latin typeface="Cambria Math" panose="02040503050406030204" pitchFamily="18" charset="0"/>
                            </a:rPr>
                            <m:t>4</m:t>
                          </m:r>
                        </m:sub>
                      </m:sSub>
                      <m:sSup>
                        <m:sSupPr>
                          <m:ctrlPr>
                            <a:rPr lang="en-US" sz="1800" i="1">
                              <a:solidFill>
                                <a:srgbClr val="000000"/>
                              </a:solidFill>
                              <a:latin typeface="Cambria Math" panose="02040503050406030204" pitchFamily="18" charset="0"/>
                            </a:rPr>
                          </m:ctrlPr>
                        </m:sSupPr>
                        <m:e>
                          <m:d>
                            <m:dPr>
                              <m:ctrlPr>
                                <a:rPr lang="en-US" sz="1800" i="1">
                                  <a:solidFill>
                                    <a:srgbClr val="000000"/>
                                  </a:solidFill>
                                  <a:latin typeface="Cambria Math" panose="02040503050406030204" pitchFamily="18" charset="0"/>
                                </a:rPr>
                              </m:ctrlPr>
                            </m:dPr>
                            <m:e>
                              <m:f>
                                <m:fPr>
                                  <m:ctrlPr>
                                    <a:rPr lang="en-US" sz="1800" i="1">
                                      <a:solidFill>
                                        <a:srgbClr val="000000"/>
                                      </a:solidFill>
                                      <a:latin typeface="Cambria Math" panose="02040503050406030204" pitchFamily="18" charset="0"/>
                                    </a:rPr>
                                  </m:ctrlPr>
                                </m:fPr>
                                <m:num>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𝑒</m:t>
                                      </m:r>
                                    </m:sub>
                                  </m:sSub>
                                </m:num>
                                <m:den>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4</m:t>
                                      </m:r>
                                    </m:sub>
                                  </m:sSub>
                                </m:den>
                              </m:f>
                            </m:e>
                          </m:d>
                        </m:e>
                        <m:sup>
                          <m:f>
                            <m:fPr>
                              <m:type m:val="skw"/>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−1</m:t>
                              </m:r>
                            </m:num>
                            <m:den>
                              <m:r>
                                <a:rPr lang="en-US" sz="1800" i="1">
                                  <a:solidFill>
                                    <a:srgbClr val="000000"/>
                                  </a:solidFill>
                                  <a:latin typeface="Cambria Math" panose="02040503050406030204" pitchFamily="18" charset="0"/>
                                </a:rPr>
                                <m:t>𝑘</m:t>
                              </m:r>
                            </m:den>
                          </m:f>
                        </m:sup>
                      </m:sSup>
                    </m:oMath>
                  </m:oMathPara>
                </a14:m>
                <a:endParaRPr lang="en-US" sz="1400" dirty="0"/>
              </a:p>
            </p:txBody>
          </p:sp>
        </mc:Choice>
        <mc:Fallback xmlns="">
          <p:sp>
            <p:nvSpPr>
              <p:cNvPr id="1026" name="Object 19">
                <a:extLst>
                  <a:ext uri="{FF2B5EF4-FFF2-40B4-BE49-F238E27FC236}">
                    <a16:creationId xmlns:a16="http://schemas.microsoft.com/office/drawing/2014/main" id="{B5AD863C-C849-E5FA-6083-66AF31739F6A}"/>
                  </a:ext>
                </a:extLst>
              </p:cNvPr>
              <p:cNvSpPr txBox="1">
                <a:spLocks noRot="1" noChangeAspect="1" noMove="1" noResize="1" noEditPoints="1" noAdjustHandles="1" noChangeArrowheads="1" noChangeShapeType="1" noTextEdit="1"/>
              </p:cNvSpPr>
              <p:nvPr/>
            </p:nvSpPr>
            <p:spPr bwMode="auto">
              <a:xfrm>
                <a:off x="3731931" y="5470639"/>
                <a:ext cx="3481198" cy="853961"/>
              </a:xfrm>
              <a:prstGeom prst="rect">
                <a:avLst/>
              </a:prstGeom>
              <a:blipFill>
                <a:blip r:embed="rId4"/>
                <a:stretch>
                  <a:fillRect/>
                </a:stretch>
              </a:blipFill>
              <a:ln>
                <a:noFill/>
              </a:ln>
              <a:effectLst/>
            </p:spPr>
            <p:txBody>
              <a:bodyPr/>
              <a:lstStyle/>
              <a:p>
                <a:r>
                  <a:rPr lang="en-US">
                    <a:noFill/>
                  </a:rPr>
                  <a:t> </a:t>
                </a:r>
              </a:p>
            </p:txBody>
          </p:sp>
        </mc:Fallback>
      </mc:AlternateContent>
      <p:sp>
        <p:nvSpPr>
          <p:cNvPr id="1031" name="Text Box 20">
            <a:extLst>
              <a:ext uri="{FF2B5EF4-FFF2-40B4-BE49-F238E27FC236}">
                <a16:creationId xmlns:a16="http://schemas.microsoft.com/office/drawing/2014/main" id="{2BCF41F0-C5E4-3F7F-A84B-1AD51AB6D42B}"/>
              </a:ext>
            </a:extLst>
          </p:cNvPr>
          <p:cNvSpPr txBox="1">
            <a:spLocks noChangeArrowheads="1"/>
          </p:cNvSpPr>
          <p:nvPr/>
        </p:nvSpPr>
        <p:spPr bwMode="auto">
          <a:xfrm>
            <a:off x="3349625" y="290513"/>
            <a:ext cx="1979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2800" b="1"/>
              <a:t>Blowdown</a:t>
            </a:r>
            <a:endParaRPr lang="en-US" altLang="en-US" sz="2800" b="1"/>
          </a:p>
        </p:txBody>
      </p:sp>
      <p:sp>
        <p:nvSpPr>
          <p:cNvPr id="1032" name="Rectangle 21">
            <a:extLst>
              <a:ext uri="{FF2B5EF4-FFF2-40B4-BE49-F238E27FC236}">
                <a16:creationId xmlns:a16="http://schemas.microsoft.com/office/drawing/2014/main" id="{8CF797E1-6FC5-E0CE-F016-E1DC354D89EA}"/>
              </a:ext>
            </a:extLst>
          </p:cNvPr>
          <p:cNvSpPr>
            <a:spLocks noChangeArrowheads="1"/>
          </p:cNvSpPr>
          <p:nvPr/>
        </p:nvSpPr>
        <p:spPr bwMode="auto">
          <a:xfrm>
            <a:off x="3048000" y="3213100"/>
            <a:ext cx="190500" cy="165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033" name="Text Box 22">
            <a:extLst>
              <a:ext uri="{FF2B5EF4-FFF2-40B4-BE49-F238E27FC236}">
                <a16:creationId xmlns:a16="http://schemas.microsoft.com/office/drawing/2014/main" id="{836E464E-0938-A457-1864-451E0F933FC4}"/>
              </a:ext>
            </a:extLst>
          </p:cNvPr>
          <p:cNvSpPr txBox="1">
            <a:spLocks noChangeArrowheads="1"/>
          </p:cNvSpPr>
          <p:nvPr/>
        </p:nvSpPr>
        <p:spPr bwMode="auto">
          <a:xfrm>
            <a:off x="2974975" y="3144838"/>
            <a:ext cx="1217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200" b="1"/>
              <a:t>5 (Otto/Diesel)</a:t>
            </a:r>
          </a:p>
        </p:txBody>
      </p:sp>
      <p:sp>
        <p:nvSpPr>
          <p:cNvPr id="2" name="Oval 1">
            <a:extLst>
              <a:ext uri="{FF2B5EF4-FFF2-40B4-BE49-F238E27FC236}">
                <a16:creationId xmlns:a16="http://schemas.microsoft.com/office/drawing/2014/main" id="{1333F881-7B3A-F80E-5700-2764B8E4C5E1}"/>
              </a:ext>
            </a:extLst>
          </p:cNvPr>
          <p:cNvSpPr/>
          <p:nvPr/>
        </p:nvSpPr>
        <p:spPr>
          <a:xfrm>
            <a:off x="4247591" y="3022735"/>
            <a:ext cx="279400" cy="288925"/>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B361292-8013-D779-F884-185AA5524C4D}"/>
                  </a:ext>
                </a:extLst>
              </p:cNvPr>
              <p:cNvSpPr txBox="1"/>
              <p:nvPr/>
            </p:nvSpPr>
            <p:spPr>
              <a:xfrm>
                <a:off x="2122633" y="5753046"/>
                <a:ext cx="13573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5</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𝑒</m:t>
                          </m:r>
                        </m:sub>
                      </m:sSub>
                      <m:r>
                        <m:rPr>
                          <m:nor/>
                        </m:rPr>
                        <a:rPr lang="en-US" sz="1800" i="0">
                          <a:solidFill>
                            <a:srgbClr val="000000"/>
                          </a:solidFill>
                          <a:latin typeface="Cambria Math" panose="02040503050406030204" pitchFamily="18" charset="0"/>
                        </a:rPr>
                        <m:t> </m:t>
                      </m:r>
                    </m:oMath>
                  </m:oMathPara>
                </a14:m>
                <a:endParaRPr lang="en-US" sz="1800" dirty="0"/>
              </a:p>
            </p:txBody>
          </p:sp>
        </mc:Choice>
        <mc:Fallback xmlns="">
          <p:sp>
            <p:nvSpPr>
              <p:cNvPr id="6" name="TextBox 5">
                <a:extLst>
                  <a:ext uri="{FF2B5EF4-FFF2-40B4-BE49-F238E27FC236}">
                    <a16:creationId xmlns:a16="http://schemas.microsoft.com/office/drawing/2014/main" id="{EB361292-8013-D779-F884-185AA5524C4D}"/>
                  </a:ext>
                </a:extLst>
              </p:cNvPr>
              <p:cNvSpPr txBox="1">
                <a:spLocks noRot="1" noChangeAspect="1" noMove="1" noResize="1" noEditPoints="1" noAdjustHandles="1" noChangeArrowheads="1" noChangeShapeType="1" noTextEdit="1"/>
              </p:cNvSpPr>
              <p:nvPr/>
            </p:nvSpPr>
            <p:spPr>
              <a:xfrm>
                <a:off x="2122633" y="5753046"/>
                <a:ext cx="1357313" cy="369332"/>
              </a:xfrm>
              <a:prstGeom prst="rect">
                <a:avLst/>
              </a:prstGeom>
              <a:blipFill>
                <a:blip r:embed="rId5"/>
                <a:stretch>
                  <a:fillRect b="-166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8A0B6-ABAF-ADC8-59F7-766CBC9660CB}"/>
            </a:ext>
          </a:extLst>
        </p:cNvPr>
        <p:cNvGrpSpPr/>
        <p:nvPr/>
      </p:nvGrpSpPr>
      <p:grpSpPr>
        <a:xfrm>
          <a:off x="0" y="0"/>
          <a:ext cx="0" cy="0"/>
          <a:chOff x="0" y="0"/>
          <a:chExt cx="0" cy="0"/>
        </a:xfrm>
      </p:grpSpPr>
      <p:sp>
        <p:nvSpPr>
          <p:cNvPr id="2053" name="Text Box 2">
            <a:extLst>
              <a:ext uri="{FF2B5EF4-FFF2-40B4-BE49-F238E27FC236}">
                <a16:creationId xmlns:a16="http://schemas.microsoft.com/office/drawing/2014/main" id="{BC83ECB9-A852-A83D-405D-B754714C7BE7}"/>
              </a:ext>
            </a:extLst>
          </p:cNvPr>
          <p:cNvSpPr txBox="1">
            <a:spLocks noChangeArrowheads="1"/>
          </p:cNvSpPr>
          <p:nvPr/>
        </p:nvSpPr>
        <p:spPr bwMode="auto">
          <a:xfrm>
            <a:off x="3159125" y="214313"/>
            <a:ext cx="2523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2800" b="1" dirty="0"/>
              <a:t>Displacement</a:t>
            </a:r>
            <a:endParaRPr lang="en-US" altLang="en-US" sz="2800" b="1" dirty="0"/>
          </a:p>
        </p:txBody>
      </p:sp>
      <p:sp>
        <p:nvSpPr>
          <p:cNvPr id="2054" name="Text Box 3">
            <a:extLst>
              <a:ext uri="{FF2B5EF4-FFF2-40B4-BE49-F238E27FC236}">
                <a16:creationId xmlns:a16="http://schemas.microsoft.com/office/drawing/2014/main" id="{A2F77974-5F2E-E3F0-1DDF-EBFBCCDFCE43}"/>
              </a:ext>
            </a:extLst>
          </p:cNvPr>
          <p:cNvSpPr txBox="1">
            <a:spLocks noChangeArrowheads="1"/>
          </p:cNvSpPr>
          <p:nvPr/>
        </p:nvSpPr>
        <p:spPr bwMode="auto">
          <a:xfrm>
            <a:off x="187326" y="785813"/>
            <a:ext cx="8567738"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dirty="0"/>
              <a:t>After Blowdown the cylinder (still assumed to be at V</a:t>
            </a:r>
            <a:r>
              <a:rPr lang="en-CA" altLang="en-US" baseline="-25000" dirty="0"/>
              <a:t>BDC</a:t>
            </a:r>
            <a:r>
              <a:rPr lang="en-CA" altLang="en-US" dirty="0"/>
              <a:t>) is still full of exhaust products. </a:t>
            </a:r>
          </a:p>
          <a:p>
            <a:pPr eaLnBrk="1" hangingPunct="1"/>
            <a:endParaRPr lang="en-CA" altLang="en-US" dirty="0"/>
          </a:p>
          <a:p>
            <a:pPr eaLnBrk="1" hangingPunct="1"/>
            <a:r>
              <a:rPr lang="en-CA" altLang="en-US" dirty="0"/>
              <a:t>P</a:t>
            </a:r>
            <a:r>
              <a:rPr lang="en-CA" altLang="en-US" baseline="-25000" dirty="0"/>
              <a:t>4</a:t>
            </a:r>
            <a:r>
              <a:rPr lang="en-CA" altLang="en-US" dirty="0"/>
              <a:t> (before Blowdown) will depend on State 3</a:t>
            </a:r>
          </a:p>
          <a:p>
            <a:pPr marL="342900" indent="-342900" eaLnBrk="1" hangingPunct="1">
              <a:buFont typeface="Arial" panose="020B0604020202020204" pitchFamily="34" charset="0"/>
              <a:buChar char="•"/>
            </a:pPr>
            <a:r>
              <a:rPr lang="en-CA" altLang="en-US" dirty="0"/>
              <a:t>For Otto Cycle engine, what was throttle position, and peak pressure</a:t>
            </a:r>
          </a:p>
          <a:p>
            <a:pPr marL="342900" indent="-342900" eaLnBrk="1" hangingPunct="1">
              <a:buFont typeface="Arial" panose="020B0604020202020204" pitchFamily="34" charset="0"/>
              <a:buChar char="•"/>
            </a:pPr>
            <a:r>
              <a:rPr lang="en-CA" altLang="en-US" dirty="0"/>
              <a:t>For Diesel Cycle engine, how much fuel was added, and Cut-Off Ratio</a:t>
            </a:r>
          </a:p>
          <a:p>
            <a:pPr marL="342900" indent="-342900" eaLnBrk="1" hangingPunct="1">
              <a:buFont typeface="Arial" panose="020B0604020202020204" pitchFamily="34" charset="0"/>
              <a:buChar char="•"/>
            </a:pPr>
            <a:endParaRPr lang="en-CA" altLang="en-US" dirty="0"/>
          </a:p>
          <a:p>
            <a:pPr eaLnBrk="1" hangingPunct="1"/>
            <a:r>
              <a:rPr lang="en-CA" altLang="en-US" dirty="0"/>
              <a:t>For an engine under high load, as much as 75% of the trapped mass in the cycle (exhaust products) exit during Blowdown. At very light loads sometimes as little as 15% of the trapped mass leave during blowdown.</a:t>
            </a:r>
          </a:p>
          <a:p>
            <a:pPr eaLnBrk="1" hangingPunct="1"/>
            <a:endParaRPr lang="en-CA" altLang="en-US" dirty="0"/>
          </a:p>
          <a:p>
            <a:pPr eaLnBrk="1" hangingPunct="1"/>
            <a:r>
              <a:rPr lang="en-CA" altLang="en-US" dirty="0"/>
              <a:t>The exhaust gasses remaining at BDC are pushed out by the piston displacement (exhaust stroke). The work required for this can be approximated by:</a:t>
            </a:r>
          </a:p>
          <a:p>
            <a:pPr eaLnBrk="1" hangingPunct="1"/>
            <a:endParaRPr lang="en-CA" altLang="en-US" dirty="0"/>
          </a:p>
          <a:p>
            <a:pPr algn="ctr" eaLnBrk="1" hangingPunct="1"/>
            <a:endParaRPr lang="en-CA" altLang="en-US" sz="1600" b="1" dirty="0"/>
          </a:p>
          <a:p>
            <a:pPr algn="ctr" eaLnBrk="1" hangingPunct="1"/>
            <a:r>
              <a:rPr lang="en-CA" altLang="en-US" sz="1600" b="1" dirty="0"/>
              <a:t>Note: </a:t>
            </a:r>
            <a:r>
              <a:rPr lang="en-CA" altLang="en-US" sz="1600" dirty="0"/>
              <a:t>V is total volume, not specific volume</a:t>
            </a:r>
            <a:endParaRPr lang="en-US" altLang="en-US" sz="1600" dirty="0"/>
          </a:p>
        </p:txBody>
      </p:sp>
      <mc:AlternateContent xmlns:mc="http://schemas.openxmlformats.org/markup-compatibility/2006" xmlns:a14="http://schemas.microsoft.com/office/drawing/2010/main">
        <mc:Choice Requires="a14">
          <p:sp>
            <p:nvSpPr>
              <p:cNvPr id="2052" name="Object 6">
                <a:extLst>
                  <a:ext uri="{FF2B5EF4-FFF2-40B4-BE49-F238E27FC236}">
                    <a16:creationId xmlns:a16="http://schemas.microsoft.com/office/drawing/2014/main" id="{A6D5B7BD-C2CA-F4E0-B8F3-63651337506B}"/>
                  </a:ext>
                </a:extLst>
              </p:cNvPr>
              <p:cNvSpPr txBox="1"/>
              <p:nvPr/>
            </p:nvSpPr>
            <p:spPr bwMode="auto">
              <a:xfrm>
                <a:off x="2781300" y="5029200"/>
                <a:ext cx="3581400" cy="66198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b="0" i="1" smtClean="0">
                              <a:solidFill>
                                <a:srgbClr val="000000"/>
                              </a:solidFill>
                              <a:latin typeface="Cambria Math" panose="02040503050406030204" pitchFamily="18" charset="0"/>
                            </a:rPr>
                          </m:ctrlPr>
                        </m:sSubPr>
                        <m:e>
                          <m:r>
                            <m:rPr>
                              <m:sty m:val="p"/>
                            </m:rPr>
                            <a:rPr lang="en-US" b="0" i="0" smtClean="0">
                              <a:solidFill>
                                <a:srgbClr val="000000"/>
                              </a:solidFill>
                              <a:latin typeface="Cambria Math" panose="02040503050406030204" pitchFamily="18" charset="0"/>
                            </a:rPr>
                            <m:t>W</m:t>
                          </m:r>
                        </m:e>
                        <m:sub>
                          <m:r>
                            <m:rPr>
                              <m:sty m:val="p"/>
                            </m:rPr>
                            <a:rPr lang="en-US" b="0" i="0" smtClean="0">
                              <a:solidFill>
                                <a:srgbClr val="000000"/>
                              </a:solidFill>
                              <a:latin typeface="Cambria Math" panose="02040503050406030204" pitchFamily="18" charset="0"/>
                            </a:rPr>
                            <m:t>exh</m:t>
                          </m:r>
                        </m:sub>
                      </m:sSub>
                      <m:r>
                        <a:rPr lang="en-US" i="1">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m:rPr>
                              <m:sty m:val="p"/>
                            </m:rPr>
                            <a:rPr lang="en-US" b="0" i="0" smtClean="0">
                              <a:solidFill>
                                <a:srgbClr val="000000"/>
                              </a:solidFill>
                              <a:latin typeface="Cambria Math" panose="02040503050406030204" pitchFamily="18" charset="0"/>
                            </a:rPr>
                            <m:t>p</m:t>
                          </m:r>
                        </m:e>
                        <m:sub>
                          <m:r>
                            <m:rPr>
                              <m:sty m:val="p"/>
                            </m:rPr>
                            <a:rPr lang="en-US" b="0" i="0" smtClean="0">
                              <a:solidFill>
                                <a:srgbClr val="000000"/>
                              </a:solidFill>
                              <a:latin typeface="Cambria Math" panose="02040503050406030204" pitchFamily="18" charset="0"/>
                            </a:rPr>
                            <m:t>e</m:t>
                          </m:r>
                        </m:sub>
                      </m:sSub>
                      <m:r>
                        <a:rPr lang="en-US" b="0" i="0"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m:rPr>
                              <m:sty m:val="p"/>
                            </m:rPr>
                            <a:rPr lang="en-US" b="0" i="0" smtClean="0">
                              <a:solidFill>
                                <a:srgbClr val="000000"/>
                              </a:solidFill>
                              <a:latin typeface="Cambria Math" panose="02040503050406030204" pitchFamily="18" charset="0"/>
                            </a:rPr>
                            <m:t>V</m:t>
                          </m:r>
                        </m:e>
                        <m:sub>
                          <m:r>
                            <m:rPr>
                              <m:sty m:val="p"/>
                            </m:rPr>
                            <a:rPr lang="en-US" b="0" i="0" smtClean="0">
                              <a:solidFill>
                                <a:srgbClr val="000000"/>
                              </a:solidFill>
                              <a:latin typeface="Cambria Math" panose="02040503050406030204" pitchFamily="18" charset="0"/>
                            </a:rPr>
                            <m:t>BDC</m:t>
                          </m:r>
                        </m:sub>
                      </m:sSub>
                      <m:r>
                        <a:rPr lang="en-US" b="0" i="0"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m:rPr>
                              <m:sty m:val="p"/>
                            </m:rPr>
                            <a:rPr lang="en-US" b="0" i="0" smtClean="0">
                              <a:solidFill>
                                <a:srgbClr val="000000"/>
                              </a:solidFill>
                              <a:latin typeface="Cambria Math" panose="02040503050406030204" pitchFamily="18" charset="0"/>
                            </a:rPr>
                            <m:t>V</m:t>
                          </m:r>
                        </m:e>
                        <m:sub>
                          <m:r>
                            <m:rPr>
                              <m:sty m:val="p"/>
                            </m:rPr>
                            <a:rPr lang="en-US" b="0" i="0" smtClean="0">
                              <a:solidFill>
                                <a:srgbClr val="000000"/>
                              </a:solidFill>
                              <a:latin typeface="Cambria Math" panose="02040503050406030204" pitchFamily="18" charset="0"/>
                            </a:rPr>
                            <m:t>TDC</m:t>
                          </m:r>
                        </m:sub>
                      </m:sSub>
                      <m:r>
                        <a:rPr lang="en-US" b="0" i="0" smtClean="0">
                          <a:solidFill>
                            <a:srgbClr val="000000"/>
                          </a:solidFill>
                          <a:latin typeface="Cambria Math" panose="02040503050406030204" pitchFamily="18" charset="0"/>
                        </a:rPr>
                        <m:t>)</m:t>
                      </m:r>
                    </m:oMath>
                  </m:oMathPara>
                </a14:m>
                <a:endParaRPr lang="en-US" dirty="0"/>
              </a:p>
            </p:txBody>
          </p:sp>
        </mc:Choice>
        <mc:Fallback xmlns="">
          <p:sp>
            <p:nvSpPr>
              <p:cNvPr id="2052" name="Object 6">
                <a:extLst>
                  <a:ext uri="{FF2B5EF4-FFF2-40B4-BE49-F238E27FC236}">
                    <a16:creationId xmlns:a16="http://schemas.microsoft.com/office/drawing/2014/main" id="{A6D5B7BD-C2CA-F4E0-B8F3-63651337506B}"/>
                  </a:ext>
                </a:extLst>
              </p:cNvPr>
              <p:cNvSpPr txBox="1">
                <a:spLocks noRot="1" noChangeAspect="1" noMove="1" noResize="1" noEditPoints="1" noAdjustHandles="1" noChangeArrowheads="1" noChangeShapeType="1" noTextEdit="1"/>
              </p:cNvSpPr>
              <p:nvPr/>
            </p:nvSpPr>
            <p:spPr bwMode="auto">
              <a:xfrm>
                <a:off x="2781300" y="5029200"/>
                <a:ext cx="3581400" cy="661987"/>
              </a:xfrm>
              <a:prstGeom prst="rect">
                <a:avLst/>
              </a:prstGeom>
              <a:blipFill>
                <a:blip r:embed="rId2"/>
                <a:stretch>
                  <a:fillRect l="-340"/>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49894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2">
            <a:extLst>
              <a:ext uri="{FF2B5EF4-FFF2-40B4-BE49-F238E27FC236}">
                <a16:creationId xmlns:a16="http://schemas.microsoft.com/office/drawing/2014/main" id="{6F4A40B1-02AF-939C-9B07-83879768738C}"/>
              </a:ext>
            </a:extLst>
          </p:cNvPr>
          <p:cNvSpPr txBox="1">
            <a:spLocks noChangeArrowheads="1"/>
          </p:cNvSpPr>
          <p:nvPr/>
        </p:nvSpPr>
        <p:spPr bwMode="auto">
          <a:xfrm>
            <a:off x="3159125" y="214313"/>
            <a:ext cx="2462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sz="2800" b="1"/>
              <a:t>Residual Gas</a:t>
            </a:r>
            <a:endParaRPr lang="en-US" altLang="en-US" sz="2800" b="1"/>
          </a:p>
        </p:txBody>
      </p:sp>
      <p:sp>
        <p:nvSpPr>
          <p:cNvPr id="2054" name="Text Box 3">
            <a:extLst>
              <a:ext uri="{FF2B5EF4-FFF2-40B4-BE49-F238E27FC236}">
                <a16:creationId xmlns:a16="http://schemas.microsoft.com/office/drawing/2014/main" id="{74EBAA73-CBFF-8180-5B22-A34D6E8BD926}"/>
              </a:ext>
            </a:extLst>
          </p:cNvPr>
          <p:cNvSpPr txBox="1">
            <a:spLocks noChangeArrowheads="1"/>
          </p:cNvSpPr>
          <p:nvPr/>
        </p:nvSpPr>
        <p:spPr bwMode="auto">
          <a:xfrm>
            <a:off x="187325" y="785813"/>
            <a:ext cx="8423275" cy="245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dirty="0"/>
              <a:t>The gas remaining in the cylinder when the piston reaches TC is called </a:t>
            </a:r>
          </a:p>
          <a:p>
            <a:pPr eaLnBrk="1" hangingPunct="1"/>
            <a:r>
              <a:rPr lang="en-CA" altLang="en-US" b="1" dirty="0"/>
              <a:t>residual gas</a:t>
            </a:r>
            <a:r>
              <a:rPr lang="en-CA" altLang="en-US" dirty="0"/>
              <a:t> which mixes with intake gas (fuel-air for SI and air for CI)</a:t>
            </a:r>
          </a:p>
          <a:p>
            <a:pPr eaLnBrk="1" hangingPunct="1"/>
            <a:endParaRPr lang="en-CA" altLang="en-US" dirty="0"/>
          </a:p>
          <a:p>
            <a:pPr eaLnBrk="1" hangingPunct="1"/>
            <a:r>
              <a:rPr lang="en-CA" altLang="en-US" dirty="0"/>
              <a:t>The residual gas temperature T</a:t>
            </a:r>
            <a:r>
              <a:rPr lang="en-CA" altLang="en-US" baseline="-25000" dirty="0"/>
              <a:t>6</a:t>
            </a:r>
            <a:r>
              <a:rPr lang="en-CA" altLang="en-US" dirty="0"/>
              <a:t> is equal to T</a:t>
            </a:r>
            <a:r>
              <a:rPr lang="en-CA" altLang="en-US" baseline="-25000" dirty="0"/>
              <a:t>5</a:t>
            </a:r>
          </a:p>
          <a:p>
            <a:pPr eaLnBrk="1" hangingPunct="1"/>
            <a:endParaRPr lang="en-CA" altLang="en-US" baseline="-25000" dirty="0"/>
          </a:p>
          <a:p>
            <a:pPr eaLnBrk="1" hangingPunct="1"/>
            <a:r>
              <a:rPr lang="en-CA" altLang="en-US" dirty="0"/>
              <a:t>The</a:t>
            </a:r>
            <a:r>
              <a:rPr lang="en-CA" altLang="en-US" b="1" dirty="0"/>
              <a:t> Residual gas fraction </a:t>
            </a:r>
            <a:r>
              <a:rPr lang="en-CA" altLang="en-US" b="1" i="1" dirty="0"/>
              <a:t>f</a:t>
            </a:r>
            <a:r>
              <a:rPr lang="en-CA" altLang="en-US" dirty="0"/>
              <a:t> is defined as the ratio of the mass of residual gas to the mass of the fuel-air at the start of the cycle.</a:t>
            </a:r>
            <a:br>
              <a:rPr lang="en-CA" altLang="en-US" dirty="0"/>
            </a:br>
            <a:r>
              <a:rPr lang="en-CA" altLang="en-US" dirty="0"/>
              <a:t>(Assume ideal gas </a:t>
            </a:r>
            <a:r>
              <a:rPr lang="en-CA" altLang="en-US" i="1" dirty="0" err="1"/>
              <a:t>Pv</a:t>
            </a:r>
            <a:r>
              <a:rPr lang="en-CA" altLang="en-US" i="1" dirty="0"/>
              <a:t> = RT</a:t>
            </a:r>
            <a:r>
              <a:rPr lang="en-CA" altLang="en-US" dirty="0"/>
              <a:t>)</a:t>
            </a:r>
            <a:endParaRPr lang="en-US" altLang="en-US" dirty="0"/>
          </a:p>
        </p:txBody>
      </p:sp>
      <p:graphicFrame>
        <p:nvGraphicFramePr>
          <p:cNvPr id="2050" name="Object 4">
            <a:extLst>
              <a:ext uri="{FF2B5EF4-FFF2-40B4-BE49-F238E27FC236}">
                <a16:creationId xmlns:a16="http://schemas.microsoft.com/office/drawing/2014/main" id="{948B807C-5626-75BF-8D14-3721D2E53548}"/>
              </a:ext>
            </a:extLst>
          </p:cNvPr>
          <p:cNvGraphicFramePr>
            <a:graphicFrameLocks noChangeAspect="1"/>
          </p:cNvGraphicFramePr>
          <p:nvPr>
            <p:extLst>
              <p:ext uri="{D42A27DB-BD31-4B8C-83A1-F6EECF244321}">
                <p14:modId xmlns:p14="http://schemas.microsoft.com/office/powerpoint/2010/main" val="2286730494"/>
              </p:ext>
            </p:extLst>
          </p:nvPr>
        </p:nvGraphicFramePr>
        <p:xfrm>
          <a:off x="1945481" y="3263533"/>
          <a:ext cx="4889500" cy="673100"/>
        </p:xfrm>
        <a:graphic>
          <a:graphicData uri="http://schemas.openxmlformats.org/presentationml/2006/ole">
            <mc:AlternateContent xmlns:mc="http://schemas.openxmlformats.org/markup-compatibility/2006">
              <mc:Choice xmlns:v="urn:schemas-microsoft-com:vml" Requires="v">
                <p:oleObj name="Equation" r:id="rId2" imgW="4889160" imgH="672840" progId="Equation.3">
                  <p:embed/>
                </p:oleObj>
              </mc:Choice>
              <mc:Fallback>
                <p:oleObj name="Equation" r:id="rId2" imgW="4889160" imgH="672840" progId="Equation.3">
                  <p:embed/>
                  <p:pic>
                    <p:nvPicPr>
                      <p:cNvPr id="2050" name="Object 4">
                        <a:extLst>
                          <a:ext uri="{FF2B5EF4-FFF2-40B4-BE49-F238E27FC236}">
                            <a16:creationId xmlns:a16="http://schemas.microsoft.com/office/drawing/2014/main" id="{948B807C-5626-75BF-8D14-3721D2E53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481" y="3263533"/>
                        <a:ext cx="48895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5">
            <a:extLst>
              <a:ext uri="{FF2B5EF4-FFF2-40B4-BE49-F238E27FC236}">
                <a16:creationId xmlns:a16="http://schemas.microsoft.com/office/drawing/2014/main" id="{194E5C4A-A636-9F93-0B43-483EE0D718DC}"/>
              </a:ext>
            </a:extLst>
          </p:cNvPr>
          <p:cNvGraphicFramePr>
            <a:graphicFrameLocks noChangeAspect="1"/>
          </p:cNvGraphicFramePr>
          <p:nvPr>
            <p:extLst>
              <p:ext uri="{D42A27DB-BD31-4B8C-83A1-F6EECF244321}">
                <p14:modId xmlns:p14="http://schemas.microsoft.com/office/powerpoint/2010/main" val="2357249503"/>
              </p:ext>
            </p:extLst>
          </p:nvPr>
        </p:nvGraphicFramePr>
        <p:xfrm>
          <a:off x="457200" y="4029075"/>
          <a:ext cx="2552700" cy="863600"/>
        </p:xfrm>
        <a:graphic>
          <a:graphicData uri="http://schemas.openxmlformats.org/presentationml/2006/ole">
            <mc:AlternateContent xmlns:mc="http://schemas.openxmlformats.org/markup-compatibility/2006">
              <mc:Choice xmlns:v="urn:schemas-microsoft-com:vml" Requires="v">
                <p:oleObj name="Equation" r:id="rId4" imgW="2552400" imgH="863280" progId="Equation.3">
                  <p:embed/>
                </p:oleObj>
              </mc:Choice>
              <mc:Fallback>
                <p:oleObj name="Equation" r:id="rId4" imgW="2552400" imgH="863280" progId="Equation.3">
                  <p:embed/>
                  <p:pic>
                    <p:nvPicPr>
                      <p:cNvPr id="2051" name="Object 5">
                        <a:extLst>
                          <a:ext uri="{FF2B5EF4-FFF2-40B4-BE49-F238E27FC236}">
                            <a16:creationId xmlns:a16="http://schemas.microsoft.com/office/drawing/2014/main" id="{194E5C4A-A636-9F93-0B43-483EE0D718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029075"/>
                        <a:ext cx="25527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6">
            <a:extLst>
              <a:ext uri="{FF2B5EF4-FFF2-40B4-BE49-F238E27FC236}">
                <a16:creationId xmlns:a16="http://schemas.microsoft.com/office/drawing/2014/main" id="{AF320C15-A9A4-8316-65BA-0A2DC4E23672}"/>
              </a:ext>
            </a:extLst>
          </p:cNvPr>
          <p:cNvGraphicFramePr>
            <a:graphicFrameLocks noChangeAspect="1"/>
          </p:cNvGraphicFramePr>
          <p:nvPr>
            <p:extLst>
              <p:ext uri="{D42A27DB-BD31-4B8C-83A1-F6EECF244321}">
                <p14:modId xmlns:p14="http://schemas.microsoft.com/office/powerpoint/2010/main" val="721382459"/>
              </p:ext>
            </p:extLst>
          </p:nvPr>
        </p:nvGraphicFramePr>
        <p:xfrm>
          <a:off x="4919206" y="4111258"/>
          <a:ext cx="2429792" cy="815975"/>
        </p:xfrm>
        <a:graphic>
          <a:graphicData uri="http://schemas.openxmlformats.org/presentationml/2006/ole">
            <mc:AlternateContent xmlns:mc="http://schemas.openxmlformats.org/markup-compatibility/2006">
              <mc:Choice xmlns:v="urn:schemas-microsoft-com:vml" Requires="v">
                <p:oleObj name="Equation" r:id="rId6" imgW="1701720" imgH="571320" progId="Equation.3">
                  <p:embed/>
                </p:oleObj>
              </mc:Choice>
              <mc:Fallback>
                <p:oleObj name="Equation" r:id="rId6" imgW="1701720" imgH="571320" progId="Equation.3">
                  <p:embed/>
                  <p:pic>
                    <p:nvPicPr>
                      <p:cNvPr id="2052" name="Object 6">
                        <a:extLst>
                          <a:ext uri="{FF2B5EF4-FFF2-40B4-BE49-F238E27FC236}">
                            <a16:creationId xmlns:a16="http://schemas.microsoft.com/office/drawing/2014/main" id="{AF320C15-A9A4-8316-65BA-0A2DC4E23672}"/>
                          </a:ext>
                        </a:extLst>
                      </p:cNvPr>
                      <p:cNvPicPr>
                        <a:picLocks noChangeAspect="1" noChangeArrowheads="1"/>
                      </p:cNvPicPr>
                      <p:nvPr/>
                    </p:nvPicPr>
                    <p:blipFill>
                      <a:blip r:embed="rId7"/>
                      <a:srcRect/>
                      <a:stretch>
                        <a:fillRect/>
                      </a:stretch>
                    </p:blipFill>
                    <p:spPr bwMode="auto">
                      <a:xfrm>
                        <a:off x="4919206" y="4111258"/>
                        <a:ext cx="2429792" cy="815975"/>
                      </a:xfrm>
                      <a:prstGeom prst="rect">
                        <a:avLst/>
                      </a:prstGeom>
                      <a:noFill/>
                      <a:ln>
                        <a:noFill/>
                      </a:ln>
                      <a:effectLst/>
                    </p:spPr>
                  </p:pic>
                </p:oleObj>
              </mc:Fallback>
            </mc:AlternateContent>
          </a:graphicData>
        </a:graphic>
      </p:graphicFrame>
      <p:sp>
        <p:nvSpPr>
          <p:cNvPr id="2055" name="Text Box 7">
            <a:extLst>
              <a:ext uri="{FF2B5EF4-FFF2-40B4-BE49-F238E27FC236}">
                <a16:creationId xmlns:a16="http://schemas.microsoft.com/office/drawing/2014/main" id="{00D2FA62-1B49-AD60-0F21-CBA9C7E923B9}"/>
              </a:ext>
            </a:extLst>
          </p:cNvPr>
          <p:cNvSpPr txBox="1">
            <a:spLocks noChangeArrowheads="1"/>
          </p:cNvSpPr>
          <p:nvPr/>
        </p:nvSpPr>
        <p:spPr bwMode="auto">
          <a:xfrm>
            <a:off x="582612" y="5181600"/>
            <a:ext cx="7673975" cy="707886"/>
          </a:xfrm>
          <a:prstGeom prst="rect">
            <a:avLst/>
          </a:prstGeom>
          <a:solidFill>
            <a:schemeClr val="bg1"/>
          </a:solidFill>
          <a:ln>
            <a:noFill/>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CA" altLang="en-US" dirty="0"/>
              <a:t>Typically values of </a:t>
            </a:r>
            <a:r>
              <a:rPr lang="en-CA" altLang="en-US" i="1" dirty="0"/>
              <a:t>f</a:t>
            </a:r>
            <a:r>
              <a:rPr lang="en-CA" altLang="en-US" dirty="0"/>
              <a:t> are in the range 3% to 12%, depending on load, and will typically be lower in Diesels (larger CR)</a:t>
            </a:r>
            <a:endParaRPr lang="en-US" altLang="en-US" dirty="0"/>
          </a:p>
        </p:txBody>
      </p:sp>
      <p:sp>
        <p:nvSpPr>
          <p:cNvPr id="2056" name="Rectangle 8">
            <a:extLst>
              <a:ext uri="{FF2B5EF4-FFF2-40B4-BE49-F238E27FC236}">
                <a16:creationId xmlns:a16="http://schemas.microsoft.com/office/drawing/2014/main" id="{9754013E-4B32-6D22-216F-E78DE8E3AB1A}"/>
              </a:ext>
            </a:extLst>
          </p:cNvPr>
          <p:cNvSpPr>
            <a:spLocks noChangeArrowheads="1"/>
          </p:cNvSpPr>
          <p:nvPr/>
        </p:nvSpPr>
        <p:spPr bwMode="auto">
          <a:xfrm>
            <a:off x="4819652" y="4029075"/>
            <a:ext cx="2628900" cy="977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cxnSp>
        <p:nvCxnSpPr>
          <p:cNvPr id="3" name="Straight Arrow Connector 2">
            <a:extLst>
              <a:ext uri="{FF2B5EF4-FFF2-40B4-BE49-F238E27FC236}">
                <a16:creationId xmlns:a16="http://schemas.microsoft.com/office/drawing/2014/main" id="{E0CDA4DF-D5DD-08DB-E683-1C7152A8AAEA}"/>
              </a:ext>
            </a:extLst>
          </p:cNvPr>
          <p:cNvCxnSpPr/>
          <p:nvPr/>
        </p:nvCxnSpPr>
        <p:spPr>
          <a:xfrm>
            <a:off x="3352800" y="4572000"/>
            <a:ext cx="1066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4036</TotalTime>
  <Words>1755</Words>
  <Application>Microsoft Office PowerPoint</Application>
  <PresentationFormat>On-screen Show (4:3)</PresentationFormat>
  <Paragraphs>229</Paragraphs>
  <Slides>20</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Calibri</vt:lpstr>
      <vt:lpstr>Cambria Math</vt:lpstr>
      <vt:lpstr>Symbol</vt:lpstr>
      <vt:lpstr>Times New Roman</vt:lpstr>
      <vt:lpstr>Trebuchet MS</vt:lpstr>
      <vt:lpstr>Wingdings</vt:lpstr>
      <vt:lpstr>Office Theme</vt:lpstr>
      <vt:lpstr>Equation</vt:lpstr>
      <vt:lpstr>ME 433 Internal Combustion Engines </vt:lpstr>
      <vt:lpstr>Mean Effective Pressure</vt:lpstr>
      <vt:lpstr>Mean Effective Pressure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Creative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Intro</dc:title>
  <dc:creator>Dan Cordon</dc:creator>
  <cp:lastModifiedBy>Cordon, Dan (dcordon@uidaho.edu)</cp:lastModifiedBy>
  <cp:revision>233</cp:revision>
  <dcterms:created xsi:type="dcterms:W3CDTF">2007-12-14T00:01:34Z</dcterms:created>
  <dcterms:modified xsi:type="dcterms:W3CDTF">2024-02-14T22:54:52Z</dcterms:modified>
</cp:coreProperties>
</file>