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30" r:id="rId2"/>
    <p:sldId id="273" r:id="rId3"/>
    <p:sldId id="266" r:id="rId4"/>
    <p:sldId id="331" r:id="rId5"/>
    <p:sldId id="332" r:id="rId6"/>
    <p:sldId id="333" r:id="rId7"/>
    <p:sldId id="335" r:id="rId8"/>
    <p:sldId id="334" r:id="rId9"/>
    <p:sldId id="336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4ADBB9-1977-3EBE-4484-34C47B311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A5355-9D8F-2B7E-43D4-030A3184C1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63E8538-8064-44C8-BBE8-140F531C499B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71B5-DE39-7CF5-FF4D-123E685CD3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126DA-62ED-5E5C-1318-36E884B02A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F21131-B59D-4E5D-824A-6A307651D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AAA927-4D25-64EB-AFBD-F17A6A2EA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B495C-548C-A312-CA2A-96A39AA137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5831B62F-AF9B-42C4-BE3C-15DD9B130DA9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3BF4CE-FACF-1761-6FD1-FA1FCA7672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85867D-7D00-7AA5-C801-29FD350DB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14E5-7434-A1D3-946E-1626AB1C14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BF58-B958-4E5F-1F68-FC10B92497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5130A6-BC44-4300-A39E-6BAD0B332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76B2-8103-BB17-4D29-6D0F9327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7CFB82-52C8-432C-A04B-96F86E68526C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3460-9152-65CF-06A8-06039FF1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86FB-2470-2A0E-595C-94D0468A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3C9F97-6AA4-48A5-BDF8-925253248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DDB8-E587-7D44-0D3E-8306176E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0A310FA-9FE1-47E3-BD37-95632143B7FD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0264-5224-A01D-1FAA-B34BEF7C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5365-79C8-2818-5B05-FB1520FF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6F0073-FC92-4951-93F2-47F3A9487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4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EBF4D-74F2-01B3-083A-F3C3A4B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A1DB683-929E-411F-B4FD-710AF981B72F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65-DA5F-E7D3-36E9-895C949D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9E6D-58AA-E3C7-1E0B-4BB4A3A9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78A47-1C94-4179-991C-C5CF7606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7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0C00D-0A2A-1343-717A-B7A74E7D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32A8285-7550-41BD-98E7-D13CC4BD5C23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2633-955F-22AC-ABE1-83CBD732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8C4ED-28DC-16FA-2242-8ED5C35B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605F3A-DDD2-44F0-AED0-EABB00F8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367D-F5A6-C82B-90B8-0FD00A7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5427E3F-F12F-499B-BC05-CF305C899C39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51D7-66B4-A05A-B6DF-14AAC8EA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D37C-B044-7974-626E-93D142CD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EC394D-A6CF-452D-A0F8-2CC0302F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AF463-C292-EDEA-E201-F12F0D84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18FFA00-3F6E-47BC-B3A8-6028A19F003B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3A3B9-02B4-D0E1-DD53-D9DCFE2D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7B645-E645-A541-4688-51933A76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EBCC01-3651-4E3B-AE5D-58CF70FC5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2D457-B1DF-7CBB-FEBF-02A46013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EACB5F0-0615-45A6-8665-FA7145F99F82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67DD2-D75A-98D9-1C65-3F0C268E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EA064-6A05-CF8B-2971-6674269F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8EF35C-1240-42AE-8382-C07FDBD1D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8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17EFE-677F-B9AA-C1BB-09AEED38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4A9B6D7-16C1-4FDF-8AC6-926DD83FD7B2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9C73A-DD43-9136-CFD0-42AC26F6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B7FFC-0CAB-F532-22CB-37AA1B9C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96F7A7-2C05-4FA0-9A5F-AD432E06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022BA-4135-A219-7158-3F1CB958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ED959B-A8C9-417E-B1DE-408FC7229F19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B0E28-55B4-1641-4500-99048FA1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79745-888F-09ED-DD6F-546364FE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525DC4-1F15-44F8-9B0A-E210DA2B3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2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DE6CE-4C89-3C18-9039-3DB8D5CF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4080795-84DB-4694-BECC-29A5B2B400BF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9C2D-A6BA-16D7-9D34-41C0BCD6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00D3-45AF-7F2B-525D-CEC77F7F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D15AD5-1467-4B01-B464-EBFAE2BC2E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EA37-EF8E-58B3-4B65-A476FFCF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5575AC8-4931-4660-B2D0-621F4AD8CC60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74FC5-D498-D4CA-CFA8-7FC7CE06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562B7-F6CA-D62A-51C6-FDA7673B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D1A71-E823-49D7-A12C-4E402869A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6FF71-55A4-67E6-0B72-0672FF62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512E3-635A-CAD4-1817-57BE5508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D7683F83-B8CA-1A5D-1398-38D0C6EA678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1E728A-FFBF-83E9-5741-70E5AC1F4130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FB5034-54EC-5AB2-6067-044D05DB2E47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F23C144C-E5C0-0D0A-0B30-CD88D9608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3481DFB6-5AA1-65DE-B575-BF9723B249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CD77F6A2-23C5-F3D0-C65C-B8EEB0644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4E9D51-DC80-7CBC-4942-19EABE9B8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ME 433</a:t>
            </a:r>
            <a:br>
              <a:rPr lang="en-US" dirty="0"/>
            </a:br>
            <a:r>
              <a:rPr lang="en-US" dirty="0"/>
              <a:t>Internal Combustion Engines</a:t>
            </a:r>
            <a:br>
              <a:rPr lang="en-US" dirty="0"/>
            </a:br>
            <a:endParaRPr lang="en-US" dirty="0"/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77BC4226-4466-A85D-6602-9174C3A36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Text Box 1026">
                <a:extLst>
                  <a:ext uri="{FF2B5EF4-FFF2-40B4-BE49-F238E27FC236}">
                    <a16:creationId xmlns:a16="http://schemas.microsoft.com/office/drawing/2014/main" id="{05587D15-12B6-CEB1-4DBE-A8E41A5A1D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663" y="1230313"/>
                <a:ext cx="3919537" cy="5674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 dirty="0"/>
                  <a:t>B – Bore</a:t>
                </a:r>
              </a:p>
              <a:p>
                <a:pPr eaLnBrk="1" hangingPunct="1"/>
                <a:r>
                  <a:rPr lang="en-US" altLang="en-US" sz="1800" dirty="0"/>
                  <a:t>L – Stroke</a:t>
                </a:r>
              </a:p>
              <a:p>
                <a:pPr eaLnBrk="1" hangingPunct="1"/>
                <a:r>
                  <a:rPr lang="en-US" altLang="en-US" sz="1800" dirty="0" err="1"/>
                  <a:t>l</a:t>
                </a:r>
                <a:r>
                  <a:rPr lang="en-US" altLang="en-US" sz="1800" baseline="-25000" dirty="0" err="1"/>
                  <a:t>rod</a:t>
                </a:r>
                <a:r>
                  <a:rPr lang="en-US" altLang="en-US" sz="1800" dirty="0"/>
                  <a:t> – Connecting Rod Length</a:t>
                </a:r>
              </a:p>
              <a:p>
                <a:pPr eaLnBrk="1" hangingPunct="1"/>
                <a:r>
                  <a:rPr lang="en-US" altLang="en-US" sz="1800" dirty="0"/>
                  <a:t>CR – Compression Ratio</a:t>
                </a:r>
              </a:p>
              <a:p>
                <a:pPr eaLnBrk="1" hangingPunct="1"/>
                <a:r>
                  <a:rPr lang="en-US" altLang="en-US" sz="1800" dirty="0"/>
                  <a:t>V</a:t>
                </a:r>
                <a:r>
                  <a:rPr lang="en-US" altLang="en-US" sz="1800" baseline="-25000" dirty="0"/>
                  <a:t>max</a:t>
                </a:r>
                <a:r>
                  <a:rPr lang="en-US" altLang="en-US" sz="1800" dirty="0"/>
                  <a:t> = V</a:t>
                </a:r>
                <a:r>
                  <a:rPr lang="en-US" altLang="en-US" sz="1800" baseline="-25000" dirty="0"/>
                  <a:t>BDC</a:t>
                </a:r>
                <a:endParaRPr lang="en-US" altLang="en-US" sz="1800" dirty="0"/>
              </a:p>
              <a:p>
                <a:pPr eaLnBrk="1" hangingPunct="1"/>
                <a:r>
                  <a:rPr lang="en-US" altLang="en-US" sz="1800" dirty="0" err="1"/>
                  <a:t>V</a:t>
                </a:r>
                <a:r>
                  <a:rPr lang="en-US" altLang="en-US" sz="1800" baseline="-25000" dirty="0" err="1"/>
                  <a:t>min</a:t>
                </a:r>
                <a:r>
                  <a:rPr lang="en-US" altLang="en-US" sz="1800" dirty="0"/>
                  <a:t> = V</a:t>
                </a:r>
                <a:r>
                  <a:rPr lang="en-US" altLang="en-US" sz="1800" baseline="-25000" dirty="0"/>
                  <a:t>TDC</a:t>
                </a:r>
                <a:r>
                  <a:rPr lang="en-US" altLang="en-US" sz="1800" dirty="0"/>
                  <a:t> = </a:t>
                </a:r>
                <a:r>
                  <a:rPr lang="en-US" altLang="en-US" sz="1800" dirty="0" err="1"/>
                  <a:t>V</a:t>
                </a:r>
                <a:r>
                  <a:rPr lang="en-US" altLang="en-US" sz="1800" baseline="-25000" dirty="0" err="1"/>
                  <a:t>c</a:t>
                </a:r>
                <a:r>
                  <a:rPr lang="en-US" altLang="en-US" sz="1800" dirty="0"/>
                  <a:t> (clearance volume)</a:t>
                </a:r>
              </a:p>
              <a:p>
                <a:pPr eaLnBrk="1" hangingPunct="1"/>
                <a:r>
                  <a:rPr lang="en-US" altLang="en-US" sz="1800" dirty="0" err="1"/>
                  <a:t>V</a:t>
                </a:r>
                <a:r>
                  <a:rPr lang="en-US" altLang="en-US" sz="1800" baseline="-25000" dirty="0" err="1"/>
                  <a:t>d</a:t>
                </a:r>
                <a:r>
                  <a:rPr lang="en-US" altLang="en-US" sz="1800" dirty="0"/>
                  <a:t> = </a:t>
                </a:r>
                <a:r>
                  <a:rPr lang="en-US" altLang="en-US" sz="1800" dirty="0" err="1"/>
                  <a:t>V</a:t>
                </a:r>
                <a:r>
                  <a:rPr lang="en-US" altLang="en-US" sz="1800" baseline="-25000" dirty="0" err="1"/>
                  <a:t>swept</a:t>
                </a:r>
                <a:r>
                  <a:rPr lang="en-US" altLang="en-US" sz="1800" dirty="0"/>
                  <a:t> – Displaced Volume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en-US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sz="1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1800" b="0" i="0" smtClean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en-US" sz="1800" dirty="0"/>
                  <a:t>Mean Piston Speed</a:t>
                </a:r>
              </a:p>
              <a:p>
                <a:pPr eaLnBrk="1" hangingPunct="1"/>
                <a:r>
                  <a:rPr lang="en-US" altLang="en-US" sz="1800" dirty="0" err="1"/>
                  <a:t>n</a:t>
                </a:r>
                <a:r>
                  <a:rPr lang="en-US" altLang="en-US" sz="1800" baseline="-25000" dirty="0" err="1"/>
                  <a:t>R</a:t>
                </a:r>
                <a:r>
                  <a:rPr lang="en-US" altLang="en-US" sz="1800" dirty="0"/>
                  <a:t> – Number of revolutions per cycle</a:t>
                </a:r>
              </a:p>
              <a:p>
                <a:pPr eaLnBrk="1" hangingPunct="1"/>
                <a:r>
                  <a:rPr lang="en-US" altLang="en-US" sz="1800" dirty="0"/>
                  <a:t>N – Engine Speed</a:t>
                </a:r>
              </a:p>
              <a:p>
                <a:pPr eaLnBrk="1" hangingPunct="1"/>
                <a:r>
                  <a:rPr lang="en-US" altLang="en-US" sz="1800" dirty="0"/>
                  <a:t>Q</a:t>
                </a:r>
                <a:r>
                  <a:rPr lang="en-US" altLang="en-US" sz="1800" baseline="-25000" dirty="0"/>
                  <a:t>HV</a:t>
                </a:r>
                <a:r>
                  <a:rPr lang="en-US" altLang="en-US" sz="1800" dirty="0"/>
                  <a:t> – Heating Value of Fuel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altLang="en-US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acc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en-US" sz="1800" dirty="0"/>
                  <a:t> - Mass Flow Rate of Fuel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altLang="en-US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acc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altLang="en-US" sz="1800" dirty="0"/>
                  <a:t> - Mass Flow Rate of Air</a:t>
                </a:r>
              </a:p>
              <a:p>
                <a:pPr eaLnBrk="1" hangingPunct="1"/>
                <a:endParaRPr lang="en-US" altLang="en-US" sz="1800" dirty="0"/>
              </a:p>
              <a:p>
                <a:pPr eaLnBrk="1" hangingPunct="1"/>
                <a:endParaRPr lang="en-US" altLang="en-US" sz="1800" dirty="0"/>
              </a:p>
              <a:p>
                <a:pPr eaLnBrk="1" hangingPunct="1"/>
                <a:endParaRPr lang="en-US" altLang="en-US" sz="2400" dirty="0"/>
              </a:p>
              <a:p>
                <a:pPr eaLnBrk="1" hangingPunct="1"/>
                <a:endParaRPr lang="en-US" altLang="en-US" sz="2400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CA" altLang="en-US" dirty="0"/>
              </a:p>
            </p:txBody>
          </p:sp>
        </mc:Choice>
        <mc:Fallback>
          <p:sp>
            <p:nvSpPr>
              <p:cNvPr id="9218" name="Text Box 1026">
                <a:extLst>
                  <a:ext uri="{FF2B5EF4-FFF2-40B4-BE49-F238E27FC236}">
                    <a16:creationId xmlns:a16="http://schemas.microsoft.com/office/drawing/2014/main" id="{05587D15-12B6-CEB1-4DBE-A8E41A5A1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663" y="1230313"/>
                <a:ext cx="3919537" cy="5674374"/>
              </a:xfrm>
              <a:prstGeom prst="rect">
                <a:avLst/>
              </a:prstGeom>
              <a:blipFill>
                <a:blip r:embed="rId2"/>
                <a:stretch>
                  <a:fillRect l="-1244" t="-644" r="-6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Text Box 1029">
            <a:extLst>
              <a:ext uri="{FF2B5EF4-FFF2-40B4-BE49-F238E27FC236}">
                <a16:creationId xmlns:a16="http://schemas.microsoft.com/office/drawing/2014/main" id="{4BFC25C7-2747-F32E-2A56-27872DC9A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531813"/>
            <a:ext cx="5119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Key Variables from Lecture 6</a:t>
            </a:r>
            <a:endParaRPr lang="en-CA" alt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48C279E-FEB0-2244-A235-F42B2291803E}"/>
                  </a:ext>
                </a:extLst>
              </p:cNvPr>
              <p:cNvSpPr txBox="1"/>
              <p:nvPr/>
            </p:nvSpPr>
            <p:spPr>
              <a:xfrm>
                <a:off x="4343400" y="1217303"/>
                <a:ext cx="4452937" cy="48458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altLang="en-US" sz="1800" dirty="0"/>
                  <a:t>T</a:t>
                </a:r>
                <a:r>
                  <a:rPr lang="en-US" altLang="en-US" sz="1800" baseline="-25000" dirty="0"/>
                  <a:t>b</a:t>
                </a:r>
                <a:r>
                  <a:rPr lang="en-US" altLang="en-US" sz="1800" dirty="0"/>
                  <a:t> – Brake Torque</a:t>
                </a:r>
              </a:p>
              <a:p>
                <a:pPr eaLnBrk="1" hangingPunct="1"/>
                <a:r>
                  <a:rPr lang="en-US" altLang="en-US" sz="1800" dirty="0"/>
                  <a:t>P</a:t>
                </a:r>
                <a:r>
                  <a:rPr lang="en-US" altLang="en-US" sz="1800" baseline="-25000" dirty="0"/>
                  <a:t>b</a:t>
                </a:r>
                <a:r>
                  <a:rPr lang="en-US" altLang="en-US" sz="1800" dirty="0"/>
                  <a:t> – Brake Power</a:t>
                </a:r>
              </a:p>
              <a:p>
                <a:pPr eaLnBrk="1" hangingPunct="1"/>
                <a:r>
                  <a:rPr lang="en-US" altLang="en-US" sz="1800" dirty="0"/>
                  <a:t>IMEP – Indicated Mean Effective Pressure</a:t>
                </a:r>
              </a:p>
              <a:p>
                <a:pPr eaLnBrk="1" hangingPunct="1"/>
                <a:r>
                  <a:rPr lang="en-US" altLang="en-US" sz="1800" dirty="0"/>
                  <a:t>BMEP – Brake Mean Effective Pressure</a:t>
                </a:r>
              </a:p>
              <a:p>
                <a:pPr eaLnBrk="1" hangingPunct="1"/>
                <a:r>
                  <a:rPr lang="en-US" altLang="en-US" sz="1800" dirty="0"/>
                  <a:t>BSFC – Brake Specific Fuel Consumption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en-US" sz="1800" dirty="0"/>
                  <a:t> - Combustion Efficiency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1800" dirty="0"/>
                  <a:t> - Mechanical Efficiency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en-US" sz="1800" dirty="0"/>
                  <a:t> - Thermal (Cycle) Efficiency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en-US" sz="1800" dirty="0"/>
                  <a:t> - Fuel Conversion Efficiency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1800" dirty="0"/>
                  <a:t> - Overall Efficiency (Net Efficiency)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1800" dirty="0"/>
                  <a:t> - Volumetric Efficiency</a:t>
                </a:r>
              </a:p>
              <a:p>
                <a:pPr eaLnBrk="1" hangingPunct="1"/>
                <a:r>
                  <a:rPr lang="en-US" altLang="en-US" sz="1800" b="1" dirty="0"/>
                  <a:t>Note: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1800" dirty="0"/>
                  <a:t> (different textbooks)</a:t>
                </a:r>
              </a:p>
              <a:p>
                <a:pPr eaLnBrk="1" hangingPunct="1"/>
                <a:r>
                  <a:rPr lang="en-US" altLang="en-US" sz="1800" dirty="0"/>
                  <a:t>AFR – Air to Fuel Ratio (by mass)</a:t>
                </a:r>
              </a:p>
              <a:p>
                <a:pPr eaLnBrk="1" hangingPunct="1"/>
                <a:r>
                  <a:rPr lang="en-US" altLang="en-US" sz="1800" dirty="0"/>
                  <a:t>F/A – Fuel to Air Ratio (by mass)</a:t>
                </a:r>
              </a:p>
              <a:p>
                <a:pPr eaLnBrk="1" hangingPunct="1"/>
                <a:endParaRPr lang="en-US" altLang="en-US" sz="1800" dirty="0"/>
              </a:p>
              <a:p>
                <a:pPr eaLnBrk="1" hangingPunct="1"/>
                <a:endParaRPr lang="en-US" altLang="en-US" sz="1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48C279E-FEB0-2244-A235-F42B22918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217303"/>
                <a:ext cx="4452937" cy="4845814"/>
              </a:xfrm>
              <a:prstGeom prst="rect">
                <a:avLst/>
              </a:prstGeom>
              <a:blipFill>
                <a:blip r:embed="rId3"/>
                <a:stretch>
                  <a:fillRect l="-1233" t="-755" r="-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7EC5ECE9-E391-AFE7-D11E-E7844E841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12750"/>
            <a:ext cx="561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Calculating Power Output</a:t>
            </a:r>
          </a:p>
        </p:txBody>
      </p:sp>
      <p:sp>
        <p:nvSpPr>
          <p:cNvPr id="10245" name="TextBox 6">
            <a:extLst>
              <a:ext uri="{FF2B5EF4-FFF2-40B4-BE49-F238E27FC236}">
                <a16:creationId xmlns:a16="http://schemas.microsoft.com/office/drawing/2014/main" id="{A5082D3D-0FCD-F6F3-9C8B-A3E67337D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1082196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Power Output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F15D4B-081B-E511-43DD-59B63B5126EB}"/>
                  </a:ext>
                </a:extLst>
              </p:cNvPr>
              <p:cNvSpPr txBox="1"/>
              <p:nvPr/>
            </p:nvSpPr>
            <p:spPr>
              <a:xfrm>
                <a:off x="568093" y="1082196"/>
                <a:ext cx="2427396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F15D4B-081B-E511-43DD-59B63B512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93" y="1082196"/>
                <a:ext cx="2427396" cy="398955"/>
              </a:xfrm>
              <a:prstGeom prst="rect">
                <a:avLst/>
              </a:prstGeom>
              <a:blipFill>
                <a:blip r:embed="rId2"/>
                <a:stretch>
                  <a:fillRect l="-2010" t="-3077" r="-150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24FBCC-D9EA-B660-1DB9-3BE9F4A22641}"/>
                  </a:ext>
                </a:extLst>
              </p:cNvPr>
              <p:cNvSpPr txBox="1"/>
              <p:nvPr/>
            </p:nvSpPr>
            <p:spPr>
              <a:xfrm>
                <a:off x="457200" y="1623006"/>
                <a:ext cx="3276600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24FBCC-D9EA-B660-1DB9-3BE9F4A22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23006"/>
                <a:ext cx="3276600" cy="491288"/>
              </a:xfrm>
              <a:prstGeom prst="rect">
                <a:avLst/>
              </a:prstGeom>
              <a:blipFill>
                <a:blip r:embed="rId3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6">
            <a:extLst>
              <a:ext uri="{FF2B5EF4-FFF2-40B4-BE49-F238E27FC236}">
                <a16:creationId xmlns:a16="http://schemas.microsoft.com/office/drawing/2014/main" id="{652F7205-878D-FCF7-58AF-3116E86C8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623006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Efficiencies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C94A29-41A1-6A6A-B95D-12D5F180E15C}"/>
                  </a:ext>
                </a:extLst>
              </p:cNvPr>
              <p:cNvSpPr txBox="1"/>
              <p:nvPr/>
            </p:nvSpPr>
            <p:spPr>
              <a:xfrm>
                <a:off x="568093" y="2256149"/>
                <a:ext cx="1465721" cy="6929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𝐴𝐹𝑅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C94A29-41A1-6A6A-B95D-12D5F180E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93" y="2256149"/>
                <a:ext cx="1465721" cy="692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D063E6D-93DE-DE16-2456-DBC5C980A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99" y="2402567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Mass Flows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C683BF-BE3F-1040-0E7B-DF3B2CC28BF6}"/>
                  </a:ext>
                </a:extLst>
              </p:cNvPr>
              <p:cNvSpPr txBox="1"/>
              <p:nvPr/>
            </p:nvSpPr>
            <p:spPr>
              <a:xfrm>
                <a:off x="629779" y="3081863"/>
                <a:ext cx="1839285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C683BF-BE3F-1040-0E7B-DF3B2CC28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79" y="3081863"/>
                <a:ext cx="1839285" cy="751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D400A8A-C166-0325-225C-91B7B81DA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8731" y="3228945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Mass Airflow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D6E871-C570-742A-546C-60D4C7378E2B}"/>
                  </a:ext>
                </a:extLst>
              </p:cNvPr>
              <p:cNvSpPr txBox="1"/>
              <p:nvPr/>
            </p:nvSpPr>
            <p:spPr>
              <a:xfrm>
                <a:off x="568093" y="3916665"/>
                <a:ext cx="29214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𝑏𝑑𝑐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D6E871-C570-742A-546C-60D4C7378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93" y="3916665"/>
                <a:ext cx="2921441" cy="369332"/>
              </a:xfrm>
              <a:prstGeom prst="rect">
                <a:avLst/>
              </a:prstGeom>
              <a:blipFill>
                <a:blip r:embed="rId6"/>
                <a:stretch>
                  <a:fillRect l="-626" b="-2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58F46DB-1E39-9876-D74F-0901E472B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9438" y="4092546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Trapped Air Mass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D1C4C8-53CA-6AD7-636F-4CE09DD537A5}"/>
                  </a:ext>
                </a:extLst>
              </p:cNvPr>
              <p:cNvSpPr txBox="1"/>
              <p:nvPr/>
            </p:nvSpPr>
            <p:spPr>
              <a:xfrm>
                <a:off x="558800" y="4859058"/>
                <a:ext cx="2113912" cy="6949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𝑏𝑑𝑐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D1C4C8-53CA-6AD7-636F-4CE09DD53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0" y="4859058"/>
                <a:ext cx="2113912" cy="6949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DD52BD5-0207-6D3E-2DF2-75D68E578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9437" y="5034939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Ideal Gas Law</a:t>
            </a:r>
            <a:endParaRPr lang="en-US" alt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2E38948-C29B-8E7A-ACF1-516E8EEE755E}"/>
              </a:ext>
            </a:extLst>
          </p:cNvPr>
          <p:cNvSpPr/>
          <p:nvPr/>
        </p:nvSpPr>
        <p:spPr>
          <a:xfrm>
            <a:off x="1447800" y="4739796"/>
            <a:ext cx="1371600" cy="975204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E547244-D960-2F38-4F72-86C1E5F49FFE}"/>
              </a:ext>
            </a:extLst>
          </p:cNvPr>
          <p:cNvCxnSpPr>
            <a:cxnSpLocks/>
            <a:endCxn id="17" idx="4"/>
          </p:cNvCxnSpPr>
          <p:nvPr/>
        </p:nvCxnSpPr>
        <p:spPr>
          <a:xfrm flipH="1" flipV="1">
            <a:off x="2349895" y="4449953"/>
            <a:ext cx="12305" cy="30151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3EDA909-805A-73B4-1911-A13A77DB2B48}"/>
              </a:ext>
            </a:extLst>
          </p:cNvPr>
          <p:cNvSpPr/>
          <p:nvPr/>
        </p:nvSpPr>
        <p:spPr>
          <a:xfrm>
            <a:off x="1930795" y="3869265"/>
            <a:ext cx="838200" cy="580688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CE9B51-87C7-214C-B02F-A5E26AEB2660}"/>
              </a:ext>
            </a:extLst>
          </p:cNvPr>
          <p:cNvSpPr/>
          <p:nvPr/>
        </p:nvSpPr>
        <p:spPr>
          <a:xfrm>
            <a:off x="1315087" y="3810000"/>
            <a:ext cx="2113913" cy="701835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6733004-38E8-5F87-F573-A9F3B06E4D54}"/>
              </a:ext>
            </a:extLst>
          </p:cNvPr>
          <p:cNvCxnSpPr>
            <a:cxnSpLocks/>
            <a:endCxn id="21" idx="4"/>
          </p:cNvCxnSpPr>
          <p:nvPr/>
        </p:nvCxnSpPr>
        <p:spPr>
          <a:xfrm flipV="1">
            <a:off x="1643170" y="3577828"/>
            <a:ext cx="32368" cy="30151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6142270D-AA8D-1079-9976-5ADCD58DDE84}"/>
              </a:ext>
            </a:extLst>
          </p:cNvPr>
          <p:cNvSpPr/>
          <p:nvPr/>
        </p:nvSpPr>
        <p:spPr>
          <a:xfrm>
            <a:off x="1301111" y="2997140"/>
            <a:ext cx="748854" cy="580688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7C9FC94-44BE-0AD6-CA07-43A85BE3321C}"/>
              </a:ext>
            </a:extLst>
          </p:cNvPr>
          <p:cNvSpPr/>
          <p:nvPr/>
        </p:nvSpPr>
        <p:spPr>
          <a:xfrm>
            <a:off x="1274313" y="2863449"/>
            <a:ext cx="1301295" cy="975204"/>
          </a:xfrm>
          <a:prstGeom prst="ellipse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99C2C37-20B2-E942-34EF-8C306B4B8F06}"/>
              </a:ext>
            </a:extLst>
          </p:cNvPr>
          <p:cNvCxnSpPr>
            <a:cxnSpLocks/>
            <a:endCxn id="27" idx="6"/>
          </p:cNvCxnSpPr>
          <p:nvPr/>
        </p:nvCxnSpPr>
        <p:spPr>
          <a:xfrm flipH="1" flipV="1">
            <a:off x="1926087" y="2420092"/>
            <a:ext cx="378623" cy="51414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376ED78F-84F9-EEC7-ADFE-93D651BF1E85}"/>
              </a:ext>
            </a:extLst>
          </p:cNvPr>
          <p:cNvSpPr/>
          <p:nvPr/>
        </p:nvSpPr>
        <p:spPr>
          <a:xfrm>
            <a:off x="1371600" y="2155628"/>
            <a:ext cx="554487" cy="528928"/>
          </a:xfrm>
          <a:prstGeom prst="ellipse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9667072-F444-F081-391D-96B288330D85}"/>
              </a:ext>
            </a:extLst>
          </p:cNvPr>
          <p:cNvSpPr/>
          <p:nvPr/>
        </p:nvSpPr>
        <p:spPr>
          <a:xfrm>
            <a:off x="1143001" y="2221885"/>
            <a:ext cx="1066800" cy="821434"/>
          </a:xfrm>
          <a:prstGeom prst="ellipse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C14FBA9-8403-1433-D4C9-F336F0C2F1F9}"/>
              </a:ext>
            </a:extLst>
          </p:cNvPr>
          <p:cNvCxnSpPr>
            <a:cxnSpLocks/>
            <a:stCxn id="30" idx="7"/>
            <a:endCxn id="32" idx="3"/>
          </p:cNvCxnSpPr>
          <p:nvPr/>
        </p:nvCxnSpPr>
        <p:spPr>
          <a:xfrm flipV="1">
            <a:off x="2053572" y="1533918"/>
            <a:ext cx="519382" cy="80826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5897FFAF-A41B-F43A-2BF0-AC075CACF50E}"/>
              </a:ext>
            </a:extLst>
          </p:cNvPr>
          <p:cNvSpPr/>
          <p:nvPr/>
        </p:nvSpPr>
        <p:spPr>
          <a:xfrm>
            <a:off x="2491751" y="1082450"/>
            <a:ext cx="554487" cy="528928"/>
          </a:xfrm>
          <a:prstGeom prst="ellipse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84029F-1BAB-F078-D115-DABE6E10C681}"/>
              </a:ext>
            </a:extLst>
          </p:cNvPr>
          <p:cNvSpPr/>
          <p:nvPr/>
        </p:nvSpPr>
        <p:spPr>
          <a:xfrm>
            <a:off x="1958350" y="1677017"/>
            <a:ext cx="1775449" cy="532783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72665B0-0380-96A1-7DE7-3FA1FDF34335}"/>
              </a:ext>
            </a:extLst>
          </p:cNvPr>
          <p:cNvCxnSpPr>
            <a:cxnSpLocks/>
            <a:endCxn id="37" idx="5"/>
          </p:cNvCxnSpPr>
          <p:nvPr/>
        </p:nvCxnSpPr>
        <p:spPr>
          <a:xfrm flipH="1" flipV="1">
            <a:off x="1520172" y="1461858"/>
            <a:ext cx="438178" cy="34772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194F4804-FCA5-58CE-2BEB-AA9107DBC3D2}"/>
              </a:ext>
            </a:extLst>
          </p:cNvPr>
          <p:cNvSpPr/>
          <p:nvPr/>
        </p:nvSpPr>
        <p:spPr>
          <a:xfrm>
            <a:off x="1046888" y="1010390"/>
            <a:ext cx="554487" cy="528928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7" grpId="0" animBg="1"/>
      <p:bldP spid="19" grpId="0" animBg="1"/>
      <p:bldP spid="21" grpId="0" animBg="1"/>
      <p:bldP spid="25" grpId="0" animBg="1"/>
      <p:bldP spid="27" grpId="0" animBg="1"/>
      <p:bldP spid="30" grpId="0" animBg="1"/>
      <p:bldP spid="32" grpId="0" animBg="1"/>
      <p:bldP spid="35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FC0C5A-FF09-7D12-BE7B-8534C112D6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0D489004-899F-C643-17C9-89E1B05B3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12750"/>
            <a:ext cx="728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Substitutions for Power Output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6685160-DC5E-BD3D-7486-915548DDF57A}"/>
                  </a:ext>
                </a:extLst>
              </p:cNvPr>
              <p:cNvSpPr txBox="1"/>
              <p:nvPr/>
            </p:nvSpPr>
            <p:spPr>
              <a:xfrm>
                <a:off x="1075461" y="5267044"/>
                <a:ext cx="5923994" cy="75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𝐴𝐹𝑅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6685160-DC5E-BD3D-7486-915548DDF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461" y="5267044"/>
                <a:ext cx="5923994" cy="7562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D93B43-8C08-E1C6-58D4-E0AAE80551AC}"/>
                  </a:ext>
                </a:extLst>
              </p:cNvPr>
              <p:cNvSpPr txBox="1"/>
              <p:nvPr/>
            </p:nvSpPr>
            <p:spPr>
              <a:xfrm>
                <a:off x="551366" y="4474505"/>
                <a:ext cx="3276600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D93B43-8C08-E1C6-58D4-E0AAE8055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66" y="4474505"/>
                <a:ext cx="3276600" cy="491288"/>
              </a:xfrm>
              <a:prstGeom prst="rect">
                <a:avLst/>
              </a:prstGeom>
              <a:blipFill>
                <a:blip r:embed="rId3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6">
            <a:extLst>
              <a:ext uri="{FF2B5EF4-FFF2-40B4-BE49-F238E27FC236}">
                <a16:creationId xmlns:a16="http://schemas.microsoft.com/office/drawing/2014/main" id="{0D8973AA-FAAA-F015-21B9-C1126FF0D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7766" y="4474505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Efficiencies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BE8A45-25E5-8E3C-1624-5CFE9C3F972E}"/>
                  </a:ext>
                </a:extLst>
              </p:cNvPr>
              <p:cNvSpPr txBox="1"/>
              <p:nvPr/>
            </p:nvSpPr>
            <p:spPr>
              <a:xfrm>
                <a:off x="545790" y="3535548"/>
                <a:ext cx="3433697" cy="75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𝐴𝐹𝑅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BE8A45-25E5-8E3C-1624-5CFE9C3F9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90" y="3535548"/>
                <a:ext cx="3433697" cy="753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912985B-3226-6DFB-B15D-D45D29404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296" y="3681966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Mass Flows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762ECF-B359-C307-4D19-8C690D9547F7}"/>
                  </a:ext>
                </a:extLst>
              </p:cNvPr>
              <p:cNvSpPr txBox="1"/>
              <p:nvPr/>
            </p:nvSpPr>
            <p:spPr>
              <a:xfrm>
                <a:off x="598183" y="2577452"/>
                <a:ext cx="3439275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762ECF-B359-C307-4D19-8C690D954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83" y="2577452"/>
                <a:ext cx="3439275" cy="751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FA6D8AA-9224-2D8E-D685-6EAAE3AC6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135" y="2724534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Mass Airflow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88906C-6BAC-4D70-806F-97FBAD9C11C0}"/>
                  </a:ext>
                </a:extLst>
              </p:cNvPr>
              <p:cNvSpPr txBox="1"/>
              <p:nvPr/>
            </p:nvSpPr>
            <p:spPr>
              <a:xfrm>
                <a:off x="545790" y="1760739"/>
                <a:ext cx="2919837" cy="75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88906C-6BAC-4D70-806F-97FBAD9C1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90" y="1760739"/>
                <a:ext cx="2919837" cy="7538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6179561-0F50-F410-B762-517B3D7DD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135" y="1936620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Trapped Air Mass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631CAB0-16EE-D7FC-1A3C-8FFF727445C9}"/>
                  </a:ext>
                </a:extLst>
              </p:cNvPr>
              <p:cNvSpPr txBox="1"/>
              <p:nvPr/>
            </p:nvSpPr>
            <p:spPr>
              <a:xfrm>
                <a:off x="558801" y="898138"/>
                <a:ext cx="2113912" cy="6949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𝑏𝑑𝑐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631CAB0-16EE-D7FC-1A3C-8FFF72744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1" y="898138"/>
                <a:ext cx="2113912" cy="6949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747CCDED-A7D3-9AD6-E4F0-859662839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9438" y="1074019"/>
            <a:ext cx="22299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Ideal Gas Law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680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5B2EAC-0E17-2687-4AF5-F73628449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31521EAB-0142-39CF-8521-C05E88D1A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12750"/>
            <a:ext cx="728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More Substitutions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3D7CEC0-44E9-0497-2E15-8C4A0C5FC7FA}"/>
                  </a:ext>
                </a:extLst>
              </p:cNvPr>
              <p:cNvSpPr txBox="1"/>
              <p:nvPr/>
            </p:nvSpPr>
            <p:spPr>
              <a:xfrm>
                <a:off x="1066800" y="4476690"/>
                <a:ext cx="7329379" cy="941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𝑐𝑦𝑙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𝐴𝐹𝑅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3D7CEC0-44E9-0497-2E15-8C4A0C5FC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76690"/>
                <a:ext cx="7329379" cy="941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D16C99-FA78-E248-F2EE-61D23D826478}"/>
                  </a:ext>
                </a:extLst>
              </p:cNvPr>
              <p:cNvSpPr txBox="1"/>
              <p:nvPr/>
            </p:nvSpPr>
            <p:spPr>
              <a:xfrm>
                <a:off x="381000" y="1123855"/>
                <a:ext cx="1732156" cy="846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𝑡𝑑𝑐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D16C99-FA78-E248-F2EE-61D23D826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23855"/>
                <a:ext cx="1732156" cy="846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2ACADB-63E8-E1CE-B4D6-79DD19349381}"/>
                  </a:ext>
                </a:extLst>
              </p:cNvPr>
              <p:cNvSpPr txBox="1"/>
              <p:nvPr/>
            </p:nvSpPr>
            <p:spPr>
              <a:xfrm>
                <a:off x="2895600" y="1316119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𝑏𝑑𝑐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𝑡𝑑𝑐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2ACADB-63E8-E1CE-B4D6-79DD19349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16119"/>
                <a:ext cx="2438400" cy="461665"/>
              </a:xfrm>
              <a:prstGeom prst="rect">
                <a:avLst/>
              </a:prstGeom>
              <a:blipFill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3395F0-1D02-4D80-B871-C2BB62FE73EC}"/>
                  </a:ext>
                </a:extLst>
              </p:cNvPr>
              <p:cNvSpPr txBox="1"/>
              <p:nvPr/>
            </p:nvSpPr>
            <p:spPr>
              <a:xfrm>
                <a:off x="5715000" y="1131420"/>
                <a:ext cx="3048000" cy="8310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𝑐𝑦𝑙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3395F0-1D02-4D80-B871-C2BB62FE7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131420"/>
                <a:ext cx="3048000" cy="831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84E37D-12AB-4080-1D00-1712CC88F083}"/>
                  </a:ext>
                </a:extLst>
              </p:cNvPr>
              <p:cNvSpPr txBox="1"/>
              <p:nvPr/>
            </p:nvSpPr>
            <p:spPr>
              <a:xfrm>
                <a:off x="3124200" y="2466945"/>
                <a:ext cx="4114800" cy="10238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𝑏𝑑𝑐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skw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𝑐𝑦𝑙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84E37D-12AB-4080-1D00-1712CC88F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466945"/>
                <a:ext cx="4114800" cy="10238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C48058E2-EB67-BAE9-0A68-EDC2D18C0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627" y="2763723"/>
            <a:ext cx="245857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Combine to give us:</a:t>
            </a:r>
            <a:endParaRPr lang="en-US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756CED-1629-75DC-705C-2907A2B61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627" y="3947124"/>
            <a:ext cx="49276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Then the Power Equation Becomes: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034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A4A38-E6CC-1F00-D13C-E28782B00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33D6A40E-F9C9-2723-21F5-2E3A6582B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12750"/>
            <a:ext cx="728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Rearranging Power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98457D-7A67-8FFD-5667-F82C7B45D15A}"/>
                  </a:ext>
                </a:extLst>
              </p:cNvPr>
              <p:cNvSpPr txBox="1"/>
              <p:nvPr/>
            </p:nvSpPr>
            <p:spPr>
              <a:xfrm>
                <a:off x="381000" y="1143000"/>
                <a:ext cx="7329379" cy="941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𝑐𝑦𝑙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𝐴𝐹𝑅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98457D-7A67-8FFD-5667-F82C7B45D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43000"/>
                <a:ext cx="7329379" cy="941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553513-0AC0-1FDB-0165-22F2CF2A9EFE}"/>
                  </a:ext>
                </a:extLst>
              </p:cNvPr>
              <p:cNvSpPr txBox="1"/>
              <p:nvPr/>
            </p:nvSpPr>
            <p:spPr>
              <a:xfrm>
                <a:off x="381000" y="2281503"/>
                <a:ext cx="7397794" cy="941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𝐴𝐹𝑅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𝑐𝑦𝑙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553513-0AC0-1FDB-0165-22F2CF2A9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1503"/>
                <a:ext cx="7397794" cy="9415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BBAD1C0-445A-82F7-276C-C2266C5B73D2}"/>
              </a:ext>
            </a:extLst>
          </p:cNvPr>
          <p:cNvSpPr/>
          <p:nvPr/>
        </p:nvSpPr>
        <p:spPr>
          <a:xfrm>
            <a:off x="838200" y="2084540"/>
            <a:ext cx="2667000" cy="1138503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6D2485-DFCC-004A-6D16-A602B772E708}"/>
              </a:ext>
            </a:extLst>
          </p:cNvPr>
          <p:cNvSpPr/>
          <p:nvPr/>
        </p:nvSpPr>
        <p:spPr>
          <a:xfrm>
            <a:off x="3505200" y="2281503"/>
            <a:ext cx="1371600" cy="9415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460098-0491-D865-DC20-36F2265DF253}"/>
              </a:ext>
            </a:extLst>
          </p:cNvPr>
          <p:cNvSpPr/>
          <p:nvPr/>
        </p:nvSpPr>
        <p:spPr>
          <a:xfrm>
            <a:off x="4879996" y="2236939"/>
            <a:ext cx="2898797" cy="986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23184F-75FF-726F-4F2C-300A1EAD14E9}"/>
              </a:ext>
            </a:extLst>
          </p:cNvPr>
          <p:cNvSpPr txBox="1"/>
          <p:nvPr/>
        </p:nvSpPr>
        <p:spPr>
          <a:xfrm>
            <a:off x="644912" y="3618231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Thermo-Chemistry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66F94E-7335-47B0-A6D2-27D14A254895}"/>
              </a:ext>
            </a:extLst>
          </p:cNvPr>
          <p:cNvSpPr/>
          <p:nvPr/>
        </p:nvSpPr>
        <p:spPr>
          <a:xfrm>
            <a:off x="3546088" y="2138097"/>
            <a:ext cx="1406912" cy="1138503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F1D0A0-05DC-19BB-EA34-93FFFC8B7D7F}"/>
              </a:ext>
            </a:extLst>
          </p:cNvPr>
          <p:cNvSpPr txBox="1"/>
          <p:nvPr/>
        </p:nvSpPr>
        <p:spPr>
          <a:xfrm>
            <a:off x="3124200" y="4164583"/>
            <a:ext cx="232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Fluid Dynamics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B12E08B-A2BE-BFE7-A69D-1CFA853F3CFD}"/>
              </a:ext>
            </a:extLst>
          </p:cNvPr>
          <p:cNvSpPr/>
          <p:nvPr/>
        </p:nvSpPr>
        <p:spPr>
          <a:xfrm>
            <a:off x="4880518" y="2138097"/>
            <a:ext cx="3425281" cy="1138503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FDE99D-FD7E-4CC1-8110-91FA6866D4EC}"/>
              </a:ext>
            </a:extLst>
          </p:cNvPr>
          <p:cNvSpPr txBox="1"/>
          <p:nvPr/>
        </p:nvSpPr>
        <p:spPr>
          <a:xfrm>
            <a:off x="6007959" y="3612000"/>
            <a:ext cx="1825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Kinematics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5C2B643-9FB4-7058-834A-D045FE194F16}"/>
                  </a:ext>
                </a:extLst>
              </p:cNvPr>
              <p:cNvSpPr txBox="1"/>
              <p:nvPr/>
            </p:nvSpPr>
            <p:spPr>
              <a:xfrm>
                <a:off x="558800" y="4876800"/>
                <a:ext cx="7397794" cy="9415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𝐴𝐹𝑅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𝑐𝑦𝑙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5C2B643-9FB4-7058-834A-D045FE194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0" y="4876800"/>
                <a:ext cx="7397794" cy="9415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0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5506E5-3C4F-6C40-4B96-3773CA39C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FBDE150C-B957-8E9E-C5ED-14E3ECFB9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12750"/>
            <a:ext cx="728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Implications of Power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EA42B9F-163A-9E21-D209-5F9142ED9A32}"/>
                  </a:ext>
                </a:extLst>
              </p:cNvPr>
              <p:cNvSpPr txBox="1"/>
              <p:nvPr/>
            </p:nvSpPr>
            <p:spPr>
              <a:xfrm>
                <a:off x="685800" y="1066800"/>
                <a:ext cx="7397794" cy="9415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𝐴𝐹𝑅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𝑐𝑦𝑙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EA42B9F-163A-9E21-D209-5F9142ED9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066800"/>
                <a:ext cx="7397794" cy="941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DA155B1E-20DF-C4F6-2492-9C3366323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08" y="2139170"/>
            <a:ext cx="8067577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What can you do to increase power output?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Increase any of the efficiencies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Use a fuel with higher energy content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Decrease the Air-Fuel Ratio (but combustion efficiency will drop once you are below stoichiometric mixture)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Increase BDC pressure (forced induction)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Increase Bore, Stroke, and/or Number of cylinders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Increase Compression Ratio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Increase Engine Speed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Decrease number of revolutions per cycle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Decrease BDC Temperature</a:t>
            </a:r>
          </a:p>
        </p:txBody>
      </p:sp>
    </p:spTree>
    <p:extLst>
      <p:ext uri="{BB962C8B-B14F-4D97-AF65-F5344CB8AC3E}">
        <p14:creationId xmlns:p14="http://schemas.microsoft.com/office/powerpoint/2010/main" val="291967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D470BA-34C6-0866-5BAE-2809F5859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B879416B-1327-38F8-46DC-471737DCF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12750"/>
            <a:ext cx="728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Torque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4ACBE25-726F-F6CD-1224-F222A481A035}"/>
                  </a:ext>
                </a:extLst>
              </p:cNvPr>
              <p:cNvSpPr txBox="1"/>
              <p:nvPr/>
            </p:nvSpPr>
            <p:spPr>
              <a:xfrm>
                <a:off x="685800" y="1066800"/>
                <a:ext cx="7397794" cy="9415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𝐴𝐹𝑅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𝑐𝑦𝑙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4ACBE25-726F-F6CD-1224-F222A481A0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066800"/>
                <a:ext cx="7397794" cy="941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A2D77-5579-0573-3FB4-9C97BFAFEA94}"/>
                  </a:ext>
                </a:extLst>
              </p:cNvPr>
              <p:cNvSpPr txBox="1"/>
              <p:nvPr/>
            </p:nvSpPr>
            <p:spPr>
              <a:xfrm>
                <a:off x="5475979" y="2057400"/>
                <a:ext cx="1839221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A2D77-5579-0573-3FB4-9C97BFAFE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979" y="2057400"/>
                <a:ext cx="1839221" cy="6914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AF4776-9383-CA60-D1B2-FEB7779ABDC1}"/>
                  </a:ext>
                </a:extLst>
              </p:cNvPr>
              <p:cNvSpPr txBox="1"/>
              <p:nvPr/>
            </p:nvSpPr>
            <p:spPr>
              <a:xfrm>
                <a:off x="952521" y="2218438"/>
                <a:ext cx="2323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AF4776-9383-CA60-D1B2-FEB7779AB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21" y="2218438"/>
                <a:ext cx="2323393" cy="369332"/>
              </a:xfrm>
              <a:prstGeom prst="rect">
                <a:avLst/>
              </a:prstGeom>
              <a:blipFill>
                <a:blip r:embed="rId4"/>
                <a:stretch>
                  <a:fillRect l="-2100" r="-21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row: Right 15">
            <a:extLst>
              <a:ext uri="{FF2B5EF4-FFF2-40B4-BE49-F238E27FC236}">
                <a16:creationId xmlns:a16="http://schemas.microsoft.com/office/drawing/2014/main" id="{6CE13C0C-3E92-F2D2-4C11-F4B28998CC4C}"/>
              </a:ext>
            </a:extLst>
          </p:cNvPr>
          <p:cNvSpPr/>
          <p:nvPr/>
        </p:nvSpPr>
        <p:spPr>
          <a:xfrm>
            <a:off x="3619521" y="2222820"/>
            <a:ext cx="1371600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563B673-3E8A-06F8-A6E0-8EE90F9E5AA9}"/>
                  </a:ext>
                </a:extLst>
              </p:cNvPr>
              <p:cNvSpPr txBox="1"/>
              <p:nvPr/>
            </p:nvSpPr>
            <p:spPr>
              <a:xfrm>
                <a:off x="594813" y="3217802"/>
                <a:ext cx="7579767" cy="9415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𝐴𝐹𝑅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𝑐𝑦𝑙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563B673-3E8A-06F8-A6E0-8EE90F9E5A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13" y="3217802"/>
                <a:ext cx="7579767" cy="9415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3BBEFAF-6773-F538-E60B-6594DA6A1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23" y="2781043"/>
            <a:ext cx="40132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So Torque can be calculated by:</a:t>
            </a:r>
            <a:endParaRPr lang="en-US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A05FF5-CE7A-17C4-4A5E-5EA3D3EE4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23" y="4622760"/>
            <a:ext cx="8067577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Things to Notice: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Torque equation does not include engine speed?!!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Otherwise nearly the same variables as Power Equation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382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4D527-79FE-0294-5C2D-0DF7484D26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01BA6E2F-19E5-850B-F8EB-68E4CA234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12750"/>
            <a:ext cx="728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Brake Specific Fuel Consumption (BSFC)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DC1359-E8B4-1AA4-1277-5D364B0B2949}"/>
                  </a:ext>
                </a:extLst>
              </p:cNvPr>
              <p:cNvSpPr txBox="1"/>
              <p:nvPr/>
            </p:nvSpPr>
            <p:spPr>
              <a:xfrm>
                <a:off x="685800" y="1066800"/>
                <a:ext cx="7397794" cy="9415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𝐴𝐹𝑅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𝑏𝑑𝑐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𝑐𝑦𝑙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𝐶𝑅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DC1359-E8B4-1AA4-1277-5D364B0B2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066800"/>
                <a:ext cx="7397794" cy="941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278ECBB-1243-5710-921F-A44661FAE754}"/>
                  </a:ext>
                </a:extLst>
              </p:cNvPr>
              <p:cNvSpPr txBox="1"/>
              <p:nvPr/>
            </p:nvSpPr>
            <p:spPr>
              <a:xfrm>
                <a:off x="4840525" y="2188554"/>
                <a:ext cx="3590342" cy="7564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𝐵𝑆𝐹𝐶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278ECBB-1243-5710-921F-A44661FAE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525" y="2188554"/>
                <a:ext cx="3590342" cy="7564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A96305-B860-BCFF-ADF5-3A3D61F536DD}"/>
                  </a:ext>
                </a:extLst>
              </p:cNvPr>
              <p:cNvSpPr txBox="1"/>
              <p:nvPr/>
            </p:nvSpPr>
            <p:spPr>
              <a:xfrm>
                <a:off x="952521" y="2218438"/>
                <a:ext cx="1628907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𝐵𝑆𝐹𝐶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A96305-B860-BCFF-ADF5-3A3D61F53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21" y="2218438"/>
                <a:ext cx="1628907" cy="7034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row: Right 15">
            <a:extLst>
              <a:ext uri="{FF2B5EF4-FFF2-40B4-BE49-F238E27FC236}">
                <a16:creationId xmlns:a16="http://schemas.microsoft.com/office/drawing/2014/main" id="{13039F59-B1D5-A826-1E11-FF69DB440B07}"/>
              </a:ext>
            </a:extLst>
          </p:cNvPr>
          <p:cNvSpPr/>
          <p:nvPr/>
        </p:nvSpPr>
        <p:spPr>
          <a:xfrm>
            <a:off x="3013096" y="2450068"/>
            <a:ext cx="1371600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6B3BE5-A782-D43C-581D-2545D9958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475" y="3115641"/>
            <a:ext cx="40132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But</a:t>
            </a:r>
            <a:endParaRPr lang="en-US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A36582-EFF3-B454-2B15-7F08585A9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90" y="4215758"/>
            <a:ext cx="8067577" cy="2246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Things to Notice: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BSFC is basically overall efficiency, but with units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Volumetric Efficiency does *not* change Overall Efficiency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We call it BSFC if fuel flow and power are measured on a dynamometer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We call it SFC if we know Overall Efficiency and the heating value of the fuel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349E97E-46AD-B9F8-390E-2073C5EB9BB0}"/>
                  </a:ext>
                </a:extLst>
              </p:cNvPr>
              <p:cNvSpPr txBox="1"/>
              <p:nvPr/>
            </p:nvSpPr>
            <p:spPr>
              <a:xfrm>
                <a:off x="4805213" y="3292166"/>
                <a:ext cx="3698833" cy="7979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𝑆𝐹𝐶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𝐻𝑉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349E97E-46AD-B9F8-390E-2073C5EB9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213" y="3292166"/>
                <a:ext cx="3698833" cy="797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79C2C6-1173-299E-9E9D-3BD3324A9D08}"/>
                  </a:ext>
                </a:extLst>
              </p:cNvPr>
              <p:cNvSpPr txBox="1"/>
              <p:nvPr/>
            </p:nvSpPr>
            <p:spPr>
              <a:xfrm>
                <a:off x="323909" y="3380648"/>
                <a:ext cx="3276600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79C2C6-1173-299E-9E9D-3BD3324A9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09" y="3380648"/>
                <a:ext cx="3276600" cy="491288"/>
              </a:xfrm>
              <a:prstGeom prst="rect">
                <a:avLst/>
              </a:prstGeom>
              <a:blipFill>
                <a:blip r:embed="rId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D70E51D7-CC48-EB5B-DDEF-723BEB3A6442}"/>
              </a:ext>
            </a:extLst>
          </p:cNvPr>
          <p:cNvSpPr/>
          <p:nvPr/>
        </p:nvSpPr>
        <p:spPr>
          <a:xfrm>
            <a:off x="3980766" y="3492221"/>
            <a:ext cx="610228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 animBg="1"/>
      <p:bldP spid="18" grpId="0" animBg="1"/>
      <p:bldP spid="19" grpId="0" animBg="1"/>
      <p:bldP spid="2" grpId="0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4180</TotalTime>
  <Words>551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Trebuchet MS</vt:lpstr>
      <vt:lpstr>Office Theme</vt:lpstr>
      <vt:lpstr>ME 433 Internal Combustion Engines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236</cp:revision>
  <dcterms:created xsi:type="dcterms:W3CDTF">2007-12-14T00:01:34Z</dcterms:created>
  <dcterms:modified xsi:type="dcterms:W3CDTF">2024-02-21T00:25:02Z</dcterms:modified>
</cp:coreProperties>
</file>