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97" r:id="rId2"/>
    <p:sldId id="298" r:id="rId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6797"/>
    <a:srgbClr val="0A50C2"/>
    <a:srgbClr val="5A92E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 anchor="b"/>
          <a:lstStyle>
            <a:lvl1pPr algn="r">
              <a:defRPr sz="1300"/>
            </a:lvl1pPr>
          </a:lstStyle>
          <a:p>
            <a:fld id="{98DAE91A-F90A-43FB-A228-D421B11EE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0860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9" tIns="48325" rIns="96649" bIns="483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9" tIns="48325" rIns="96649" bIns="4832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 anchor="b"/>
          <a:lstStyle>
            <a:lvl1pPr algn="r">
              <a:defRPr sz="1300"/>
            </a:lvl1pPr>
          </a:lstStyle>
          <a:p>
            <a:fld id="{1AB10860-0700-4C13-9D34-728C00512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6964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42051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19074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5396" y="2382510"/>
            <a:ext cx="7622804" cy="1470025"/>
          </a:xfrm>
        </p:spPr>
        <p:txBody>
          <a:bodyPr>
            <a:normAutofit/>
          </a:bodyPr>
          <a:lstStyle>
            <a:lvl1pPr algn="r">
              <a:defRPr sz="3600" b="1">
                <a:latin typeface="Arial" pitchFamily="34" charset="0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47785"/>
            <a:ext cx="7620000" cy="24384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678246" y="2375316"/>
            <a:ext cx="157150" cy="157247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81050" y="2382510"/>
            <a:ext cx="777715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8305800" y="3947785"/>
            <a:ext cx="152400" cy="2421651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681050" y="6369436"/>
            <a:ext cx="7777150" cy="1657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681050" y="3871585"/>
            <a:ext cx="7777150" cy="7620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678246" y="1236542"/>
            <a:ext cx="6236459" cy="1138773"/>
          </a:xfrm>
          <a:prstGeom prst="rect">
            <a:avLst/>
          </a:prstGeom>
          <a:solidFill>
            <a:srgbClr val="076797"/>
          </a:solidFill>
          <a:ln>
            <a:solidFill>
              <a:srgbClr val="0767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Department </a:t>
            </a:r>
            <a:r>
              <a:rPr lang="en-US" sz="1400" b="0" i="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of</a:t>
            </a:r>
            <a:r>
              <a:rPr lang="en-US" sz="1800" b="0" i="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Mechanical Engineering</a:t>
            </a:r>
          </a:p>
          <a:p>
            <a:pPr algn="ctr"/>
            <a:r>
              <a:rPr lang="en-US" sz="2400" b="1" i="0" dirty="0" smtClean="0">
                <a:solidFill>
                  <a:schemeClr val="accent1"/>
                </a:solidFill>
                <a:effectLst>
                  <a:outerShdw blurRad="50800" dist="38100" dir="2700000" algn="tl" rotWithShape="0">
                    <a:schemeClr val="accent3">
                      <a:lumMod val="40000"/>
                      <a:lumOff val="60000"/>
                      <a:alpha val="40000"/>
                    </a:scheme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ME 322 – Mechanical Engineering Thermodynamics</a:t>
            </a:r>
            <a:endParaRPr lang="en-US" sz="2400" b="1" dirty="0">
              <a:solidFill>
                <a:schemeClr val="accent1"/>
              </a:solidFill>
              <a:effectLst>
                <a:outerShdw blurRad="50800" dist="38100" dir="2700000" algn="tl" rotWithShape="0">
                  <a:schemeClr val="accent3">
                    <a:lumMod val="40000"/>
                    <a:lumOff val="60000"/>
                    <a:alpha val="40000"/>
                  </a:schemeClr>
                </a:outerShdw>
              </a:effectLst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9218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246" y="241385"/>
            <a:ext cx="4008735" cy="92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G:\STEVE_HP7E\My Documents\My Pictures\Official UI Art\04UI_Seal-Black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6730" y="202980"/>
            <a:ext cx="1814397" cy="181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7E150-72F3-44C5-96E5-C72CE1B25613}" type="datetime1">
              <a:rPr lang="en-US" smtClean="0"/>
              <a:pPr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75A4-B7E8-425F-BB24-BD800D4E6C4A}" type="datetime1">
              <a:rPr lang="en-US" smtClean="0"/>
              <a:pPr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6295"/>
            <a:ext cx="8382000" cy="516210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Book Antiqu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856D-A7D5-4A83-86A1-E405EB9F6480}" type="datetime1">
              <a:rPr lang="en-US" smtClean="0"/>
              <a:pPr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FE05-D46B-4769-8980-F59A989191A1}" type="datetime1">
              <a:rPr lang="en-US" smtClean="0"/>
              <a:pPr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1104900"/>
            <a:ext cx="8388685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304800" y="192088"/>
            <a:ext cx="152400" cy="914400"/>
          </a:xfrm>
          <a:prstGeom prst="rect">
            <a:avLst/>
          </a:prstGeom>
          <a:solidFill>
            <a:srgbClr val="0767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76797"/>
              </a:solidFill>
            </a:endParaRPr>
          </a:p>
        </p:txBody>
      </p:sp>
      <p:pic>
        <p:nvPicPr>
          <p:cNvPr id="12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100"/>
            <a:ext cx="4040188" cy="99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955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C6B8-8C04-4296-89D4-905557259A71}" type="datetime1">
              <a:rPr lang="en-US" smtClean="0"/>
              <a:pPr/>
              <a:t>6/3/2013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394-1289-49A0-97B1-D7C884EA7072}" type="datetime1">
              <a:rPr lang="en-US" smtClean="0"/>
              <a:pPr/>
              <a:t>6/3/2013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CC5D-15E3-4648-8232-2D20786571C0}" type="datetime1">
              <a:rPr lang="en-US" smtClean="0"/>
              <a:pPr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9EE-AF68-4C74-80AF-2224FB38186F}" type="datetime1">
              <a:rPr lang="en-US" smtClean="0"/>
              <a:pPr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5477-58BD-4A28-9926-AB4BEBA63B4E}" type="datetime1">
              <a:rPr lang="en-US" smtClean="0"/>
              <a:pPr/>
              <a:t>6/3/2013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63627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90861-4B16-40B9-9EE8-90F7D404DB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slideLayout" Target="../slideLayouts/slideLayout3.xml"/><Relationship Id="rId7" Type="http://schemas.openxmlformats.org/officeDocument/2006/relationships/oleObject" Target="../embeddings/oleObject3.bin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1.bin"/><Relationship Id="rId10" Type="http://schemas.openxmlformats.org/officeDocument/2006/relationships/oleObject" Target="../embeddings/oleObject5.bin"/><Relationship Id="rId4" Type="http://schemas.openxmlformats.org/officeDocument/2006/relationships/notesSlide" Target="../notesSlides/notesSlide1.xml"/><Relationship Id="rId9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0.jpeg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1.bin"/><Relationship Id="rId4" Type="http://schemas.openxmlformats.org/officeDocument/2006/relationships/notesSlide" Target="../notesSlides/notesSlide2.xml"/><Relationship Id="rId9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Carnot Heat Engine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1</a:t>
            </a:fld>
            <a:endParaRPr lang="en-US" dirty="0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891359174"/>
              </p:ext>
            </p:extLst>
          </p:nvPr>
        </p:nvGraphicFramePr>
        <p:xfrm>
          <a:off x="3649398" y="1201510"/>
          <a:ext cx="3687762" cy="801687"/>
        </p:xfrm>
        <a:graphic>
          <a:graphicData uri="http://schemas.openxmlformats.org/presentationml/2006/ole">
            <p:oleObj spid="_x0000_s1026" name="Equation" r:id="rId5" imgW="2108160" imgH="457200" progId="">
              <p:embed/>
            </p:oleObj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2740239" y="3121760"/>
            <a:ext cx="5030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Kelvin and Rankine suggested that,</a:t>
            </a:r>
          </a:p>
        </p:txBody>
      </p:sp>
      <p:graphicFrame>
        <p:nvGraphicFramePr>
          <p:cNvPr id="4199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922858543"/>
              </p:ext>
            </p:extLst>
          </p:nvPr>
        </p:nvGraphicFramePr>
        <p:xfrm>
          <a:off x="3413125" y="3658883"/>
          <a:ext cx="1717675" cy="869950"/>
        </p:xfrm>
        <a:graphic>
          <a:graphicData uri="http://schemas.openxmlformats.org/presentationml/2006/ole">
            <p:oleObj spid="_x0000_s1027" name="Equation" r:id="rId6" imgW="977760" imgH="495000" progId="">
              <p:embed/>
            </p:oleObj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382904" y="4733965"/>
            <a:ext cx="8375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Therefore, the thermal efficiency of a Carnot Heat Engine is,</a:t>
            </a:r>
          </a:p>
        </p:txBody>
      </p:sp>
      <p:graphicFrame>
        <p:nvGraphicFramePr>
          <p:cNvPr id="4199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316966112"/>
              </p:ext>
            </p:extLst>
          </p:nvPr>
        </p:nvGraphicFramePr>
        <p:xfrm>
          <a:off x="2037270" y="5310845"/>
          <a:ext cx="1776412" cy="757237"/>
        </p:xfrm>
        <a:graphic>
          <a:graphicData uri="http://schemas.openxmlformats.org/presentationml/2006/ole">
            <p:oleObj spid="_x0000_s1028" name="Equation" r:id="rId7" imgW="1015920" imgH="431640" progId="">
              <p:embed/>
            </p:oleObj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5493720" y="3736240"/>
            <a:ext cx="2457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Temperatures must be on the absolute scale!</a:t>
            </a:r>
          </a:p>
        </p:txBody>
      </p:sp>
      <p:grpSp>
        <p:nvGrpSpPr>
          <p:cNvPr id="6" name="Group 35"/>
          <p:cNvGrpSpPr/>
          <p:nvPr/>
        </p:nvGrpSpPr>
        <p:grpSpPr>
          <a:xfrm>
            <a:off x="837081" y="1264767"/>
            <a:ext cx="1545834" cy="3354788"/>
            <a:chOff x="769905" y="1661565"/>
            <a:chExt cx="1805035" cy="3917310"/>
          </a:xfrm>
        </p:grpSpPr>
        <p:grpSp>
          <p:nvGrpSpPr>
            <p:cNvPr id="8" name="Group 36"/>
            <p:cNvGrpSpPr/>
            <p:nvPr/>
          </p:nvGrpSpPr>
          <p:grpSpPr>
            <a:xfrm>
              <a:off x="769905" y="1661565"/>
              <a:ext cx="1805035" cy="3917310"/>
              <a:chOff x="1499600" y="1623965"/>
              <a:chExt cx="1805035" cy="3917310"/>
            </a:xfrm>
          </p:grpSpPr>
          <p:pic>
            <p:nvPicPr>
              <p:cNvPr id="40" name="Picture 2" descr="Fig02_17"/>
              <p:cNvPicPr preferRelativeResize="0">
                <a:picLocks noChangeAspect="1" noChangeArrowheads="1"/>
              </p:cNvPicPr>
              <p:nvPr>
                <p:custDataLst>
                  <p:tags r:id="rId2"/>
                </p:custDataLst>
              </p:nvPr>
            </p:nvPicPr>
            <p:blipFill>
              <a:blip r:embed="rId8" cstate="print"/>
              <a:srcRect r="70091" b="7583"/>
              <a:stretch>
                <a:fillRect/>
              </a:stretch>
            </p:blipFill>
            <p:spPr bwMode="auto">
              <a:xfrm>
                <a:off x="1499600" y="1623965"/>
                <a:ext cx="1805035" cy="3917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41" name="Rectangle 40"/>
              <p:cNvSpPr/>
              <p:nvPr/>
            </p:nvSpPr>
            <p:spPr>
              <a:xfrm>
                <a:off x="1614815" y="3352190"/>
                <a:ext cx="576075" cy="23043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>
                <a:spLocks noChangeAspect="1"/>
              </p:cNvSpPr>
              <p:nvPr/>
            </p:nvSpPr>
            <p:spPr>
              <a:xfrm>
                <a:off x="1576410" y="3043340"/>
                <a:ext cx="522900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5400" b="1" cap="none" spc="0" dirty="0" smtClean="0">
                    <a:ln w="31550" cmpd="sng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5000"/>
                        <a:satMod val="200000"/>
                      </a:schemeClr>
                    </a:solidFill>
                    <a:effectLst>
                      <a:outerShdw blurRad="50800" dist="40000" dir="5400000" algn="tl" rotWithShape="0">
                        <a:srgbClr val="000000">
                          <a:shade val="5000"/>
                          <a:satMod val="120000"/>
                          <a:alpha val="33000"/>
                        </a:srgbClr>
                      </a:outerShdw>
                    </a:effectLst>
                  </a:rPr>
                  <a:t>E</a:t>
                </a:r>
                <a:endParaRPr lang="en-US" sz="5400" b="1" cap="none" spc="0" dirty="0">
                  <a:ln w="31550" cmpd="sng">
                    <a:solidFill>
                      <a:schemeClr val="accent4">
                        <a:lumMod val="75000"/>
                      </a:schemeClr>
                    </a:soli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endParaRPr>
              </a:p>
            </p:txBody>
          </p:sp>
        </p:grpSp>
        <p:graphicFrame>
          <p:nvGraphicFramePr>
            <p:cNvPr id="38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3148570247"/>
                </p:ext>
              </p:extLst>
            </p:nvPr>
          </p:nvGraphicFramePr>
          <p:xfrm>
            <a:off x="1614815" y="4737515"/>
            <a:ext cx="247320" cy="342900"/>
          </p:xfrm>
          <a:graphic>
            <a:graphicData uri="http://schemas.openxmlformats.org/presentationml/2006/ole">
              <p:oleObj spid="_x0000_s1029" name="Equation" r:id="rId9" imgW="164880" imgH="228600" progId="">
                <p:embed/>
              </p:oleObj>
            </a:graphicData>
          </a:graphic>
        </p:graphicFrame>
        <p:graphicFrame>
          <p:nvGraphicFramePr>
            <p:cNvPr id="39" name="Object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1928037064"/>
                </p:ext>
              </p:extLst>
            </p:nvPr>
          </p:nvGraphicFramePr>
          <p:xfrm>
            <a:off x="965200" y="2354263"/>
            <a:ext cx="285750" cy="342900"/>
          </p:xfrm>
          <a:graphic>
            <a:graphicData uri="http://schemas.openxmlformats.org/presentationml/2006/ole">
              <p:oleObj spid="_x0000_s1030" name="Equation" r:id="rId10" imgW="190440" imgH="228600" progId="">
                <p:embed/>
              </p:oleObj>
            </a:graphicData>
          </a:graphic>
        </p:graphicFrame>
      </p:grpSp>
      <p:sp>
        <p:nvSpPr>
          <p:cNvPr id="3" name="TextBox 2"/>
          <p:cNvSpPr txBox="1"/>
          <p:nvPr/>
        </p:nvSpPr>
        <p:spPr>
          <a:xfrm>
            <a:off x="4187950" y="5310845"/>
            <a:ext cx="32308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This is the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maximum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efficiency of a heat engine!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036701301"/>
              </p:ext>
            </p:extLst>
          </p:nvPr>
        </p:nvGraphicFramePr>
        <p:xfrm>
          <a:off x="3154582" y="2161635"/>
          <a:ext cx="4643438" cy="868363"/>
        </p:xfrm>
        <a:graphic>
          <a:graphicData uri="http://schemas.openxmlformats.org/presentationml/2006/ole">
            <p:oleObj spid="_x0000_s1031" name="Equation" r:id="rId11" imgW="2654280" imgH="49500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94068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33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Carnot Refrigerator &amp; Heat Pump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93272945"/>
              </p:ext>
            </p:extLst>
          </p:nvPr>
        </p:nvGraphicFramePr>
        <p:xfrm>
          <a:off x="2968970" y="1854395"/>
          <a:ext cx="4445000" cy="708025"/>
        </p:xfrm>
        <a:graphic>
          <a:graphicData uri="http://schemas.openxmlformats.org/presentationml/2006/ole">
            <p:oleObj spid="_x0000_s2050" name="Equation" r:id="rId5" imgW="2958840" imgH="469800" progId="">
              <p:embed/>
            </p:oleObj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2728560" y="1355130"/>
            <a:ext cx="4188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For the Refrigeration cycle …</a:t>
            </a:r>
          </a:p>
        </p:txBody>
      </p:sp>
      <p:graphicFrame>
        <p:nvGraphicFramePr>
          <p:cNvPr id="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377596941"/>
              </p:ext>
            </p:extLst>
          </p:nvPr>
        </p:nvGraphicFramePr>
        <p:xfrm>
          <a:off x="2308195" y="4376738"/>
          <a:ext cx="6257925" cy="1490662"/>
        </p:xfrm>
        <a:graphic>
          <a:graphicData uri="http://schemas.openxmlformats.org/presentationml/2006/ole">
            <p:oleObj spid="_x0000_s2051" name="Equation" r:id="rId6" imgW="4165560" imgH="990360" progId="">
              <p:embed/>
            </p:oleObj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2728560" y="3780863"/>
            <a:ext cx="3964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For the Heat Pump cycle …</a:t>
            </a:r>
          </a:p>
        </p:txBody>
      </p:sp>
      <p:grpSp>
        <p:nvGrpSpPr>
          <p:cNvPr id="3" name="Group 28"/>
          <p:cNvGrpSpPr/>
          <p:nvPr/>
        </p:nvGrpSpPr>
        <p:grpSpPr>
          <a:xfrm>
            <a:off x="309045" y="1662370"/>
            <a:ext cx="1958655" cy="3917310"/>
            <a:chOff x="693095" y="1662370"/>
            <a:chExt cx="1958655" cy="3917310"/>
          </a:xfrm>
        </p:grpSpPr>
        <p:grpSp>
          <p:nvGrpSpPr>
            <p:cNvPr id="9" name="Group 29"/>
            <p:cNvGrpSpPr/>
            <p:nvPr/>
          </p:nvGrpSpPr>
          <p:grpSpPr>
            <a:xfrm>
              <a:off x="693095" y="1662370"/>
              <a:ext cx="1958655" cy="3917310"/>
              <a:chOff x="4764025" y="1623965"/>
              <a:chExt cx="1958655" cy="3917310"/>
            </a:xfrm>
          </p:grpSpPr>
          <p:pic>
            <p:nvPicPr>
              <p:cNvPr id="33" name="Picture 2" descr="Fig02_17"/>
              <p:cNvPicPr preferRelativeResize="0">
                <a:picLocks noChangeAspect="1" noChangeArrowheads="1"/>
              </p:cNvPicPr>
              <p:nvPr>
                <p:custDataLst>
                  <p:tags r:id="rId2"/>
                </p:custDataLst>
              </p:nvPr>
            </p:nvPicPr>
            <p:blipFill>
              <a:blip r:embed="rId7" cstate="print"/>
              <a:srcRect l="52182" r="15363" b="7583"/>
              <a:stretch>
                <a:fillRect/>
              </a:stretch>
            </p:blipFill>
            <p:spPr bwMode="auto">
              <a:xfrm>
                <a:off x="4764025" y="1623965"/>
                <a:ext cx="1958655" cy="3917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38" name="Rectangle 37"/>
              <p:cNvSpPr/>
              <p:nvPr/>
            </p:nvSpPr>
            <p:spPr>
              <a:xfrm>
                <a:off x="5032860" y="3389790"/>
                <a:ext cx="576075" cy="23043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>
                <a:spLocks noChangeAspect="1"/>
              </p:cNvSpPr>
              <p:nvPr/>
            </p:nvSpPr>
            <p:spPr>
              <a:xfrm>
                <a:off x="4957929" y="3043340"/>
                <a:ext cx="574196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5400" b="1" cap="none" spc="0" dirty="0" smtClean="0">
                    <a:ln w="31550" cmpd="sng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5000"/>
                        <a:satMod val="200000"/>
                      </a:schemeClr>
                    </a:solidFill>
                    <a:effectLst>
                      <a:outerShdw blurRad="50800" dist="40000" dir="5400000" algn="tl" rotWithShape="0">
                        <a:srgbClr val="000000">
                          <a:shade val="5000"/>
                          <a:satMod val="120000"/>
                          <a:alpha val="33000"/>
                        </a:srgbClr>
                      </a:outerShdw>
                    </a:effectLst>
                  </a:rPr>
                  <a:t>R</a:t>
                </a:r>
                <a:endParaRPr lang="en-US" sz="5400" b="1" cap="none" spc="0" dirty="0">
                  <a:ln w="31550" cmpd="sng">
                    <a:solidFill>
                      <a:schemeClr val="accent4">
                        <a:lumMod val="75000"/>
                      </a:schemeClr>
                    </a:soli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endParaRPr>
              </a:p>
            </p:txBody>
          </p:sp>
        </p:grpSp>
        <p:graphicFrame>
          <p:nvGraphicFramePr>
            <p:cNvPr id="31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504352563"/>
                </p:ext>
              </p:extLst>
            </p:nvPr>
          </p:nvGraphicFramePr>
          <p:xfrm>
            <a:off x="1021825" y="2394810"/>
            <a:ext cx="285750" cy="342900"/>
          </p:xfrm>
          <a:graphic>
            <a:graphicData uri="http://schemas.openxmlformats.org/presentationml/2006/ole">
              <p:oleObj spid="_x0000_s2052" name="Equation" r:id="rId8" imgW="190440" imgH="228600" progId="">
                <p:embed/>
              </p:oleObj>
            </a:graphicData>
          </a:graphic>
        </p:graphicFrame>
        <p:graphicFrame>
          <p:nvGraphicFramePr>
            <p:cNvPr id="32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4235555765"/>
                </p:ext>
              </p:extLst>
            </p:nvPr>
          </p:nvGraphicFramePr>
          <p:xfrm>
            <a:off x="1713140" y="4737515"/>
            <a:ext cx="247320" cy="342900"/>
          </p:xfrm>
          <a:graphic>
            <a:graphicData uri="http://schemas.openxmlformats.org/presentationml/2006/ole">
              <p:oleObj spid="_x0000_s2053" name="Equation" r:id="rId9" imgW="164880" imgH="228600" progId="">
                <p:embed/>
              </p:oleObj>
            </a:graphicData>
          </a:graphic>
        </p:graphicFrame>
      </p:grpSp>
      <p:sp>
        <p:nvSpPr>
          <p:cNvPr id="5" name="Rectangle 4"/>
          <p:cNvSpPr/>
          <p:nvPr/>
        </p:nvSpPr>
        <p:spPr>
          <a:xfrm>
            <a:off x="6453845" y="2660900"/>
            <a:ext cx="2150680" cy="652885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99286765"/>
              </p:ext>
            </p:extLst>
          </p:nvPr>
        </p:nvGraphicFramePr>
        <p:xfrm>
          <a:off x="2292765" y="2682875"/>
          <a:ext cx="3930650" cy="708025"/>
        </p:xfrm>
        <a:graphic>
          <a:graphicData uri="http://schemas.openxmlformats.org/presentationml/2006/ole">
            <p:oleObj spid="_x0000_s2054" name="Equation" r:id="rId10" imgW="2616120" imgH="469800" progId="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074976200"/>
              </p:ext>
            </p:extLst>
          </p:nvPr>
        </p:nvGraphicFramePr>
        <p:xfrm>
          <a:off x="6569060" y="2682570"/>
          <a:ext cx="1946275" cy="650875"/>
        </p:xfrm>
        <a:graphic>
          <a:graphicData uri="http://schemas.openxmlformats.org/presentationml/2006/ole">
            <p:oleObj spid="_x0000_s2055" name="Equation" r:id="rId11" imgW="1295280" imgH="431640" progId="">
              <p:embed/>
            </p:oleObj>
          </a:graphicData>
        </a:graphic>
      </p:graphicFrame>
      <p:sp>
        <p:nvSpPr>
          <p:cNvPr id="41" name="Rectangle 40"/>
          <p:cNvSpPr/>
          <p:nvPr/>
        </p:nvSpPr>
        <p:spPr>
          <a:xfrm>
            <a:off x="6453845" y="5157225"/>
            <a:ext cx="2150680" cy="652885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4076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5" grpId="0"/>
      <p:bldP spid="5" grpId="0" animBg="1"/>
      <p:bldP spid="4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theme1.xml><?xml version="1.0" encoding="utf-8"?>
<a:theme xmlns:a="http://schemas.openxmlformats.org/drawingml/2006/main" name="Office Theme">
  <a:themeElements>
    <a:clrScheme name="Balmer Thermodynamics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000000"/>
      </a:accent1>
      <a:accent2>
        <a:srgbClr val="B18E5F"/>
      </a:accent2>
      <a:accent3>
        <a:srgbClr val="CDC9C8"/>
      </a:accent3>
      <a:accent4>
        <a:srgbClr val="076797"/>
      </a:accent4>
      <a:accent5>
        <a:srgbClr val="D20000"/>
      </a:accent5>
      <a:accent6>
        <a:srgbClr val="57797B"/>
      </a:accent6>
      <a:hlink>
        <a:srgbClr val="635476"/>
      </a:hlink>
      <a:folHlink>
        <a:srgbClr val="8F49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3374</TotalTime>
  <Words>61</Words>
  <Application>Microsoft Office PowerPoint</Application>
  <PresentationFormat>On-screen Show (4:3)</PresentationFormat>
  <Paragraphs>14</Paragraphs>
  <Slides>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Equation</vt:lpstr>
      <vt:lpstr>Carnot Heat Engine</vt:lpstr>
      <vt:lpstr>Carnot Refrigerator &amp; Heat Pump</vt:lpstr>
    </vt:vector>
  </TitlesOfParts>
  <Company>University of Idaho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SteveP</dc:creator>
  <cp:lastModifiedBy>steve</cp:lastModifiedBy>
  <cp:revision>529</cp:revision>
  <cp:lastPrinted>2012-09-06T23:12:53Z</cp:lastPrinted>
  <dcterms:created xsi:type="dcterms:W3CDTF">2008-11-21T16:06:48Z</dcterms:created>
  <dcterms:modified xsi:type="dcterms:W3CDTF">2013-06-03T22:01:48Z</dcterms:modified>
</cp:coreProperties>
</file>