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07" r:id="rId2"/>
    <p:sldId id="308" r:id="rId3"/>
    <p:sldId id="309" r:id="rId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6797"/>
    <a:srgbClr val="0A50C2"/>
    <a:srgbClr val="5A92E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image" Target="../media/image16.wmf"/><Relationship Id="rId18" Type="http://schemas.openxmlformats.org/officeDocument/2006/relationships/image" Target="../media/image21.wmf"/><Relationship Id="rId3" Type="http://schemas.openxmlformats.org/officeDocument/2006/relationships/image" Target="../media/image6.wmf"/><Relationship Id="rId21" Type="http://schemas.openxmlformats.org/officeDocument/2006/relationships/image" Target="../media/image24.wmf"/><Relationship Id="rId7" Type="http://schemas.openxmlformats.org/officeDocument/2006/relationships/image" Target="../media/image10.wmf"/><Relationship Id="rId12" Type="http://schemas.openxmlformats.org/officeDocument/2006/relationships/image" Target="../media/image15.wmf"/><Relationship Id="rId17" Type="http://schemas.openxmlformats.org/officeDocument/2006/relationships/image" Target="../media/image20.wmf"/><Relationship Id="rId2" Type="http://schemas.openxmlformats.org/officeDocument/2006/relationships/image" Target="../media/image5.wmf"/><Relationship Id="rId16" Type="http://schemas.openxmlformats.org/officeDocument/2006/relationships/image" Target="../media/image19.wmf"/><Relationship Id="rId20" Type="http://schemas.openxmlformats.org/officeDocument/2006/relationships/image" Target="../media/image23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11" Type="http://schemas.openxmlformats.org/officeDocument/2006/relationships/image" Target="../media/image14.wmf"/><Relationship Id="rId5" Type="http://schemas.openxmlformats.org/officeDocument/2006/relationships/image" Target="../media/image8.wmf"/><Relationship Id="rId15" Type="http://schemas.openxmlformats.org/officeDocument/2006/relationships/image" Target="../media/image18.wmf"/><Relationship Id="rId10" Type="http://schemas.openxmlformats.org/officeDocument/2006/relationships/image" Target="../media/image13.wmf"/><Relationship Id="rId19" Type="http://schemas.openxmlformats.org/officeDocument/2006/relationships/image" Target="../media/image22.wmf"/><Relationship Id="rId4" Type="http://schemas.openxmlformats.org/officeDocument/2006/relationships/image" Target="../media/image7.wmf"/><Relationship Id="rId9" Type="http://schemas.openxmlformats.org/officeDocument/2006/relationships/image" Target="../media/image12.wmf"/><Relationship Id="rId14" Type="http://schemas.openxmlformats.org/officeDocument/2006/relationships/image" Target="../media/image17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image" Target="../media/image22.wmf"/><Relationship Id="rId7" Type="http://schemas.openxmlformats.org/officeDocument/2006/relationships/image" Target="../media/image15.wmf"/><Relationship Id="rId12" Type="http://schemas.openxmlformats.org/officeDocument/2006/relationships/image" Target="../media/image16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5.wmf"/><Relationship Id="rId11" Type="http://schemas.openxmlformats.org/officeDocument/2006/relationships/image" Target="../media/image8.wmf"/><Relationship Id="rId5" Type="http://schemas.openxmlformats.org/officeDocument/2006/relationships/image" Target="../media/image4.wmf"/><Relationship Id="rId10" Type="http://schemas.openxmlformats.org/officeDocument/2006/relationships/image" Target="../media/image7.wmf"/><Relationship Id="rId4" Type="http://schemas.openxmlformats.org/officeDocument/2006/relationships/image" Target="../media/image23.wmf"/><Relationship Id="rId9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image" Target="../media/image22.wmf"/><Relationship Id="rId7" Type="http://schemas.openxmlformats.org/officeDocument/2006/relationships/image" Target="../media/image15.wmf"/><Relationship Id="rId12" Type="http://schemas.openxmlformats.org/officeDocument/2006/relationships/image" Target="../media/image16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5.wmf"/><Relationship Id="rId11" Type="http://schemas.openxmlformats.org/officeDocument/2006/relationships/image" Target="../media/image8.wmf"/><Relationship Id="rId5" Type="http://schemas.openxmlformats.org/officeDocument/2006/relationships/image" Target="../media/image4.wmf"/><Relationship Id="rId10" Type="http://schemas.openxmlformats.org/officeDocument/2006/relationships/image" Target="../media/image7.wmf"/><Relationship Id="rId4" Type="http://schemas.openxmlformats.org/officeDocument/2006/relationships/image" Target="../media/image23.wmf"/><Relationship Id="rId9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9" tIns="48325" rIns="96649" bIns="48325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9" tIns="48325" rIns="96649" bIns="48325" rtlCol="0"/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9" tIns="48325" rIns="96649" bIns="48325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9" tIns="48325" rIns="96649" bIns="48325" rtlCol="0" anchor="b"/>
          <a:lstStyle>
            <a:lvl1pPr algn="r">
              <a:defRPr sz="1300"/>
            </a:lvl1pPr>
          </a:lstStyle>
          <a:p>
            <a:fld id="{98DAE91A-F90A-43FB-A228-D421B11EE7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00860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9" tIns="48325" rIns="96649" bIns="48325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9" tIns="48325" rIns="96649" bIns="48325" rtlCol="0"/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2188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9" tIns="48325" rIns="96649" bIns="4832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9" tIns="48325" rIns="96649" bIns="4832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9" tIns="48325" rIns="96649" bIns="48325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9" tIns="48325" rIns="96649" bIns="48325" rtlCol="0" anchor="b"/>
          <a:lstStyle>
            <a:lvl1pPr algn="r">
              <a:defRPr sz="1300"/>
            </a:lvl1pPr>
          </a:lstStyle>
          <a:p>
            <a:fld id="{1AB10860-0700-4C13-9D34-728C005124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069643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924578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812915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81291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5396" y="2382510"/>
            <a:ext cx="7622804" cy="1470025"/>
          </a:xfrm>
        </p:spPr>
        <p:txBody>
          <a:bodyPr>
            <a:normAutofit/>
          </a:bodyPr>
          <a:lstStyle>
            <a:lvl1pPr algn="r">
              <a:defRPr sz="3600" b="1">
                <a:latin typeface="Arial" pitchFamily="34" charset="0"/>
                <a:ea typeface="Tahoma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947785"/>
            <a:ext cx="7620000" cy="2438400"/>
          </a:xfrm>
        </p:spPr>
        <p:txBody>
          <a:bodyPr/>
          <a:lstStyle>
            <a:lvl1pPr marL="0" indent="0" algn="l">
              <a:buNone/>
              <a:defRPr>
                <a:solidFill>
                  <a:schemeClr val="accent1"/>
                </a:solidFill>
                <a:effectLst/>
                <a:latin typeface="Arial" pitchFamily="34" charset="0"/>
                <a:ea typeface="Tahoma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678246" y="2375316"/>
            <a:ext cx="157150" cy="157247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81050" y="2382510"/>
            <a:ext cx="7777150" cy="0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 userDrawn="1"/>
        </p:nvSpPr>
        <p:spPr>
          <a:xfrm>
            <a:off x="8305800" y="3947785"/>
            <a:ext cx="152400" cy="2421651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 userDrawn="1"/>
        </p:nvCxnSpPr>
        <p:spPr>
          <a:xfrm flipV="1">
            <a:off x="681050" y="6369436"/>
            <a:ext cx="7777150" cy="1657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 userDrawn="1"/>
        </p:nvSpPr>
        <p:spPr>
          <a:xfrm>
            <a:off x="681050" y="3871585"/>
            <a:ext cx="7777150" cy="7620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678246" y="1236542"/>
            <a:ext cx="6236459" cy="1138773"/>
          </a:xfrm>
          <a:prstGeom prst="rect">
            <a:avLst/>
          </a:prstGeom>
          <a:solidFill>
            <a:srgbClr val="076797"/>
          </a:solidFill>
          <a:ln>
            <a:solidFill>
              <a:srgbClr val="07679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b="0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Department </a:t>
            </a:r>
            <a:r>
              <a:rPr lang="en-US" sz="1400" b="0" i="0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of</a:t>
            </a:r>
            <a:r>
              <a:rPr lang="en-US" sz="1800" b="0" i="0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 Mechanical Engineering</a:t>
            </a:r>
          </a:p>
          <a:p>
            <a:pPr algn="ctr"/>
            <a:r>
              <a:rPr lang="en-US" sz="2400" b="1" i="0" dirty="0" smtClean="0">
                <a:solidFill>
                  <a:schemeClr val="accent1"/>
                </a:solidFill>
                <a:effectLst>
                  <a:outerShdw blurRad="50800" dist="38100" dir="2700000" algn="tl" rotWithShape="0">
                    <a:schemeClr val="accent3">
                      <a:lumMod val="40000"/>
                      <a:lumOff val="60000"/>
                      <a:alpha val="40000"/>
                    </a:scheme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ME 322 – Mechanical Engineering Thermodynamics</a:t>
            </a:r>
            <a:endParaRPr lang="en-US" sz="2400" b="1" dirty="0">
              <a:solidFill>
                <a:schemeClr val="accent1"/>
              </a:solidFill>
              <a:effectLst>
                <a:outerShdw blurRad="50800" dist="38100" dir="2700000" algn="tl" rotWithShape="0">
                  <a:schemeClr val="accent3">
                    <a:lumMod val="40000"/>
                    <a:lumOff val="60000"/>
                    <a:alpha val="40000"/>
                  </a:schemeClr>
                </a:outerShdw>
              </a:effectLst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pic>
        <p:nvPicPr>
          <p:cNvPr id="9218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8246" y="241385"/>
            <a:ext cx="4008735" cy="925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G:\STEVE_HP7E\My Documents\My Pictures\Official UI Art\04UI_Seal-Black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06730" y="202980"/>
            <a:ext cx="1814397" cy="1814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7E150-72F3-44C5-96E5-C72CE1B25613}" type="datetime1">
              <a:rPr lang="en-US" smtClean="0"/>
              <a:pPr/>
              <a:t>6/3/2013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11049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304800" y="190500"/>
            <a:ext cx="152400" cy="9144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975A4-B7E8-425F-BB24-BD800D4E6C4A}" type="datetime1">
              <a:rPr lang="en-US" smtClean="0"/>
              <a:pPr/>
              <a:t>6/3/2013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86295"/>
            <a:ext cx="8382000" cy="516210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>
            <a:lvl1pPr algn="ctr">
              <a:defRPr i="0">
                <a:latin typeface="Arial" pitchFamily="34" charset="0"/>
                <a:cs typeface="Arial" pitchFamily="34" charset="0"/>
              </a:defRPr>
            </a:lvl1pPr>
          </a:lstStyle>
          <a:p>
            <a:pPr algn="l"/>
            <a:fld id="{16890861-4B16-40B9-9EE8-90F7D404DB3D}" type="slidenum">
              <a:rPr lang="en-US" smtClean="0"/>
              <a:pPr algn="l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04800" y="1046303"/>
            <a:ext cx="8382000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304800" y="6288088"/>
            <a:ext cx="8382000" cy="0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304800" y="190501"/>
            <a:ext cx="152400" cy="85739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868362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04800" y="1046303"/>
            <a:ext cx="8382000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 userDrawn="1"/>
        </p:nvSpPr>
        <p:spPr>
          <a:xfrm>
            <a:off x="304800" y="190501"/>
            <a:ext cx="152400" cy="85739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>
            <a:lvl1pPr algn="ctr">
              <a:defRPr i="0">
                <a:latin typeface="Arial" pitchFamily="34" charset="0"/>
                <a:cs typeface="Arial" pitchFamily="34" charset="0"/>
              </a:defRPr>
            </a:lvl1pPr>
          </a:lstStyle>
          <a:p>
            <a:pPr algn="l"/>
            <a:fld id="{16890861-4B16-40B9-9EE8-90F7D404DB3D}" type="slidenum">
              <a:rPr lang="en-US" smtClean="0"/>
              <a:pPr algn="l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304800" y="6288088"/>
            <a:ext cx="8382000" cy="0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Book Antiqu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Book Antiqua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C856D-A7D5-4A83-86A1-E405EB9F6480}" type="datetime1">
              <a:rPr lang="en-US" smtClean="0"/>
              <a:pPr/>
              <a:t>6/3/2013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81100"/>
            <a:ext cx="4038600" cy="5067300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81100"/>
            <a:ext cx="4038600" cy="5067300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FFE05-D46B-4769-8980-F59A989191A1}" type="datetime1">
              <a:rPr lang="en-US" smtClean="0"/>
              <a:pPr/>
              <a:t>6/3/2013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1104900"/>
            <a:ext cx="8388685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304800" y="192088"/>
            <a:ext cx="152400" cy="914400"/>
          </a:xfrm>
          <a:prstGeom prst="rect">
            <a:avLst/>
          </a:prstGeom>
          <a:solidFill>
            <a:srgbClr val="0767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76797"/>
              </a:solidFill>
            </a:endParaRPr>
          </a:p>
        </p:txBody>
      </p:sp>
      <p:pic>
        <p:nvPicPr>
          <p:cNvPr id="12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81100"/>
            <a:ext cx="4040188" cy="9937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35425"/>
          </a:xfrm>
        </p:spPr>
        <p:txBody>
          <a:bodyPr/>
          <a:lstStyle>
            <a:lvl1pPr>
              <a:defRPr sz="2400"/>
            </a:lvl1pPr>
            <a:lvl2pPr>
              <a:defRPr sz="2000">
                <a:solidFill>
                  <a:schemeClr val="accent5"/>
                </a:solidFill>
              </a:defRPr>
            </a:lvl2pPr>
            <a:lvl3pPr>
              <a:defRPr sz="1800"/>
            </a:lvl3pPr>
            <a:lvl4pPr>
              <a:defRPr sz="1600">
                <a:solidFill>
                  <a:schemeClr val="accent5"/>
                </a:solidFill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19200"/>
            <a:ext cx="4041775" cy="9556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35425"/>
          </a:xfrm>
        </p:spPr>
        <p:txBody>
          <a:bodyPr/>
          <a:lstStyle>
            <a:lvl1pPr>
              <a:defRPr sz="2400"/>
            </a:lvl1pPr>
            <a:lvl2pPr>
              <a:defRPr sz="2000">
                <a:solidFill>
                  <a:schemeClr val="accent5"/>
                </a:solidFill>
              </a:defRPr>
            </a:lvl2pPr>
            <a:lvl3pPr>
              <a:defRPr sz="1800"/>
            </a:lvl3pPr>
            <a:lvl4pPr>
              <a:defRPr sz="1600">
                <a:solidFill>
                  <a:schemeClr val="accent5"/>
                </a:solidFill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6C6B8-8C04-4296-89D4-905557259A71}" type="datetime1">
              <a:rPr lang="en-US" smtClean="0"/>
              <a:pPr/>
              <a:t>6/3/2013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7200" y="1104900"/>
            <a:ext cx="8229600" cy="1588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 userDrawn="1"/>
        </p:nvSpPr>
        <p:spPr>
          <a:xfrm>
            <a:off x="304800" y="190500"/>
            <a:ext cx="152400" cy="9144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8394-1289-49A0-97B1-D7C884EA7072}" type="datetime1">
              <a:rPr lang="en-US" smtClean="0"/>
              <a:pPr/>
              <a:t>6/3/2013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7CC5D-15E3-4648-8232-2D20786571C0}" type="datetime1">
              <a:rPr lang="en-US" smtClean="0"/>
              <a:pPr/>
              <a:t>6/3/2013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8D9EE-AF68-4C74-80AF-2224FB38186F}" type="datetime1">
              <a:rPr lang="en-US" smtClean="0"/>
              <a:pPr/>
              <a:t>6/3/2013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82296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05200" y="63627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75477-58BD-4A28-9926-AB4BEBA63B4E}" type="datetime1">
              <a:rPr lang="en-US" smtClean="0"/>
              <a:pPr/>
              <a:t>6/3/2013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91200" y="63627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627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90861-4B16-40B9-9EE8-90F7D404DB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1" r:id="rId4"/>
    <p:sldLayoutId id="2147483652" r:id="rId5"/>
    <p:sldLayoutId id="2147483653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Tahoma" pitchFamily="34" charset="0"/>
          <a:ea typeface="+mj-ea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076797"/>
          </a:solidFill>
          <a:latin typeface="Tahoma" pitchFamily="34" charset="0"/>
          <a:ea typeface="+mn-ea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76797"/>
          </a:solidFill>
          <a:latin typeface="Tahoma" pitchFamily="34" charset="0"/>
          <a:ea typeface="+mn-ea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oleObject" Target="../embeddings/oleObject10.bin"/><Relationship Id="rId18" Type="http://schemas.openxmlformats.org/officeDocument/2006/relationships/oleObject" Target="../embeddings/oleObject15.bin"/><Relationship Id="rId3" Type="http://schemas.openxmlformats.org/officeDocument/2006/relationships/notesSlide" Target="../notesSlides/notesSlide1.xml"/><Relationship Id="rId21" Type="http://schemas.openxmlformats.org/officeDocument/2006/relationships/oleObject" Target="../embeddings/oleObject18.bin"/><Relationship Id="rId7" Type="http://schemas.openxmlformats.org/officeDocument/2006/relationships/oleObject" Target="../embeddings/oleObject4.bin"/><Relationship Id="rId12" Type="http://schemas.openxmlformats.org/officeDocument/2006/relationships/oleObject" Target="../embeddings/oleObject9.bin"/><Relationship Id="rId17" Type="http://schemas.openxmlformats.org/officeDocument/2006/relationships/oleObject" Target="../embeddings/oleObject14.bin"/><Relationship Id="rId25" Type="http://schemas.openxmlformats.org/officeDocument/2006/relationships/oleObject" Target="../embeddings/oleObject22.bin"/><Relationship Id="rId2" Type="http://schemas.openxmlformats.org/officeDocument/2006/relationships/slideLayout" Target="../slideLayouts/slideLayout3.xml"/><Relationship Id="rId16" Type="http://schemas.openxmlformats.org/officeDocument/2006/relationships/oleObject" Target="../embeddings/oleObject13.bin"/><Relationship Id="rId20" Type="http://schemas.openxmlformats.org/officeDocument/2006/relationships/oleObject" Target="../embeddings/oleObject17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8.bin"/><Relationship Id="rId24" Type="http://schemas.openxmlformats.org/officeDocument/2006/relationships/oleObject" Target="../embeddings/oleObject21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12.bin"/><Relationship Id="rId23" Type="http://schemas.openxmlformats.org/officeDocument/2006/relationships/oleObject" Target="../embeddings/oleObject20.bin"/><Relationship Id="rId10" Type="http://schemas.openxmlformats.org/officeDocument/2006/relationships/oleObject" Target="../embeddings/oleObject7.bin"/><Relationship Id="rId19" Type="http://schemas.openxmlformats.org/officeDocument/2006/relationships/oleObject" Target="../embeddings/oleObject16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Relationship Id="rId14" Type="http://schemas.openxmlformats.org/officeDocument/2006/relationships/oleObject" Target="../embeddings/oleObject11.bin"/><Relationship Id="rId22" Type="http://schemas.openxmlformats.org/officeDocument/2006/relationships/oleObject" Target="../embeddings/oleObject19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13" Type="http://schemas.openxmlformats.org/officeDocument/2006/relationships/oleObject" Target="../embeddings/oleObject31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25.bin"/><Relationship Id="rId12" Type="http://schemas.openxmlformats.org/officeDocument/2006/relationships/oleObject" Target="../embeddings/oleObject30.bin"/><Relationship Id="rId2" Type="http://schemas.openxmlformats.org/officeDocument/2006/relationships/slideLayout" Target="../slideLayouts/slideLayout3.xml"/><Relationship Id="rId16" Type="http://schemas.openxmlformats.org/officeDocument/2006/relationships/oleObject" Target="../embeddings/oleObject34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4.bin"/><Relationship Id="rId11" Type="http://schemas.openxmlformats.org/officeDocument/2006/relationships/oleObject" Target="../embeddings/oleObject29.bin"/><Relationship Id="rId5" Type="http://schemas.openxmlformats.org/officeDocument/2006/relationships/hyperlink" Target="http://www.youtube.com/watch?v=eOgh1Gaelzs" TargetMode="External"/><Relationship Id="rId15" Type="http://schemas.openxmlformats.org/officeDocument/2006/relationships/oleObject" Target="../embeddings/oleObject33.bin"/><Relationship Id="rId10" Type="http://schemas.openxmlformats.org/officeDocument/2006/relationships/oleObject" Target="../embeddings/oleObject28.bin"/><Relationship Id="rId4" Type="http://schemas.openxmlformats.org/officeDocument/2006/relationships/oleObject" Target="../embeddings/oleObject23.bin"/><Relationship Id="rId9" Type="http://schemas.openxmlformats.org/officeDocument/2006/relationships/oleObject" Target="../embeddings/oleObject27.bin"/><Relationship Id="rId14" Type="http://schemas.openxmlformats.org/officeDocument/2006/relationships/oleObject" Target="../embeddings/oleObject32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13" Type="http://schemas.openxmlformats.org/officeDocument/2006/relationships/oleObject" Target="../embeddings/oleObject44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38.bin"/><Relationship Id="rId12" Type="http://schemas.openxmlformats.org/officeDocument/2006/relationships/oleObject" Target="../embeddings/oleObject43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7.bin"/><Relationship Id="rId11" Type="http://schemas.openxmlformats.org/officeDocument/2006/relationships/oleObject" Target="../embeddings/oleObject42.bin"/><Relationship Id="rId5" Type="http://schemas.openxmlformats.org/officeDocument/2006/relationships/oleObject" Target="../embeddings/oleObject36.bin"/><Relationship Id="rId15" Type="http://schemas.openxmlformats.org/officeDocument/2006/relationships/oleObject" Target="../embeddings/oleObject46.bin"/><Relationship Id="rId10" Type="http://schemas.openxmlformats.org/officeDocument/2006/relationships/oleObject" Target="../embeddings/oleObject41.bin"/><Relationship Id="rId4" Type="http://schemas.openxmlformats.org/officeDocument/2006/relationships/oleObject" Target="../embeddings/oleObject35.bin"/><Relationship Id="rId9" Type="http://schemas.openxmlformats.org/officeDocument/2006/relationships/oleObject" Target="../embeddings/oleObject40.bin"/><Relationship Id="rId14" Type="http://schemas.openxmlformats.org/officeDocument/2006/relationships/oleObject" Target="../embeddings/oleObject4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Isentropic Efficiency of </a:t>
            </a:r>
            <a:r>
              <a:rPr lang="en-US" dirty="0" smtClean="0"/>
              <a:t>Turbines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1</a:t>
            </a:fld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rot="5400000">
            <a:off x="-497460" y="4259191"/>
            <a:ext cx="27651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885120" y="5641771"/>
            <a:ext cx="30339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721584942"/>
              </p:ext>
            </p:extLst>
          </p:nvPr>
        </p:nvGraphicFramePr>
        <p:xfrm>
          <a:off x="654690" y="2838206"/>
          <a:ext cx="209550" cy="247650"/>
        </p:xfrm>
        <a:graphic>
          <a:graphicData uri="http://schemas.openxmlformats.org/presentationml/2006/ole">
            <p:oleObj spid="_x0000_s11266" name="Equation" r:id="rId4" imgW="139579" imgH="164957" progId="">
              <p:embed/>
            </p:oleObj>
          </a:graphicData>
        </a:graphic>
      </p:graphicFrame>
      <p:graphicFrame>
        <p:nvGraphicFramePr>
          <p:cNvPr id="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735510361"/>
              </p:ext>
            </p:extLst>
          </p:nvPr>
        </p:nvGraphicFramePr>
        <p:xfrm>
          <a:off x="3803900" y="5680176"/>
          <a:ext cx="171450" cy="209550"/>
        </p:xfrm>
        <a:graphic>
          <a:graphicData uri="http://schemas.openxmlformats.org/presentationml/2006/ole">
            <p:oleObj spid="_x0000_s11267" name="Equation" r:id="rId5" imgW="114201" imgH="139579" progId="">
              <p:embed/>
            </p:oleObj>
          </a:graphicData>
        </a:graphic>
      </p:graphicFrame>
      <p:sp>
        <p:nvSpPr>
          <p:cNvPr id="8" name="Freeform 7"/>
          <p:cNvSpPr/>
          <p:nvPr/>
        </p:nvSpPr>
        <p:spPr>
          <a:xfrm>
            <a:off x="1035312" y="3337471"/>
            <a:ext cx="2471148" cy="2117501"/>
          </a:xfrm>
          <a:custGeom>
            <a:avLst/>
            <a:gdLst>
              <a:gd name="connsiteX0" fmla="*/ 0 w 2471148"/>
              <a:gd name="connsiteY0" fmla="*/ 1433316 h 1433316"/>
              <a:gd name="connsiteX1" fmla="*/ 853944 w 2471148"/>
              <a:gd name="connsiteY1" fmla="*/ 5038 h 1433316"/>
              <a:gd name="connsiteX2" fmla="*/ 2471148 w 2471148"/>
              <a:gd name="connsiteY2" fmla="*/ 1403088 h 1433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71148" h="1433316">
                <a:moveTo>
                  <a:pt x="0" y="1433316"/>
                </a:moveTo>
                <a:cubicBezTo>
                  <a:pt x="221043" y="721696"/>
                  <a:pt x="442086" y="10076"/>
                  <a:pt x="853944" y="5038"/>
                </a:cubicBezTo>
                <a:cubicBezTo>
                  <a:pt x="1265802" y="0"/>
                  <a:pt x="1868475" y="701544"/>
                  <a:pt x="2471148" y="1403088"/>
                </a:cubicBezTo>
              </a:path>
            </a:pathLst>
          </a:cu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077145" y="5219316"/>
            <a:ext cx="23043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 flipH="1" flipV="1">
            <a:off x="2882180" y="4835266"/>
            <a:ext cx="7681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 10"/>
          <p:cNvSpPr/>
          <p:nvPr/>
        </p:nvSpPr>
        <p:spPr>
          <a:xfrm>
            <a:off x="3381445" y="4643241"/>
            <a:ext cx="695247" cy="574334"/>
          </a:xfrm>
          <a:custGeom>
            <a:avLst/>
            <a:gdLst>
              <a:gd name="connsiteX0" fmla="*/ 0 w 695247"/>
              <a:gd name="connsiteY0" fmla="*/ 574334 h 574334"/>
              <a:gd name="connsiteX1" fmla="*/ 309838 w 695247"/>
              <a:gd name="connsiteY1" fmla="*/ 377851 h 574334"/>
              <a:gd name="connsiteX2" fmla="*/ 695247 w 695247"/>
              <a:gd name="connsiteY2" fmla="*/ 0 h 574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95247" h="574334">
                <a:moveTo>
                  <a:pt x="0" y="574334"/>
                </a:moveTo>
                <a:cubicBezTo>
                  <a:pt x="96981" y="523953"/>
                  <a:pt x="193963" y="473573"/>
                  <a:pt x="309838" y="377851"/>
                </a:cubicBezTo>
                <a:cubicBezTo>
                  <a:pt x="425713" y="282129"/>
                  <a:pt x="560480" y="141064"/>
                  <a:pt x="695247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3031843" y="3990357"/>
            <a:ext cx="695247" cy="614480"/>
          </a:xfrm>
          <a:custGeom>
            <a:avLst/>
            <a:gdLst>
              <a:gd name="connsiteX0" fmla="*/ 0 w 695247"/>
              <a:gd name="connsiteY0" fmla="*/ 574334 h 574334"/>
              <a:gd name="connsiteX1" fmla="*/ 309838 w 695247"/>
              <a:gd name="connsiteY1" fmla="*/ 377851 h 574334"/>
              <a:gd name="connsiteX2" fmla="*/ 695247 w 695247"/>
              <a:gd name="connsiteY2" fmla="*/ 0 h 574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95247" h="574334">
                <a:moveTo>
                  <a:pt x="0" y="574334"/>
                </a:moveTo>
                <a:cubicBezTo>
                  <a:pt x="96981" y="523953"/>
                  <a:pt x="193963" y="473573"/>
                  <a:pt x="309838" y="377851"/>
                </a:cubicBezTo>
                <a:cubicBezTo>
                  <a:pt x="425713" y="282129"/>
                  <a:pt x="560480" y="141064"/>
                  <a:pt x="695247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rot="10800000">
            <a:off x="1230765" y="4604836"/>
            <a:ext cx="18050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3227825" y="5180911"/>
            <a:ext cx="76810" cy="76810"/>
          </a:xfrm>
          <a:prstGeom prst="ellipse">
            <a:avLst/>
          </a:prstGeom>
          <a:solidFill>
            <a:schemeClr val="accent6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3264635" y="4449887"/>
            <a:ext cx="423193" cy="581891"/>
          </a:xfrm>
          <a:custGeom>
            <a:avLst/>
            <a:gdLst>
              <a:gd name="connsiteX0" fmla="*/ 0 w 423193"/>
              <a:gd name="connsiteY0" fmla="*/ 0 h 581891"/>
              <a:gd name="connsiteX1" fmla="*/ 98241 w 423193"/>
              <a:gd name="connsiteY1" fmla="*/ 272053 h 581891"/>
              <a:gd name="connsiteX2" fmla="*/ 423193 w 423193"/>
              <a:gd name="connsiteY2" fmla="*/ 581891 h 581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3193" h="581891">
                <a:moveTo>
                  <a:pt x="0" y="0"/>
                </a:moveTo>
                <a:cubicBezTo>
                  <a:pt x="13854" y="87535"/>
                  <a:pt x="27709" y="175071"/>
                  <a:pt x="98241" y="272053"/>
                </a:cubicBezTo>
                <a:cubicBezTo>
                  <a:pt x="168773" y="369035"/>
                  <a:pt x="295983" y="475463"/>
                  <a:pt x="423193" y="581891"/>
                </a:cubicBezTo>
              </a:path>
            </a:pathLst>
          </a:cu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227825" y="4412811"/>
            <a:ext cx="76810" cy="76810"/>
          </a:xfrm>
          <a:prstGeom prst="ellipse">
            <a:avLst/>
          </a:prstGeom>
          <a:solidFill>
            <a:schemeClr val="accent6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650280" y="4988886"/>
            <a:ext cx="76810" cy="76810"/>
          </a:xfrm>
          <a:prstGeom prst="ellipse">
            <a:avLst/>
          </a:prstGeom>
          <a:solidFill>
            <a:schemeClr val="accent6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802531756"/>
              </p:ext>
            </p:extLst>
          </p:nvPr>
        </p:nvGraphicFramePr>
        <p:xfrm>
          <a:off x="3233503" y="4143976"/>
          <a:ext cx="109537" cy="204787"/>
        </p:xfrm>
        <a:graphic>
          <a:graphicData uri="http://schemas.openxmlformats.org/presentationml/2006/ole">
            <p:oleObj spid="_x0000_s11268" name="Equation" r:id="rId6" imgW="88707" imgH="164742" progId="">
              <p:embed/>
            </p:oleObj>
          </a:graphicData>
        </a:graphic>
      </p:graphicFrame>
      <p:graphicFrame>
        <p:nvGraphicFramePr>
          <p:cNvPr id="20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040579044"/>
              </p:ext>
            </p:extLst>
          </p:nvPr>
        </p:nvGraphicFramePr>
        <p:xfrm>
          <a:off x="2958990" y="5257721"/>
          <a:ext cx="234950" cy="220663"/>
        </p:xfrm>
        <a:graphic>
          <a:graphicData uri="http://schemas.openxmlformats.org/presentationml/2006/ole">
            <p:oleObj spid="_x0000_s11269" name="Equation" r:id="rId7" imgW="190335" imgH="177646" progId="">
              <p:embed/>
            </p:oleObj>
          </a:graphicData>
        </a:graphic>
      </p:graphicFrame>
      <p:graphicFrame>
        <p:nvGraphicFramePr>
          <p:cNvPr id="21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721143973"/>
              </p:ext>
            </p:extLst>
          </p:nvPr>
        </p:nvGraphicFramePr>
        <p:xfrm>
          <a:off x="3688685" y="5065696"/>
          <a:ext cx="157162" cy="204788"/>
        </p:xfrm>
        <a:graphic>
          <a:graphicData uri="http://schemas.openxmlformats.org/presentationml/2006/ole">
            <p:oleObj spid="_x0000_s11270" name="Equation" r:id="rId8" imgW="126780" imgH="164814" progId="">
              <p:embed/>
            </p:oleObj>
          </a:graphicData>
        </a:graphic>
      </p:graphicFrame>
      <p:cxnSp>
        <p:nvCxnSpPr>
          <p:cNvPr id="22" name="Straight Connector 21"/>
          <p:cNvCxnSpPr/>
          <p:nvPr/>
        </p:nvCxnSpPr>
        <p:spPr>
          <a:xfrm rot="5400000">
            <a:off x="3761538" y="4259191"/>
            <a:ext cx="27651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144118" y="5641771"/>
            <a:ext cx="30339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277980438"/>
              </p:ext>
            </p:extLst>
          </p:nvPr>
        </p:nvGraphicFramePr>
        <p:xfrm>
          <a:off x="4922838" y="2829339"/>
          <a:ext cx="190500" cy="266700"/>
        </p:xfrm>
        <a:graphic>
          <a:graphicData uri="http://schemas.openxmlformats.org/presentationml/2006/ole">
            <p:oleObj spid="_x0000_s11271" name="Equation" r:id="rId9" imgW="126725" imgH="177415" progId="">
              <p:embed/>
            </p:oleObj>
          </a:graphicData>
        </a:graphic>
      </p:graphicFrame>
      <p:graphicFrame>
        <p:nvGraphicFramePr>
          <p:cNvPr id="2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926517305"/>
              </p:ext>
            </p:extLst>
          </p:nvPr>
        </p:nvGraphicFramePr>
        <p:xfrm>
          <a:off x="8005498" y="5699539"/>
          <a:ext cx="171450" cy="209550"/>
        </p:xfrm>
        <a:graphic>
          <a:graphicData uri="http://schemas.openxmlformats.org/presentationml/2006/ole">
            <p:oleObj spid="_x0000_s11272" name="Equation" r:id="rId10" imgW="114201" imgH="139579" progId="">
              <p:embed/>
            </p:oleObj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459904256"/>
              </p:ext>
            </p:extLst>
          </p:nvPr>
        </p:nvGraphicFramePr>
        <p:xfrm>
          <a:off x="7145135" y="2991826"/>
          <a:ext cx="109537" cy="204787"/>
        </p:xfrm>
        <a:graphic>
          <a:graphicData uri="http://schemas.openxmlformats.org/presentationml/2006/ole">
            <p:oleObj spid="_x0000_s11273" name="Equation" r:id="rId11" imgW="88707" imgH="164742" progId="">
              <p:embed/>
            </p:oleObj>
          </a:graphicData>
        </a:graphic>
      </p:graphicFrame>
      <p:graphicFrame>
        <p:nvGraphicFramePr>
          <p:cNvPr id="2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62039716"/>
              </p:ext>
            </p:extLst>
          </p:nvPr>
        </p:nvGraphicFramePr>
        <p:xfrm>
          <a:off x="7260350" y="4156863"/>
          <a:ext cx="234950" cy="220663"/>
        </p:xfrm>
        <a:graphic>
          <a:graphicData uri="http://schemas.openxmlformats.org/presentationml/2006/ole">
            <p:oleObj spid="_x0000_s11274" name="Equation" r:id="rId12" imgW="190335" imgH="177646" progId="">
              <p:embed/>
            </p:oleObj>
          </a:graphicData>
        </a:graphic>
      </p:graphicFrame>
      <p:graphicFrame>
        <p:nvGraphicFramePr>
          <p:cNvPr id="2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051641484"/>
              </p:ext>
            </p:extLst>
          </p:nvPr>
        </p:nvGraphicFramePr>
        <p:xfrm>
          <a:off x="7605995" y="3759926"/>
          <a:ext cx="157162" cy="204788"/>
        </p:xfrm>
        <a:graphic>
          <a:graphicData uri="http://schemas.openxmlformats.org/presentationml/2006/ole">
            <p:oleObj spid="_x0000_s11275" name="Equation" r:id="rId13" imgW="126780" imgH="164814" progId="">
              <p:embed/>
            </p:oleObj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668034843"/>
              </p:ext>
            </p:extLst>
          </p:nvPr>
        </p:nvGraphicFramePr>
        <p:xfrm>
          <a:off x="3756025" y="3731892"/>
          <a:ext cx="152400" cy="228600"/>
        </p:xfrm>
        <a:graphic>
          <a:graphicData uri="http://schemas.openxmlformats.org/presentationml/2006/ole">
            <p:oleObj spid="_x0000_s11276" name="Equation" r:id="rId14" imgW="152280" imgH="228600" progId="">
              <p:embed/>
            </p:oleObj>
          </a:graphicData>
        </a:graphic>
      </p:graphicFrame>
      <p:graphicFrame>
        <p:nvGraphicFramePr>
          <p:cNvPr id="30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720477656"/>
              </p:ext>
            </p:extLst>
          </p:nvPr>
        </p:nvGraphicFramePr>
        <p:xfrm>
          <a:off x="4061255" y="4465933"/>
          <a:ext cx="165100" cy="228600"/>
        </p:xfrm>
        <a:graphic>
          <a:graphicData uri="http://schemas.openxmlformats.org/presentationml/2006/ole">
            <p:oleObj spid="_x0000_s11277" name="Equation" r:id="rId15" imgW="164880" imgH="228600" progId="">
              <p:embed/>
            </p:oleObj>
          </a:graphicData>
        </a:graphic>
      </p:graphicFrame>
      <p:sp>
        <p:nvSpPr>
          <p:cNvPr id="32" name="Freeform 31"/>
          <p:cNvSpPr/>
          <p:nvPr/>
        </p:nvSpPr>
        <p:spPr>
          <a:xfrm>
            <a:off x="5335260" y="3683116"/>
            <a:ext cx="2462760" cy="1771856"/>
          </a:xfrm>
          <a:custGeom>
            <a:avLst/>
            <a:gdLst>
              <a:gd name="connsiteX0" fmla="*/ 0 w 2758314"/>
              <a:gd name="connsiteY0" fmla="*/ 2542940 h 2542940"/>
              <a:gd name="connsiteX1" fmla="*/ 853943 w 2758314"/>
              <a:gd name="connsiteY1" fmla="*/ 313617 h 2542940"/>
              <a:gd name="connsiteX2" fmla="*/ 2758314 w 2758314"/>
              <a:gd name="connsiteY2" fmla="*/ 661240 h 2542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58314" h="2542940">
                <a:moveTo>
                  <a:pt x="0" y="2542940"/>
                </a:moveTo>
                <a:cubicBezTo>
                  <a:pt x="197112" y="1585087"/>
                  <a:pt x="394224" y="627234"/>
                  <a:pt x="853943" y="313617"/>
                </a:cubicBezTo>
                <a:cubicBezTo>
                  <a:pt x="1313662" y="0"/>
                  <a:pt x="2035988" y="330620"/>
                  <a:pt x="2758314" y="661240"/>
                </a:cubicBezTo>
              </a:path>
            </a:pathLst>
          </a:cu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5516628" y="2722991"/>
            <a:ext cx="2372906" cy="2679081"/>
          </a:xfrm>
          <a:custGeom>
            <a:avLst/>
            <a:gdLst>
              <a:gd name="connsiteX0" fmla="*/ 0 w 2372906"/>
              <a:gd name="connsiteY0" fmla="*/ 2622287 h 2622287"/>
              <a:gd name="connsiteX1" fmla="*/ 1103326 w 2372906"/>
              <a:gd name="connsiteY1" fmla="*/ 1178896 h 2622287"/>
              <a:gd name="connsiteX2" fmla="*/ 2372906 w 2372906"/>
              <a:gd name="connsiteY2" fmla="*/ 0 h 2622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72906" h="2622287">
                <a:moveTo>
                  <a:pt x="0" y="2622287"/>
                </a:moveTo>
                <a:cubicBezTo>
                  <a:pt x="353921" y="2119115"/>
                  <a:pt x="707842" y="1615944"/>
                  <a:pt x="1103326" y="1178896"/>
                </a:cubicBezTo>
                <a:cubicBezTo>
                  <a:pt x="1498810" y="741848"/>
                  <a:pt x="1935858" y="370924"/>
                  <a:pt x="2372906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6261820" y="2838206"/>
            <a:ext cx="2227490" cy="2622287"/>
          </a:xfrm>
          <a:custGeom>
            <a:avLst/>
            <a:gdLst>
              <a:gd name="connsiteX0" fmla="*/ 0 w 2372906"/>
              <a:gd name="connsiteY0" fmla="*/ 2622287 h 2622287"/>
              <a:gd name="connsiteX1" fmla="*/ 1103326 w 2372906"/>
              <a:gd name="connsiteY1" fmla="*/ 1178896 h 2622287"/>
              <a:gd name="connsiteX2" fmla="*/ 2372906 w 2372906"/>
              <a:gd name="connsiteY2" fmla="*/ 0 h 2622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72906" h="2622287">
                <a:moveTo>
                  <a:pt x="0" y="2622287"/>
                </a:moveTo>
                <a:cubicBezTo>
                  <a:pt x="353921" y="2119115"/>
                  <a:pt x="707842" y="1615944"/>
                  <a:pt x="1103326" y="1178896"/>
                </a:cubicBezTo>
                <a:cubicBezTo>
                  <a:pt x="1498810" y="741848"/>
                  <a:pt x="1935858" y="370924"/>
                  <a:pt x="2372906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5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112134227"/>
              </p:ext>
            </p:extLst>
          </p:nvPr>
        </p:nvGraphicFramePr>
        <p:xfrm>
          <a:off x="7889534" y="2494391"/>
          <a:ext cx="152400" cy="228600"/>
        </p:xfrm>
        <a:graphic>
          <a:graphicData uri="http://schemas.openxmlformats.org/presentationml/2006/ole">
            <p:oleObj spid="_x0000_s11278" name="Equation" r:id="rId16" imgW="152280" imgH="228600" progId="">
              <p:embed/>
            </p:oleObj>
          </a:graphicData>
        </a:graphic>
      </p:graphicFrame>
      <p:cxnSp>
        <p:nvCxnSpPr>
          <p:cNvPr id="36" name="Straight Connector 35"/>
          <p:cNvCxnSpPr/>
          <p:nvPr/>
        </p:nvCxnSpPr>
        <p:spPr>
          <a:xfrm rot="5400000" flipH="1" flipV="1">
            <a:off x="6818693" y="3702319"/>
            <a:ext cx="80650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Freeform 36"/>
          <p:cNvSpPr/>
          <p:nvPr/>
        </p:nvSpPr>
        <p:spPr>
          <a:xfrm>
            <a:off x="7224516" y="3308777"/>
            <a:ext cx="309838" cy="460978"/>
          </a:xfrm>
          <a:custGeom>
            <a:avLst/>
            <a:gdLst>
              <a:gd name="connsiteX0" fmla="*/ 0 w 309838"/>
              <a:gd name="connsiteY0" fmla="*/ 0 h 460978"/>
              <a:gd name="connsiteX1" fmla="*/ 136026 w 309838"/>
              <a:gd name="connsiteY1" fmla="*/ 272053 h 460978"/>
              <a:gd name="connsiteX2" fmla="*/ 309838 w 309838"/>
              <a:gd name="connsiteY2" fmla="*/ 460978 h 460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9838" h="460978">
                <a:moveTo>
                  <a:pt x="0" y="0"/>
                </a:moveTo>
                <a:cubicBezTo>
                  <a:pt x="42193" y="97611"/>
                  <a:pt x="84386" y="195223"/>
                  <a:pt x="136026" y="272053"/>
                </a:cubicBezTo>
                <a:cubicBezTo>
                  <a:pt x="187666" y="348883"/>
                  <a:pt x="248752" y="404930"/>
                  <a:pt x="309838" y="460978"/>
                </a:cubicBezTo>
              </a:path>
            </a:pathLst>
          </a:cu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7183540" y="4067166"/>
            <a:ext cx="76810" cy="76810"/>
          </a:xfrm>
          <a:prstGeom prst="ellipse">
            <a:avLst/>
          </a:prstGeom>
          <a:solidFill>
            <a:schemeClr val="accent6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7183540" y="3260661"/>
            <a:ext cx="76810" cy="76810"/>
          </a:xfrm>
          <a:prstGeom prst="ellipse">
            <a:avLst/>
          </a:prstGeom>
          <a:solidFill>
            <a:schemeClr val="accent6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7490780" y="3721521"/>
            <a:ext cx="76810" cy="76810"/>
          </a:xfrm>
          <a:prstGeom prst="ellipse">
            <a:avLst/>
          </a:prstGeom>
          <a:solidFill>
            <a:schemeClr val="accent6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 rot="5400000">
            <a:off x="2978193" y="5584163"/>
            <a:ext cx="5760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5400000">
            <a:off x="3304634" y="5488152"/>
            <a:ext cx="76810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3266230" y="5795391"/>
            <a:ext cx="422455" cy="1588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4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399745644"/>
              </p:ext>
            </p:extLst>
          </p:nvPr>
        </p:nvGraphicFramePr>
        <p:xfrm>
          <a:off x="3143195" y="5889726"/>
          <a:ext cx="622300" cy="360363"/>
        </p:xfrm>
        <a:graphic>
          <a:graphicData uri="http://schemas.openxmlformats.org/presentationml/2006/ole">
            <p:oleObj spid="_x0000_s11279" name="Equation" r:id="rId17" imgW="419040" imgH="241200" progId="">
              <p:embed/>
            </p:oleObj>
          </a:graphicData>
        </a:graphic>
      </p:graphicFrame>
      <p:cxnSp>
        <p:nvCxnSpPr>
          <p:cNvPr id="47" name="Straight Connector 46"/>
          <p:cNvCxnSpPr/>
          <p:nvPr/>
        </p:nvCxnSpPr>
        <p:spPr>
          <a:xfrm rot="5400000">
            <a:off x="6357833" y="5046494"/>
            <a:ext cx="1728227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7221945" y="5795391"/>
            <a:ext cx="307240" cy="1588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400000">
            <a:off x="6492251" y="4873670"/>
            <a:ext cx="2073870" cy="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10800000">
            <a:off x="4764025" y="4105571"/>
            <a:ext cx="2381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10800000">
            <a:off x="4764026" y="3299066"/>
            <a:ext cx="238111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10800000">
            <a:off x="4994456" y="3759926"/>
            <a:ext cx="24579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>
            <a:off x="4437583" y="3702318"/>
            <a:ext cx="806505" cy="0"/>
          </a:xfrm>
          <a:prstGeom prst="line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5400000">
            <a:off x="5186481" y="3529495"/>
            <a:ext cx="460858" cy="0"/>
          </a:xfrm>
          <a:prstGeom prst="line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6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78840332"/>
              </p:ext>
            </p:extLst>
          </p:nvPr>
        </p:nvGraphicFramePr>
        <p:xfrm>
          <a:off x="4456785" y="3522231"/>
          <a:ext cx="360363" cy="361950"/>
        </p:xfrm>
        <a:graphic>
          <a:graphicData uri="http://schemas.openxmlformats.org/presentationml/2006/ole">
            <p:oleObj spid="_x0000_s11280" name="Equation" r:id="rId18" imgW="241200" imgH="241200" progId="">
              <p:embed/>
            </p:oleObj>
          </a:graphicData>
        </a:graphic>
      </p:graphicFrame>
      <p:graphicFrame>
        <p:nvGraphicFramePr>
          <p:cNvPr id="57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971331826"/>
              </p:ext>
            </p:extLst>
          </p:nvPr>
        </p:nvGraphicFramePr>
        <p:xfrm>
          <a:off x="5440363" y="3376181"/>
          <a:ext cx="265112" cy="342900"/>
        </p:xfrm>
        <a:graphic>
          <a:graphicData uri="http://schemas.openxmlformats.org/presentationml/2006/ole">
            <p:oleObj spid="_x0000_s11281" name="Equation" r:id="rId19" imgW="177480" imgH="228600" progId="">
              <p:embed/>
            </p:oleObj>
          </a:graphicData>
        </a:graphic>
      </p:graphicFrame>
      <p:graphicFrame>
        <p:nvGraphicFramePr>
          <p:cNvPr id="59" name="Object 58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816638955"/>
              </p:ext>
            </p:extLst>
          </p:nvPr>
        </p:nvGraphicFramePr>
        <p:xfrm>
          <a:off x="8528050" y="2674506"/>
          <a:ext cx="165100" cy="228600"/>
        </p:xfrm>
        <a:graphic>
          <a:graphicData uri="http://schemas.openxmlformats.org/presentationml/2006/ole">
            <p:oleObj spid="_x0000_s11282" name="Equation" r:id="rId20" imgW="164880" imgH="228600" progId="">
              <p:embed/>
            </p:oleObj>
          </a:graphicData>
        </a:graphic>
      </p:graphicFrame>
      <p:graphicFrame>
        <p:nvGraphicFramePr>
          <p:cNvPr id="61" name="Object 60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241560232"/>
              </p:ext>
            </p:extLst>
          </p:nvPr>
        </p:nvGraphicFramePr>
        <p:xfrm>
          <a:off x="5954580" y="1231816"/>
          <a:ext cx="1141413" cy="938213"/>
        </p:xfrm>
        <a:graphic>
          <a:graphicData uri="http://schemas.openxmlformats.org/presentationml/2006/ole">
            <p:oleObj spid="_x0000_s11283" name="Equation" r:id="rId21" imgW="571320" imgH="469800" progId="">
              <p:embed/>
            </p:oleObj>
          </a:graphicData>
        </a:graphic>
      </p:graphicFrame>
      <p:sp>
        <p:nvSpPr>
          <p:cNvPr id="62" name="Trapezoid 61"/>
          <p:cNvSpPr/>
          <p:nvPr/>
        </p:nvSpPr>
        <p:spPr>
          <a:xfrm rot="16200000">
            <a:off x="3345361" y="1278318"/>
            <a:ext cx="921717" cy="921720"/>
          </a:xfrm>
          <a:prstGeom prst="trapezoid">
            <a:avLst>
              <a:gd name="adj" fmla="val 36096"/>
            </a:avLst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4267080" y="1700773"/>
            <a:ext cx="268835" cy="7681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" name="Straight Connector 63"/>
          <p:cNvCxnSpPr/>
          <p:nvPr/>
        </p:nvCxnSpPr>
        <p:spPr>
          <a:xfrm>
            <a:off x="4151865" y="2161633"/>
            <a:ext cx="0" cy="691292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4612725" y="1739179"/>
            <a:ext cx="499265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6" name="Object 6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170562311"/>
              </p:ext>
            </p:extLst>
          </p:nvPr>
        </p:nvGraphicFramePr>
        <p:xfrm>
          <a:off x="4670717" y="1388921"/>
          <a:ext cx="285660" cy="361800"/>
        </p:xfrm>
        <a:graphic>
          <a:graphicData uri="http://schemas.openxmlformats.org/presentationml/2006/ole">
            <p:oleObj spid="_x0000_s11284" name="Equation" r:id="rId22" imgW="190440" imgH="241200" progId="">
              <p:embed/>
            </p:oleObj>
          </a:graphicData>
        </a:graphic>
      </p:graphicFrame>
      <p:cxnSp>
        <p:nvCxnSpPr>
          <p:cNvPr id="67" name="Straight Connector 66"/>
          <p:cNvCxnSpPr/>
          <p:nvPr/>
        </p:nvCxnSpPr>
        <p:spPr>
          <a:xfrm>
            <a:off x="2520664" y="1740255"/>
            <a:ext cx="824695" cy="0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3172330" y="1177884"/>
            <a:ext cx="1229167" cy="1145675"/>
          </a:xfrm>
          <a:prstGeom prst="rect">
            <a:avLst/>
          </a:prstGeom>
          <a:noFill/>
          <a:ln w="9525"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9" name="Object 68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411502563"/>
              </p:ext>
            </p:extLst>
          </p:nvPr>
        </p:nvGraphicFramePr>
        <p:xfrm>
          <a:off x="2738438" y="1450975"/>
          <a:ext cx="133350" cy="247650"/>
        </p:xfrm>
        <a:graphic>
          <a:graphicData uri="http://schemas.openxmlformats.org/presentationml/2006/ole">
            <p:oleObj spid="_x0000_s11285" name="Equation" r:id="rId23" imgW="88560" imgH="164880" progId="">
              <p:embed/>
            </p:oleObj>
          </a:graphicData>
        </a:graphic>
      </p:graphicFrame>
      <p:graphicFrame>
        <p:nvGraphicFramePr>
          <p:cNvPr id="70" name="Object 69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384466259"/>
              </p:ext>
            </p:extLst>
          </p:nvPr>
        </p:nvGraphicFramePr>
        <p:xfrm>
          <a:off x="4271963" y="2467491"/>
          <a:ext cx="190500" cy="246062"/>
        </p:xfrm>
        <a:graphic>
          <a:graphicData uri="http://schemas.openxmlformats.org/presentationml/2006/ole">
            <p:oleObj spid="_x0000_s11286" name="Equation" r:id="rId24" imgW="126720" imgH="164880" progId="">
              <p:embed/>
            </p:oleObj>
          </a:graphicData>
        </a:graphic>
      </p:graphicFrame>
      <p:graphicFrame>
        <p:nvGraphicFramePr>
          <p:cNvPr id="71" name="Object 70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304916992"/>
              </p:ext>
            </p:extLst>
          </p:nvPr>
        </p:nvGraphicFramePr>
        <p:xfrm>
          <a:off x="7064415" y="5910608"/>
          <a:ext cx="622300" cy="360362"/>
        </p:xfrm>
        <a:graphic>
          <a:graphicData uri="http://schemas.openxmlformats.org/presentationml/2006/ole">
            <p:oleObj spid="_x0000_s11287" name="Equation" r:id="rId25" imgW="418918" imgH="241195" progId="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60456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00"/>
                            </p:stCondLst>
                            <p:childTnLst>
                              <p:par>
                                <p:cTn id="1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500"/>
                            </p:stCondLst>
                            <p:childTnLst>
                              <p:par>
                                <p:cTn id="18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1000"/>
                            </p:stCondLst>
                            <p:childTnLst>
                              <p:par>
                                <p:cTn id="18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500"/>
                            </p:stCondLst>
                            <p:childTnLst>
                              <p:par>
                                <p:cTn id="19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1000"/>
                            </p:stCondLst>
                            <p:childTnLst>
                              <p:par>
                                <p:cTn id="19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500"/>
                            </p:stCondLst>
                            <p:childTnLst>
                              <p:par>
                                <p:cTn id="2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1000"/>
                            </p:stCondLst>
                            <p:childTnLst>
                              <p:par>
                                <p:cTn id="2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2" grpId="0" animBg="1"/>
      <p:bldP spid="14" grpId="0" animBg="1"/>
      <p:bldP spid="16" grpId="0" animBg="1"/>
      <p:bldP spid="17" grpId="0" animBg="1"/>
      <p:bldP spid="18" grpId="0" animBg="1"/>
      <p:bldP spid="32" grpId="0" animBg="1"/>
      <p:bldP spid="33" grpId="0" animBg="1"/>
      <p:bldP spid="34" grpId="0" animBg="1"/>
      <p:bldP spid="37" grpId="0" animBg="1"/>
      <p:bldP spid="38" grpId="0" animBg="1"/>
      <p:bldP spid="39" grpId="0" animBg="1"/>
      <p:bldP spid="40" grpId="0" animBg="1"/>
      <p:bldP spid="62" grpId="0" animBg="1"/>
      <p:bldP spid="63" grpId="0" animBg="1"/>
      <p:bldP spid="6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reeform 36"/>
          <p:cNvSpPr/>
          <p:nvPr/>
        </p:nvSpPr>
        <p:spPr>
          <a:xfrm>
            <a:off x="4562228" y="3718665"/>
            <a:ext cx="428625" cy="1157592"/>
          </a:xfrm>
          <a:custGeom>
            <a:avLst/>
            <a:gdLst>
              <a:gd name="connsiteX0" fmla="*/ 0 w 428625"/>
              <a:gd name="connsiteY0" fmla="*/ 1119187 h 1119187"/>
              <a:gd name="connsiteX1" fmla="*/ 161925 w 428625"/>
              <a:gd name="connsiteY1" fmla="*/ 595312 h 1119187"/>
              <a:gd name="connsiteX2" fmla="*/ 428625 w 428625"/>
              <a:gd name="connsiteY2" fmla="*/ 0 h 1119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8625" h="1119187">
                <a:moveTo>
                  <a:pt x="0" y="1119187"/>
                </a:moveTo>
                <a:cubicBezTo>
                  <a:pt x="45244" y="950515"/>
                  <a:pt x="90488" y="781843"/>
                  <a:pt x="161925" y="595312"/>
                </a:cubicBezTo>
                <a:cubicBezTo>
                  <a:pt x="233362" y="408781"/>
                  <a:pt x="330993" y="204390"/>
                  <a:pt x="428625" y="0"/>
                </a:cubicBezTo>
              </a:path>
            </a:pathLst>
          </a:custGeom>
          <a:noFill/>
          <a:ln w="9525"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Isentropic Efficiency of </a:t>
            </a:r>
            <a:r>
              <a:rPr lang="en-US" dirty="0" smtClean="0"/>
              <a:t>Compressors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2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496887027"/>
              </p:ext>
            </p:extLst>
          </p:nvPr>
        </p:nvGraphicFramePr>
        <p:xfrm>
          <a:off x="6453845" y="1490586"/>
          <a:ext cx="1192213" cy="938213"/>
        </p:xfrm>
        <a:graphic>
          <a:graphicData uri="http://schemas.openxmlformats.org/presentationml/2006/ole">
            <p:oleObj spid="_x0000_s12290" name="Equation" r:id="rId4" imgW="596880" imgH="469800" progId="">
              <p:embed/>
            </p:oleObj>
          </a:graphicData>
        </a:graphic>
      </p:graphicFrame>
      <p:sp>
        <p:nvSpPr>
          <p:cNvPr id="8" name="Trapezoid 7">
            <a:hlinkClick r:id="rId5"/>
          </p:cNvPr>
          <p:cNvSpPr/>
          <p:nvPr/>
        </p:nvSpPr>
        <p:spPr>
          <a:xfrm rot="16200000" flipH="1" flipV="1">
            <a:off x="3765496" y="1591020"/>
            <a:ext cx="921717" cy="921720"/>
          </a:xfrm>
          <a:prstGeom prst="trapezoid">
            <a:avLst>
              <a:gd name="adj" fmla="val 36096"/>
            </a:avLst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687215" y="2013475"/>
            <a:ext cx="268835" cy="7681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4572000" y="1174077"/>
            <a:ext cx="0" cy="691524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032860" y="2051881"/>
            <a:ext cx="499265" cy="0"/>
          </a:xfrm>
          <a:prstGeom prst="straightConnector1">
            <a:avLst/>
          </a:prstGeom>
          <a:ln w="28575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690400988"/>
              </p:ext>
            </p:extLst>
          </p:nvPr>
        </p:nvGraphicFramePr>
        <p:xfrm>
          <a:off x="5081588" y="1701800"/>
          <a:ext cx="304800" cy="361950"/>
        </p:xfrm>
        <a:graphic>
          <a:graphicData uri="http://schemas.openxmlformats.org/presentationml/2006/ole">
            <p:oleObj spid="_x0000_s12291" name="Equation" r:id="rId6" imgW="203040" imgH="241200" progId="">
              <p:embed/>
            </p:oleObj>
          </a:graphicData>
        </a:graphic>
      </p:graphicFrame>
      <p:cxnSp>
        <p:nvCxnSpPr>
          <p:cNvPr id="13" name="Straight Connector 12"/>
          <p:cNvCxnSpPr/>
          <p:nvPr/>
        </p:nvCxnSpPr>
        <p:spPr>
          <a:xfrm flipV="1">
            <a:off x="3919115" y="2474335"/>
            <a:ext cx="0" cy="537671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3592465" y="1490586"/>
            <a:ext cx="1229167" cy="1145675"/>
          </a:xfrm>
          <a:prstGeom prst="rect">
            <a:avLst/>
          </a:prstGeom>
          <a:noFill/>
          <a:ln w="9525"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397276598"/>
              </p:ext>
            </p:extLst>
          </p:nvPr>
        </p:nvGraphicFramePr>
        <p:xfrm>
          <a:off x="3962911" y="2711604"/>
          <a:ext cx="133350" cy="247650"/>
        </p:xfrm>
        <a:graphic>
          <a:graphicData uri="http://schemas.openxmlformats.org/presentationml/2006/ole">
            <p:oleObj spid="_x0000_s12292" name="Equation" r:id="rId7" imgW="88560" imgH="164880" progId="">
              <p:embed/>
            </p:oleObj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919054462"/>
              </p:ext>
            </p:extLst>
          </p:nvPr>
        </p:nvGraphicFramePr>
        <p:xfrm>
          <a:off x="4641067" y="1108785"/>
          <a:ext cx="190500" cy="246062"/>
        </p:xfrm>
        <a:graphic>
          <a:graphicData uri="http://schemas.openxmlformats.org/presentationml/2006/ole">
            <p:oleObj spid="_x0000_s12293" name="Equation" r:id="rId8" imgW="126720" imgH="164880" progId="">
              <p:embed/>
            </p:oleObj>
          </a:graphicData>
        </a:graphic>
      </p:graphicFrame>
      <p:cxnSp>
        <p:nvCxnSpPr>
          <p:cNvPr id="21" name="Straight Connector 20"/>
          <p:cNvCxnSpPr/>
          <p:nvPr/>
        </p:nvCxnSpPr>
        <p:spPr>
          <a:xfrm>
            <a:off x="2966810" y="2986264"/>
            <a:ext cx="0" cy="26115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966810" y="5597804"/>
            <a:ext cx="322055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71900183"/>
              </p:ext>
            </p:extLst>
          </p:nvPr>
        </p:nvGraphicFramePr>
        <p:xfrm>
          <a:off x="2757260" y="2953320"/>
          <a:ext cx="209550" cy="247650"/>
        </p:xfrm>
        <a:graphic>
          <a:graphicData uri="http://schemas.openxmlformats.org/presentationml/2006/ole">
            <p:oleObj spid="_x0000_s12294" name="Equation" r:id="rId9" imgW="139579" imgH="164957" progId="">
              <p:embed/>
            </p:oleObj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724223643"/>
              </p:ext>
            </p:extLst>
          </p:nvPr>
        </p:nvGraphicFramePr>
        <p:xfrm>
          <a:off x="6015915" y="5621389"/>
          <a:ext cx="171450" cy="209550"/>
        </p:xfrm>
        <a:graphic>
          <a:graphicData uri="http://schemas.openxmlformats.org/presentationml/2006/ole">
            <p:oleObj spid="_x0000_s12295" name="Equation" r:id="rId10" imgW="114201" imgH="139579" progId="">
              <p:embed/>
            </p:oleObj>
          </a:graphicData>
        </a:graphic>
      </p:graphicFrame>
      <p:sp>
        <p:nvSpPr>
          <p:cNvPr id="26" name="Freeform 25"/>
          <p:cNvSpPr/>
          <p:nvPr/>
        </p:nvSpPr>
        <p:spPr>
          <a:xfrm>
            <a:off x="3188828" y="3380067"/>
            <a:ext cx="2263806" cy="1127464"/>
          </a:xfrm>
          <a:custGeom>
            <a:avLst/>
            <a:gdLst>
              <a:gd name="connsiteX0" fmla="*/ 0 w 2263806"/>
              <a:gd name="connsiteY0" fmla="*/ 1127464 h 1127464"/>
              <a:gd name="connsiteX1" fmla="*/ 1012054 w 2263806"/>
              <a:gd name="connsiteY1" fmla="*/ 816745 h 1127464"/>
              <a:gd name="connsiteX2" fmla="*/ 2263806 w 2263806"/>
              <a:gd name="connsiteY2" fmla="*/ 0 h 1127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63806" h="1127464">
                <a:moveTo>
                  <a:pt x="0" y="1127464"/>
                </a:moveTo>
                <a:cubicBezTo>
                  <a:pt x="317376" y="1066060"/>
                  <a:pt x="634753" y="1004656"/>
                  <a:pt x="1012054" y="816745"/>
                </a:cubicBezTo>
                <a:cubicBezTo>
                  <a:pt x="1389355" y="628834"/>
                  <a:pt x="1826580" y="314417"/>
                  <a:pt x="2263806" y="0"/>
                </a:cubicBezTo>
              </a:path>
            </a:pathLst>
          </a:cu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3194643" y="4217929"/>
            <a:ext cx="2518267" cy="1127464"/>
          </a:xfrm>
          <a:custGeom>
            <a:avLst/>
            <a:gdLst>
              <a:gd name="connsiteX0" fmla="*/ 0 w 2263806"/>
              <a:gd name="connsiteY0" fmla="*/ 1127464 h 1127464"/>
              <a:gd name="connsiteX1" fmla="*/ 1012054 w 2263806"/>
              <a:gd name="connsiteY1" fmla="*/ 816745 h 1127464"/>
              <a:gd name="connsiteX2" fmla="*/ 2263806 w 2263806"/>
              <a:gd name="connsiteY2" fmla="*/ 0 h 1127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63806" h="1127464">
                <a:moveTo>
                  <a:pt x="0" y="1127464"/>
                </a:moveTo>
                <a:cubicBezTo>
                  <a:pt x="317376" y="1066060"/>
                  <a:pt x="634753" y="1004656"/>
                  <a:pt x="1012054" y="816745"/>
                </a:cubicBezTo>
                <a:cubicBezTo>
                  <a:pt x="1389355" y="628834"/>
                  <a:pt x="1826580" y="314417"/>
                  <a:pt x="2263806" y="0"/>
                </a:cubicBezTo>
              </a:path>
            </a:pathLst>
          </a:cu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899668775"/>
              </p:ext>
            </p:extLst>
          </p:nvPr>
        </p:nvGraphicFramePr>
        <p:xfrm>
          <a:off x="5803924" y="4063434"/>
          <a:ext cx="152400" cy="228600"/>
        </p:xfrm>
        <a:graphic>
          <a:graphicData uri="http://schemas.openxmlformats.org/presentationml/2006/ole">
            <p:oleObj spid="_x0000_s12296" name="Equation" r:id="rId11" imgW="152280" imgH="228600" progId="">
              <p:embed/>
            </p:oleObj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116171101"/>
              </p:ext>
            </p:extLst>
          </p:nvPr>
        </p:nvGraphicFramePr>
        <p:xfrm>
          <a:off x="5492584" y="3200970"/>
          <a:ext cx="165100" cy="228600"/>
        </p:xfrm>
        <a:graphic>
          <a:graphicData uri="http://schemas.openxmlformats.org/presentationml/2006/ole">
            <p:oleObj spid="_x0000_s12297" name="Equation" r:id="rId12" imgW="164880" imgH="228600" progId="">
              <p:embed/>
            </p:oleObj>
          </a:graphicData>
        </a:graphic>
      </p:graphicFrame>
      <p:sp>
        <p:nvSpPr>
          <p:cNvPr id="30" name="Oval 29"/>
          <p:cNvSpPr/>
          <p:nvPr/>
        </p:nvSpPr>
        <p:spPr>
          <a:xfrm>
            <a:off x="4511296" y="4870814"/>
            <a:ext cx="76810" cy="76810"/>
          </a:xfrm>
          <a:prstGeom prst="ellipse">
            <a:avLst/>
          </a:prstGeom>
          <a:solidFill>
            <a:schemeClr val="accent6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4511296" y="3960554"/>
            <a:ext cx="76810" cy="76810"/>
          </a:xfrm>
          <a:prstGeom prst="ellipse">
            <a:avLst/>
          </a:prstGeom>
          <a:solidFill>
            <a:schemeClr val="accent6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4952448" y="3680259"/>
            <a:ext cx="76810" cy="76810"/>
          </a:xfrm>
          <a:prstGeom prst="ellipse">
            <a:avLst/>
          </a:prstGeom>
          <a:solidFill>
            <a:schemeClr val="accent6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/>
          <p:cNvCxnSpPr>
            <a:stCxn id="31" idx="4"/>
            <a:endCxn id="30" idx="0"/>
          </p:cNvCxnSpPr>
          <p:nvPr/>
        </p:nvCxnSpPr>
        <p:spPr>
          <a:xfrm>
            <a:off x="4549701" y="4037364"/>
            <a:ext cx="0" cy="8334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787393942"/>
              </p:ext>
            </p:extLst>
          </p:nvPr>
        </p:nvGraphicFramePr>
        <p:xfrm>
          <a:off x="4318092" y="4768420"/>
          <a:ext cx="109537" cy="204788"/>
        </p:xfrm>
        <a:graphic>
          <a:graphicData uri="http://schemas.openxmlformats.org/presentationml/2006/ole">
            <p:oleObj spid="_x0000_s12298" name="Equation" r:id="rId13" imgW="88707" imgH="164742" progId="">
              <p:embed/>
            </p:oleObj>
          </a:graphicData>
        </a:graphic>
      </p:graphicFrame>
      <p:graphicFrame>
        <p:nvGraphicFramePr>
          <p:cNvPr id="3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076379233"/>
              </p:ext>
            </p:extLst>
          </p:nvPr>
        </p:nvGraphicFramePr>
        <p:xfrm>
          <a:off x="4400828" y="3704290"/>
          <a:ext cx="234950" cy="220663"/>
        </p:xfrm>
        <a:graphic>
          <a:graphicData uri="http://schemas.openxmlformats.org/presentationml/2006/ole">
            <p:oleObj spid="_x0000_s12299" name="Equation" r:id="rId14" imgW="190335" imgH="177646" progId="">
              <p:embed/>
            </p:oleObj>
          </a:graphicData>
        </a:graphic>
      </p:graphicFrame>
      <p:graphicFrame>
        <p:nvGraphicFramePr>
          <p:cNvPr id="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715228092"/>
              </p:ext>
            </p:extLst>
          </p:nvPr>
        </p:nvGraphicFramePr>
        <p:xfrm>
          <a:off x="4912271" y="3416556"/>
          <a:ext cx="157163" cy="204787"/>
        </p:xfrm>
        <a:graphic>
          <a:graphicData uri="http://schemas.openxmlformats.org/presentationml/2006/ole">
            <p:oleObj spid="_x0000_s12300" name="Equation" r:id="rId15" imgW="126780" imgH="164814" progId="">
              <p:embed/>
            </p:oleObj>
          </a:graphicData>
        </a:graphic>
      </p:graphicFrame>
      <p:cxnSp>
        <p:nvCxnSpPr>
          <p:cNvPr id="42" name="Straight Connector 41"/>
          <p:cNvCxnSpPr/>
          <p:nvPr/>
        </p:nvCxnSpPr>
        <p:spPr>
          <a:xfrm>
            <a:off x="4549701" y="5011613"/>
            <a:ext cx="0" cy="8193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990853" y="3795475"/>
            <a:ext cx="0" cy="20354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4549701" y="5756885"/>
            <a:ext cx="441152" cy="1588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8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681392196"/>
              </p:ext>
            </p:extLst>
          </p:nvPr>
        </p:nvGraphicFramePr>
        <p:xfrm>
          <a:off x="4459140" y="5818977"/>
          <a:ext cx="622300" cy="360363"/>
        </p:xfrm>
        <a:graphic>
          <a:graphicData uri="http://schemas.openxmlformats.org/presentationml/2006/ole">
            <p:oleObj spid="_x0000_s12301" name="Equation" r:id="rId16" imgW="419040" imgH="241200" progId="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728952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"/>
                            </p:stCondLst>
                            <p:childTnLst>
                              <p:par>
                                <p:cTn id="10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000"/>
                            </p:stCondLst>
                            <p:childTnLst>
                              <p:par>
                                <p:cTn id="10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8" grpId="0" animBg="1"/>
      <p:bldP spid="9" grpId="0" animBg="1"/>
      <p:bldP spid="14" grpId="0" animBg="1"/>
      <p:bldP spid="26" grpId="0" animBg="1"/>
      <p:bldP spid="27" grpId="0" animBg="1"/>
      <p:bldP spid="30" grpId="0" animBg="1"/>
      <p:bldP spid="31" grpId="0" animBg="1"/>
      <p:bldP spid="3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reeform 36"/>
          <p:cNvSpPr/>
          <p:nvPr/>
        </p:nvSpPr>
        <p:spPr>
          <a:xfrm>
            <a:off x="3949996" y="3851455"/>
            <a:ext cx="301716" cy="1344175"/>
          </a:xfrm>
          <a:custGeom>
            <a:avLst/>
            <a:gdLst>
              <a:gd name="connsiteX0" fmla="*/ 0 w 428625"/>
              <a:gd name="connsiteY0" fmla="*/ 1119187 h 1119187"/>
              <a:gd name="connsiteX1" fmla="*/ 161925 w 428625"/>
              <a:gd name="connsiteY1" fmla="*/ 595312 h 1119187"/>
              <a:gd name="connsiteX2" fmla="*/ 428625 w 428625"/>
              <a:gd name="connsiteY2" fmla="*/ 0 h 1119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8625" h="1119187">
                <a:moveTo>
                  <a:pt x="0" y="1119187"/>
                </a:moveTo>
                <a:cubicBezTo>
                  <a:pt x="45244" y="950515"/>
                  <a:pt x="90488" y="781843"/>
                  <a:pt x="161925" y="595312"/>
                </a:cubicBezTo>
                <a:cubicBezTo>
                  <a:pt x="233362" y="408781"/>
                  <a:pt x="330993" y="204390"/>
                  <a:pt x="428625" y="0"/>
                </a:cubicBezTo>
              </a:path>
            </a:pathLst>
          </a:custGeom>
          <a:noFill/>
          <a:ln w="9525"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Isentropic Efficiency of </a:t>
            </a:r>
            <a:r>
              <a:rPr lang="en-US" dirty="0" smtClean="0"/>
              <a:t>Pumps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3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999725882"/>
              </p:ext>
            </p:extLst>
          </p:nvPr>
        </p:nvGraphicFramePr>
        <p:xfrm>
          <a:off x="6427788" y="1477963"/>
          <a:ext cx="1243012" cy="963612"/>
        </p:xfrm>
        <a:graphic>
          <a:graphicData uri="http://schemas.openxmlformats.org/presentationml/2006/ole">
            <p:oleObj spid="_x0000_s13314" name="Equation" r:id="rId4" imgW="622080" imgH="482400" progId="">
              <p:embed/>
            </p:oleObj>
          </a:graphicData>
        </a:graphic>
      </p:graphicFrame>
      <p:cxnSp>
        <p:nvCxnSpPr>
          <p:cNvPr id="10" name="Straight Connector 9"/>
          <p:cNvCxnSpPr/>
          <p:nvPr/>
        </p:nvCxnSpPr>
        <p:spPr>
          <a:xfrm>
            <a:off x="4238870" y="1727094"/>
            <a:ext cx="1075340" cy="0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413804" y="2135104"/>
            <a:ext cx="658259" cy="368781"/>
          </a:xfrm>
          <a:prstGeom prst="straightConnector1">
            <a:avLst/>
          </a:prstGeom>
          <a:ln w="28575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221526414"/>
              </p:ext>
            </p:extLst>
          </p:nvPr>
        </p:nvGraphicFramePr>
        <p:xfrm>
          <a:off x="5128784" y="2251075"/>
          <a:ext cx="323850" cy="381000"/>
        </p:xfrm>
        <a:graphic>
          <a:graphicData uri="http://schemas.openxmlformats.org/presentationml/2006/ole">
            <p:oleObj spid="_x0000_s13315" name="Equation" r:id="rId5" imgW="215640" imgH="253800" progId="">
              <p:embed/>
            </p:oleObj>
          </a:graphicData>
        </a:graphic>
      </p:graphicFrame>
      <p:cxnSp>
        <p:nvCxnSpPr>
          <p:cNvPr id="13" name="Straight Connector 12"/>
          <p:cNvCxnSpPr/>
          <p:nvPr/>
        </p:nvCxnSpPr>
        <p:spPr>
          <a:xfrm flipV="1">
            <a:off x="3291596" y="2073274"/>
            <a:ext cx="968750" cy="1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289486462"/>
              </p:ext>
            </p:extLst>
          </p:nvPr>
        </p:nvGraphicFramePr>
        <p:xfrm>
          <a:off x="3573470" y="2135104"/>
          <a:ext cx="133350" cy="247650"/>
        </p:xfrm>
        <a:graphic>
          <a:graphicData uri="http://schemas.openxmlformats.org/presentationml/2006/ole">
            <p:oleObj spid="_x0000_s13316" name="Equation" r:id="rId6" imgW="88560" imgH="164880" progId="">
              <p:embed/>
            </p:oleObj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61281832"/>
              </p:ext>
            </p:extLst>
          </p:nvPr>
        </p:nvGraphicFramePr>
        <p:xfrm>
          <a:off x="4857198" y="1446213"/>
          <a:ext cx="190500" cy="246062"/>
        </p:xfrm>
        <a:graphic>
          <a:graphicData uri="http://schemas.openxmlformats.org/presentationml/2006/ole">
            <p:oleObj spid="_x0000_s13317" name="Equation" r:id="rId7" imgW="126720" imgH="164880" progId="">
              <p:embed/>
            </p:oleObj>
          </a:graphicData>
        </a:graphic>
      </p:graphicFrame>
      <p:cxnSp>
        <p:nvCxnSpPr>
          <p:cNvPr id="21" name="Straight Connector 20"/>
          <p:cNvCxnSpPr/>
          <p:nvPr/>
        </p:nvCxnSpPr>
        <p:spPr>
          <a:xfrm>
            <a:off x="2966810" y="2986264"/>
            <a:ext cx="0" cy="26115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966810" y="5597804"/>
            <a:ext cx="322055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430683695"/>
              </p:ext>
            </p:extLst>
          </p:nvPr>
        </p:nvGraphicFramePr>
        <p:xfrm>
          <a:off x="2757260" y="2953320"/>
          <a:ext cx="209550" cy="247650"/>
        </p:xfrm>
        <a:graphic>
          <a:graphicData uri="http://schemas.openxmlformats.org/presentationml/2006/ole">
            <p:oleObj spid="_x0000_s13318" name="Equation" r:id="rId8" imgW="139579" imgH="164957" progId="">
              <p:embed/>
            </p:oleObj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746324545"/>
              </p:ext>
            </p:extLst>
          </p:nvPr>
        </p:nvGraphicFramePr>
        <p:xfrm>
          <a:off x="6015915" y="5621389"/>
          <a:ext cx="171450" cy="209550"/>
        </p:xfrm>
        <a:graphic>
          <a:graphicData uri="http://schemas.openxmlformats.org/presentationml/2006/ole">
            <p:oleObj spid="_x0000_s13319" name="Equation" r:id="rId9" imgW="114201" imgH="139579" progId="">
              <p:embed/>
            </p:oleObj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918215232"/>
              </p:ext>
            </p:extLst>
          </p:nvPr>
        </p:nvGraphicFramePr>
        <p:xfrm>
          <a:off x="4625613" y="2986264"/>
          <a:ext cx="152400" cy="228600"/>
        </p:xfrm>
        <a:graphic>
          <a:graphicData uri="http://schemas.openxmlformats.org/presentationml/2006/ole">
            <p:oleObj spid="_x0000_s13320" name="Equation" r:id="rId10" imgW="152280" imgH="228600" progId="">
              <p:embed/>
            </p:oleObj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321946917"/>
              </p:ext>
            </p:extLst>
          </p:nvPr>
        </p:nvGraphicFramePr>
        <p:xfrm>
          <a:off x="4531823" y="3698750"/>
          <a:ext cx="165100" cy="228600"/>
        </p:xfrm>
        <a:graphic>
          <a:graphicData uri="http://schemas.openxmlformats.org/presentationml/2006/ole">
            <p:oleObj spid="_x0000_s13321" name="Equation" r:id="rId11" imgW="164880" imgH="228600" progId="">
              <p:embed/>
            </p:oleObj>
          </a:graphicData>
        </a:graphic>
      </p:graphicFrame>
      <p:cxnSp>
        <p:nvCxnSpPr>
          <p:cNvPr id="36" name="Straight Connector 35"/>
          <p:cNvCxnSpPr>
            <a:stCxn id="31" idx="4"/>
            <a:endCxn id="30" idx="0"/>
          </p:cNvCxnSpPr>
          <p:nvPr/>
        </p:nvCxnSpPr>
        <p:spPr>
          <a:xfrm>
            <a:off x="3937468" y="4356737"/>
            <a:ext cx="0" cy="8334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69808974"/>
              </p:ext>
            </p:extLst>
          </p:nvPr>
        </p:nvGraphicFramePr>
        <p:xfrm>
          <a:off x="3705859" y="5087793"/>
          <a:ext cx="109537" cy="204788"/>
        </p:xfrm>
        <a:graphic>
          <a:graphicData uri="http://schemas.openxmlformats.org/presentationml/2006/ole">
            <p:oleObj spid="_x0000_s13322" name="Equation" r:id="rId12" imgW="88707" imgH="164742" progId="">
              <p:embed/>
            </p:oleObj>
          </a:graphicData>
        </a:graphic>
      </p:graphicFrame>
      <p:graphicFrame>
        <p:nvGraphicFramePr>
          <p:cNvPr id="3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923709138"/>
              </p:ext>
            </p:extLst>
          </p:nvPr>
        </p:nvGraphicFramePr>
        <p:xfrm>
          <a:off x="3788595" y="4023663"/>
          <a:ext cx="234950" cy="220663"/>
        </p:xfrm>
        <a:graphic>
          <a:graphicData uri="http://schemas.openxmlformats.org/presentationml/2006/ole">
            <p:oleObj spid="_x0000_s13323" name="Equation" r:id="rId13" imgW="190335" imgH="177646" progId="">
              <p:embed/>
            </p:oleObj>
          </a:graphicData>
        </a:graphic>
      </p:graphicFrame>
      <p:graphicFrame>
        <p:nvGraphicFramePr>
          <p:cNvPr id="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077810758"/>
              </p:ext>
            </p:extLst>
          </p:nvPr>
        </p:nvGraphicFramePr>
        <p:xfrm>
          <a:off x="4172074" y="3494068"/>
          <a:ext cx="157163" cy="204787"/>
        </p:xfrm>
        <a:graphic>
          <a:graphicData uri="http://schemas.openxmlformats.org/presentationml/2006/ole">
            <p:oleObj spid="_x0000_s13324" name="Equation" r:id="rId14" imgW="126780" imgH="164814" progId="">
              <p:embed/>
            </p:oleObj>
          </a:graphicData>
        </a:graphic>
      </p:graphicFrame>
      <p:cxnSp>
        <p:nvCxnSpPr>
          <p:cNvPr id="42" name="Straight Connector 41"/>
          <p:cNvCxnSpPr/>
          <p:nvPr/>
        </p:nvCxnSpPr>
        <p:spPr>
          <a:xfrm>
            <a:off x="3940551" y="5292581"/>
            <a:ext cx="0" cy="6241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260346" y="3881305"/>
            <a:ext cx="0" cy="20354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3935560" y="5771705"/>
            <a:ext cx="324786" cy="1588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8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992882988"/>
              </p:ext>
            </p:extLst>
          </p:nvPr>
        </p:nvGraphicFramePr>
        <p:xfrm>
          <a:off x="3800786" y="5916769"/>
          <a:ext cx="622300" cy="360363"/>
        </p:xfrm>
        <a:graphic>
          <a:graphicData uri="http://schemas.openxmlformats.org/presentationml/2006/ole">
            <p:oleObj spid="_x0000_s13325" name="Equation" r:id="rId15" imgW="419040" imgH="241200" progId="">
              <p:embed/>
            </p:oleObj>
          </a:graphicData>
        </a:graphic>
      </p:graphicFrame>
      <p:sp>
        <p:nvSpPr>
          <p:cNvPr id="4" name="Oval 3"/>
          <p:cNvSpPr/>
          <p:nvPr/>
        </p:nvSpPr>
        <p:spPr>
          <a:xfrm>
            <a:off x="3935560" y="1727094"/>
            <a:ext cx="649573" cy="649573"/>
          </a:xfrm>
          <a:prstGeom prst="ellipse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837891" y="1629425"/>
            <a:ext cx="844910" cy="844910"/>
          </a:xfrm>
          <a:prstGeom prst="ellipse">
            <a:avLst/>
          </a:prstGeom>
          <a:noFill/>
          <a:ln w="9525"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4298365" y="3127461"/>
            <a:ext cx="896645" cy="2405849"/>
          </a:xfrm>
          <a:custGeom>
            <a:avLst/>
            <a:gdLst>
              <a:gd name="connsiteX0" fmla="*/ 0 w 896645"/>
              <a:gd name="connsiteY0" fmla="*/ 2405849 h 2405849"/>
              <a:gd name="connsiteX1" fmla="*/ 452761 w 896645"/>
              <a:gd name="connsiteY1" fmla="*/ 905523 h 2405849"/>
              <a:gd name="connsiteX2" fmla="*/ 896645 w 896645"/>
              <a:gd name="connsiteY2" fmla="*/ 0 h 2405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96645" h="2405849">
                <a:moveTo>
                  <a:pt x="0" y="2405849"/>
                </a:moveTo>
                <a:cubicBezTo>
                  <a:pt x="151660" y="1856173"/>
                  <a:pt x="303320" y="1306498"/>
                  <a:pt x="452761" y="905523"/>
                </a:cubicBezTo>
                <a:cubicBezTo>
                  <a:pt x="602202" y="504548"/>
                  <a:pt x="749423" y="252274"/>
                  <a:pt x="896645" y="0"/>
                </a:cubicBez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 flipH="1">
            <a:off x="3381445" y="3200970"/>
            <a:ext cx="1249230" cy="19946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3862575" y="3928265"/>
            <a:ext cx="669248" cy="14593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4213307" y="3774645"/>
            <a:ext cx="76810" cy="76810"/>
          </a:xfrm>
          <a:prstGeom prst="ellipse">
            <a:avLst/>
          </a:prstGeom>
          <a:solidFill>
            <a:schemeClr val="accent6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3899063" y="5190187"/>
            <a:ext cx="76810" cy="76810"/>
          </a:xfrm>
          <a:prstGeom prst="ellipse">
            <a:avLst/>
          </a:prstGeom>
          <a:solidFill>
            <a:schemeClr val="accent6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3899063" y="4279927"/>
            <a:ext cx="76810" cy="76810"/>
          </a:xfrm>
          <a:prstGeom prst="ellipse">
            <a:avLst/>
          </a:prstGeom>
          <a:solidFill>
            <a:schemeClr val="accent6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 rot="17217741">
            <a:off x="3916941" y="4564646"/>
            <a:ext cx="15744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saturated liquid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3291595" y="3390595"/>
            <a:ext cx="4142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L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5311459" y="4219475"/>
            <a:ext cx="8759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L+V</a:t>
            </a:r>
          </a:p>
        </p:txBody>
      </p:sp>
    </p:spTree>
    <p:extLst>
      <p:ext uri="{BB962C8B-B14F-4D97-AF65-F5344CB8AC3E}">
        <p14:creationId xmlns="" xmlns:p14="http://schemas.microsoft.com/office/powerpoint/2010/main" val="3491150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4" grpId="0" animBg="1"/>
      <p:bldP spid="5" grpId="0" animBg="1"/>
      <p:bldP spid="20" grpId="0" animBg="1"/>
      <p:bldP spid="32" grpId="0" animBg="1"/>
      <p:bldP spid="30" grpId="0" animBg="1"/>
      <p:bldP spid="31" grpId="0" animBg="1"/>
      <p:bldP spid="52" grpId="0"/>
      <p:bldP spid="53" grpId="0"/>
      <p:bldP spid="54" grpId="0"/>
    </p:bldLst>
  </p:timing>
</p:sld>
</file>

<file path=ppt/theme/theme1.xml><?xml version="1.0" encoding="utf-8"?>
<a:theme xmlns:a="http://schemas.openxmlformats.org/drawingml/2006/main" name="Office Theme">
  <a:themeElements>
    <a:clrScheme name="Balmer Thermodynamics">
      <a:dk1>
        <a:srgbClr val="000000"/>
      </a:dk1>
      <a:lt1>
        <a:srgbClr val="FFFFFF"/>
      </a:lt1>
      <a:dk2>
        <a:srgbClr val="BFBFBF"/>
      </a:dk2>
      <a:lt2>
        <a:srgbClr val="FFFFFF"/>
      </a:lt2>
      <a:accent1>
        <a:srgbClr val="000000"/>
      </a:accent1>
      <a:accent2>
        <a:srgbClr val="B18E5F"/>
      </a:accent2>
      <a:accent3>
        <a:srgbClr val="CDC9C8"/>
      </a:accent3>
      <a:accent4>
        <a:srgbClr val="076797"/>
      </a:accent4>
      <a:accent5>
        <a:srgbClr val="D20000"/>
      </a:accent5>
      <a:accent6>
        <a:srgbClr val="57797B"/>
      </a:accent6>
      <a:hlink>
        <a:srgbClr val="635476"/>
      </a:hlink>
      <a:folHlink>
        <a:srgbClr val="8F496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2400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3374</TotalTime>
  <Words>22</Words>
  <Application>Microsoft Office PowerPoint</Application>
  <PresentationFormat>On-screen Show (4:3)</PresentationFormat>
  <Paragraphs>12</Paragraphs>
  <Slides>3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Equation</vt:lpstr>
      <vt:lpstr>Isentropic Efficiency of Turbines</vt:lpstr>
      <vt:lpstr>Isentropic Efficiency of Compressors</vt:lpstr>
      <vt:lpstr>Isentropic Efficiency of Pumps</vt:lpstr>
    </vt:vector>
  </TitlesOfParts>
  <Company>University of Idaho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SteveP</dc:creator>
  <cp:lastModifiedBy>steve</cp:lastModifiedBy>
  <cp:revision>529</cp:revision>
  <cp:lastPrinted>2012-09-06T23:12:53Z</cp:lastPrinted>
  <dcterms:created xsi:type="dcterms:W3CDTF">2008-11-21T16:06:48Z</dcterms:created>
  <dcterms:modified xsi:type="dcterms:W3CDTF">2013-06-03T22:02:20Z</dcterms:modified>
</cp:coreProperties>
</file>