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590" r:id="rId2"/>
    <p:sldId id="716" r:id="rId3"/>
    <p:sldId id="712" r:id="rId4"/>
    <p:sldId id="572" r:id="rId5"/>
    <p:sldId id="573" r:id="rId6"/>
    <p:sldId id="713" r:id="rId7"/>
    <p:sldId id="711" r:id="rId8"/>
    <p:sldId id="591" r:id="rId9"/>
    <p:sldId id="715" r:id="rId10"/>
    <p:sldId id="611" r:id="rId11"/>
    <p:sldId id="714" r:id="rId12"/>
    <p:sldId id="574" r:id="rId13"/>
    <p:sldId id="709" r:id="rId14"/>
  </p:sldIdLst>
  <p:sldSz cx="9144000" cy="6858000" type="screen4x3"/>
  <p:notesSz cx="6858000" cy="91170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91"/>
    <a:srgbClr val="FF7D21"/>
    <a:srgbClr val="7D2E0F"/>
    <a:srgbClr val="FA5C1E"/>
    <a:srgbClr val="6600CC"/>
    <a:srgbClr val="9966FF"/>
    <a:srgbClr val="66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01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74"/>
    </p:cViewPr>
  </p:sorterViewPr>
  <p:notesViewPr>
    <p:cSldViewPr snapToGrid="0">
      <p:cViewPr varScale="1">
        <p:scale>
          <a:sx n="59" d="100"/>
          <a:sy n="59" d="100"/>
        </p:scale>
        <p:origin x="-1122" y="-96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9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13A47-DA5F-4607-BC99-81C3DE845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98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37DB6CE2-79B2-40EB-B04D-383DBC351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5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C0D5D95E-D64E-43C3-A483-671C3D5C829A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35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706218B4-B56C-4E92-A686-F2FD7DF36C27}" type="slidenum">
              <a:rPr lang="en-US" altLang="en-US" sz="1200">
                <a:latin typeface="Times" panose="02020603050405020304" pitchFamily="18" charset="0"/>
              </a:rPr>
              <a:pPr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634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CE13DF77-AD88-4426-BCE3-9142B50B33CB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13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816D975D-B9C0-4370-B1A6-51878818255D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258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C0D5D95E-D64E-43C3-A483-671C3D5C829A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027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18390897-8FFC-4C63-BC9E-EAF8AE3E01EB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415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7F8F3777-4897-486A-B425-177E7068A476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639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87DF54D6-02E3-4E70-AD94-09A2D6E2F7B0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2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D370C1E6-1416-42A4-BDA4-7FCCE93FBDC7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863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1C169905-F0BD-4320-B5F1-7CD819129C3F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413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93A0E4BA-5B5B-4C22-8921-4DC5AD48C223}" type="slidenum">
              <a:rPr lang="en-US" altLang="en-US" sz="1200"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19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2F8614B5-74DA-4F14-978C-610FCDDB3704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846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685800" y="6400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98500" y="6410325"/>
            <a:ext cx="1588" cy="155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0600" y="6400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8229600" y="640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0" y="2819400"/>
            <a:ext cx="4576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Line 37"/>
          <p:cNvSpPr>
            <a:spLocks noChangeShapeType="1"/>
          </p:cNvSpPr>
          <p:nvPr userDrawn="1"/>
        </p:nvSpPr>
        <p:spPr bwMode="auto">
          <a:xfrm>
            <a:off x="4559300" y="2824163"/>
            <a:ext cx="0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" name="Picture 2055" descr="Hubbardston%20Saw%20Mill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5602" b="5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5613"/>
            <a:ext cx="4648200" cy="777875"/>
          </a:xfrm>
        </p:spPr>
        <p:txBody>
          <a:bodyPr>
            <a:spAutoFit/>
          </a:bodyPr>
          <a:lstStyle>
            <a:lvl1pPr marL="0" indent="0">
              <a:spcBef>
                <a:spcPct val="3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833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533400" y="3048000"/>
            <a:ext cx="6400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49313" y="6400800"/>
            <a:ext cx="3875087" cy="457200"/>
          </a:xfrm>
        </p:spPr>
        <p:txBody>
          <a:bodyPr/>
          <a:lstStyle>
            <a:lvl1pPr>
              <a:defRPr b="0"/>
            </a:lvl1pPr>
          </a:lstStyle>
          <a:p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937375" y="6448425"/>
            <a:ext cx="11430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161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65125"/>
            <a:ext cx="186690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5125"/>
            <a:ext cx="54483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8649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571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98613"/>
            <a:ext cx="7467600" cy="48021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72133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7697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46101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657600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98613"/>
            <a:ext cx="3657600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8014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3578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29637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1086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9326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0436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5125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98613"/>
            <a:ext cx="74676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440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400" b="1"/>
            </a:lvl1pPr>
          </a:lstStyle>
          <a:p>
            <a:r>
              <a:rPr lang="en-US" altLang="en-US"/>
              <a:t>  Principles for Implementing Lean Manufacturing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flipH="1">
            <a:off x="685800" y="6400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8229600" y="640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698500" y="6410325"/>
            <a:ext cx="1588" cy="146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 userDrawn="1"/>
        </p:nvGraphicFramePr>
        <p:xfrm>
          <a:off x="6477000" y="6521450"/>
          <a:ext cx="144780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 Document" r:id="rId15" imgW="5715000" imgH="743040" progId="Imaging.Document">
                  <p:embed/>
                </p:oleObj>
              </mc:Choice>
              <mc:Fallback>
                <p:oleObj name="Image Document" r:id="rId15" imgW="5715000" imgH="743040" progId="Imaging.Documen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521450"/>
                        <a:ext cx="1447800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6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 Bold" charset="0"/>
        </a:defRPr>
      </a:lvl9pPr>
    </p:titleStyle>
    <p:bodyStyle>
      <a:lvl1pPr marL="177800" indent="-177800" algn="l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458788" indent="-166688" algn="l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-108" charset="-128"/>
        </a:defRPr>
      </a:lvl2pPr>
      <a:lvl3pPr marL="746125" indent="-173038" algn="l" rtl="0" eaLnBrk="0" fontAlgn="base" hangingPunct="0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-108" charset="-128"/>
        </a:defRPr>
      </a:lvl3pPr>
      <a:lvl4pPr marL="1033463" indent="-173038" algn="l" rtl="0" eaLnBrk="0" fontAlgn="base" hangingPunct="0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-108" charset="-128"/>
        </a:defRPr>
      </a:lvl4pPr>
      <a:lvl5pPr marL="1320800" indent="-173038" algn="l" rtl="0" eaLnBrk="0" fontAlgn="base" hangingPunct="0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pitchFamily="-108" charset="-128"/>
        </a:defRPr>
      </a:lvl5pPr>
      <a:lvl6pPr marL="1778000" indent="-173038" algn="l" rtl="0" fontAlgn="base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2235200" indent="-173038" algn="l" rtl="0" fontAlgn="base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2692400" indent="-173038" algn="l" rtl="0" fontAlgn="base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3149600" indent="-173038" algn="l" rtl="0" fontAlgn="base">
        <a:lnSpc>
          <a:spcPct val="80000"/>
        </a:lnSpc>
        <a:spcBef>
          <a:spcPct val="20000"/>
        </a:spcBef>
        <a:spcAft>
          <a:spcPct val="25000"/>
        </a:spcAft>
        <a:buClr>
          <a:schemeClr val="tx2"/>
        </a:buClr>
        <a:buChar char="-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ing.com/news/releases/2006/q4/061107b_n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65125"/>
            <a:ext cx="5395510" cy="648427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hlink"/>
                </a:solidFill>
              </a:rPr>
              <a:t>Lecture 1:  Overview</a:t>
            </a:r>
            <a:br>
              <a:rPr lang="en-US" altLang="en-US" u="sng" dirty="0" smtClean="0">
                <a:solidFill>
                  <a:schemeClr val="hlink"/>
                </a:solidFill>
              </a:rPr>
            </a:br>
            <a:r>
              <a:rPr lang="en-US" altLang="en-US" dirty="0">
                <a:solidFill>
                  <a:schemeClr val="hlink"/>
                </a:solidFill>
              </a:rPr>
              <a:t/>
            </a:r>
            <a:br>
              <a:rPr lang="en-US" altLang="en-US" dirty="0">
                <a:solidFill>
                  <a:schemeClr val="hlink"/>
                </a:solidFill>
              </a:rPr>
            </a:b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914400" y="1828799"/>
            <a:ext cx="7821613" cy="27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endParaRPr lang="en-US" altLang="en-US" sz="2800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938701"/>
            <a:ext cx="7896340" cy="374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kern="0" dirty="0" smtClean="0">
                <a:solidFill>
                  <a:schemeClr val="hlink"/>
                </a:solidFill>
              </a:rPr>
              <a:t>Course </a:t>
            </a:r>
            <a:r>
              <a:rPr lang="en-US" altLang="en-US" u="sng" kern="0" dirty="0">
                <a:solidFill>
                  <a:schemeClr val="hlink"/>
                </a:solidFill>
              </a:rPr>
              <a:t>goals and syllabus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kern="0" dirty="0" smtClean="0">
                <a:solidFill>
                  <a:schemeClr val="hlink"/>
                </a:solidFill>
              </a:rPr>
              <a:t>Logbook </a:t>
            </a:r>
            <a:r>
              <a:rPr lang="en-US" altLang="en-US" u="sng" kern="0" dirty="0" smtClean="0">
                <a:solidFill>
                  <a:schemeClr val="hlink"/>
                </a:solidFill>
              </a:rPr>
              <a:t>expectations &amp; logbook </a:t>
            </a:r>
            <a:r>
              <a:rPr lang="en-US" altLang="en-US" u="sng" kern="0" dirty="0">
                <a:solidFill>
                  <a:schemeClr val="hlink"/>
                </a:solidFill>
              </a:rPr>
              <a:t>review form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kern="0" dirty="0" smtClean="0">
                <a:solidFill>
                  <a:schemeClr val="hlink"/>
                </a:solidFill>
              </a:rPr>
              <a:t>Mass Production </a:t>
            </a:r>
            <a:r>
              <a:rPr lang="en-US" altLang="en-US" u="sng" kern="0" dirty="0">
                <a:solidFill>
                  <a:schemeClr val="hlink"/>
                </a:solidFill>
              </a:rPr>
              <a:t>vs </a:t>
            </a:r>
            <a:r>
              <a:rPr lang="en-US" altLang="en-US" u="sng" kern="0" dirty="0" smtClean="0">
                <a:solidFill>
                  <a:schemeClr val="hlink"/>
                </a:solidFill>
              </a:rPr>
              <a:t>Lean Enterprise Systems</a:t>
            </a:r>
            <a:endParaRPr lang="en-US" altLang="en-US" u="sng" kern="0" dirty="0">
              <a:solidFill>
                <a:schemeClr val="hlink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kern="0" dirty="0" smtClean="0">
                <a:solidFill>
                  <a:schemeClr val="hlink"/>
                </a:solidFill>
              </a:rPr>
              <a:t>Lean Manufacturing </a:t>
            </a:r>
            <a:r>
              <a:rPr lang="en-US" altLang="en-US" u="sng" kern="0" dirty="0">
                <a:solidFill>
                  <a:schemeClr val="hlink"/>
                </a:solidFill>
              </a:rPr>
              <a:t>overview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u="sng" kern="0" dirty="0" smtClean="0">
                <a:solidFill>
                  <a:schemeClr val="hlink"/>
                </a:solidFill>
              </a:rPr>
              <a:t>Plant </a:t>
            </a:r>
            <a:r>
              <a:rPr lang="en-US" altLang="en-US" u="sng" kern="0" dirty="0">
                <a:solidFill>
                  <a:schemeClr val="hlink"/>
                </a:solidFill>
              </a:rPr>
              <a:t>layout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62781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Fixed Position Layout</a:t>
            </a:r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28600" y="17526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en-US" altLang="en-US" sz="2800" b="1">
                <a:latin typeface="Arial Narrow Bold" panose="020B0706020202030204" pitchFamily="34" charset="0"/>
              </a:rPr>
              <a:t>    </a:t>
            </a:r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0" y="24130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609600" y="11430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en-US" altLang="en-US" sz="2400" b="1" dirty="0">
                <a:latin typeface="Arial Narrow Bold" panose="020B0706020202030204" pitchFamily="34" charset="0"/>
              </a:rPr>
              <a:t>In this layout, the product’s position is fixed due to its size or weights such as a jetliner.  Equipment, components, and labor is brought to the product for the operations.  When the product is </a:t>
            </a:r>
            <a:r>
              <a:rPr lang="en-US" altLang="en-US" sz="2400" b="1" dirty="0" smtClean="0">
                <a:latin typeface="Arial Narrow Bold" panose="020B0706020202030204" pitchFamily="34" charset="0"/>
              </a:rPr>
              <a:t>complete, </a:t>
            </a:r>
            <a:r>
              <a:rPr lang="en-US" altLang="en-US" sz="2400" b="1" dirty="0">
                <a:latin typeface="Arial Narrow Bold" panose="020B0706020202030204" pitchFamily="34" charset="0"/>
              </a:rPr>
              <a:t>it is then moved.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3962400" y="2849563"/>
            <a:ext cx="1676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290763" y="40243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201863" y="4024313"/>
            <a:ext cx="693737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-609600" y="247650"/>
            <a:ext cx="8736013" cy="6610350"/>
            <a:chOff x="0" y="152"/>
            <a:chExt cx="5503" cy="4164"/>
          </a:xfrm>
        </p:grpSpPr>
        <p:sp>
          <p:nvSpPr>
            <p:cNvPr id="492557" name="Rectangle 13"/>
            <p:cNvSpPr>
              <a:spLocks noChangeArrowheads="1"/>
            </p:cNvSpPr>
            <p:nvPr/>
          </p:nvSpPr>
          <p:spPr bwMode="auto">
            <a:xfrm>
              <a:off x="0" y="152"/>
              <a:ext cx="523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30000"/>
                </a:spcBef>
              </a:pPr>
              <a:endPara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anose="020B0706020202030204" pitchFamily="34" charset="0"/>
              </a:endParaRPr>
            </a:p>
          </p:txBody>
        </p:sp>
        <p:sp>
          <p:nvSpPr>
            <p:cNvPr id="31759" name="Rectangle 14"/>
            <p:cNvSpPr>
              <a:spLocks noChangeArrowheads="1"/>
            </p:cNvSpPr>
            <p:nvPr/>
          </p:nvSpPr>
          <p:spPr bwMode="auto">
            <a:xfrm>
              <a:off x="576" y="908"/>
              <a:ext cx="4927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20000"/>
                </a:spcBef>
                <a:buClr>
                  <a:schemeClr val="accent1"/>
                </a:buClr>
                <a:buSzPct val="120000"/>
              </a:pPr>
              <a:endParaRPr lang="en-US" altLang="en-US" b="1">
                <a:latin typeface="Arial Narrow Bold" panose="020B0706020202030204" pitchFamily="34" charset="0"/>
              </a:endParaRPr>
            </a:p>
          </p:txBody>
        </p:sp>
        <p:sp>
          <p:nvSpPr>
            <p:cNvPr id="31760" name="Rectangle 15"/>
            <p:cNvSpPr>
              <a:spLocks noChangeArrowheads="1"/>
            </p:cNvSpPr>
            <p:nvPr/>
          </p:nvSpPr>
          <p:spPr bwMode="auto">
            <a:xfrm>
              <a:off x="2496" y="1795"/>
              <a:ext cx="105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1" name="Rectangle 27"/>
            <p:cNvSpPr>
              <a:spLocks noChangeArrowheads="1"/>
            </p:cNvSpPr>
            <p:nvPr/>
          </p:nvSpPr>
          <p:spPr bwMode="auto">
            <a:xfrm>
              <a:off x="1443" y="2804"/>
              <a:ext cx="438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2" name="Rectangle 28"/>
            <p:cNvSpPr>
              <a:spLocks noChangeArrowheads="1"/>
            </p:cNvSpPr>
            <p:nvPr/>
          </p:nvSpPr>
          <p:spPr bwMode="auto">
            <a:xfrm>
              <a:off x="1443" y="2535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3" name="Rectangle 29"/>
            <p:cNvSpPr>
              <a:spLocks noChangeArrowheads="1"/>
            </p:cNvSpPr>
            <p:nvPr/>
          </p:nvSpPr>
          <p:spPr bwMode="auto">
            <a:xfrm>
              <a:off x="1387" y="2535"/>
              <a:ext cx="437" cy="2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1757" name="Picture 33" descr="The moving assembly line used to build the market-leading Boeing 777 photo (Neg#: K63841-01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824163"/>
            <a:ext cx="45053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62781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Cellular Layout</a:t>
            </a:r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28600" y="17526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en-US" altLang="en-US" sz="2800" b="1">
                <a:latin typeface="Arial Narrow Bold" panose="020B0706020202030204" pitchFamily="34" charset="0"/>
              </a:rPr>
              <a:t>    </a:t>
            </a:r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0" y="24130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609600" y="11430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en-US" altLang="en-US" sz="2400" b="1">
                <a:latin typeface="Arial Narrow Bold" panose="020B0706020202030204" pitchFamily="34" charset="0"/>
              </a:rPr>
              <a:t>Linking of manual and machine operations into the most efficient combination to maximize value-added content while minimizing waste.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962400" y="2849563"/>
            <a:ext cx="1676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2290763" y="4451350"/>
            <a:ext cx="695325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2290763" y="40243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2201863" y="4024313"/>
            <a:ext cx="693737" cy="427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3805" name="Group 12"/>
          <p:cNvGrpSpPr>
            <a:grpSpLocks/>
          </p:cNvGrpSpPr>
          <p:nvPr/>
        </p:nvGrpSpPr>
        <p:grpSpPr bwMode="auto">
          <a:xfrm>
            <a:off x="-609600" y="247650"/>
            <a:ext cx="8736013" cy="6610350"/>
            <a:chOff x="0" y="152"/>
            <a:chExt cx="5503" cy="4164"/>
          </a:xfrm>
        </p:grpSpPr>
        <p:sp>
          <p:nvSpPr>
            <p:cNvPr id="492557" name="Rectangle 13"/>
            <p:cNvSpPr>
              <a:spLocks noChangeArrowheads="1"/>
            </p:cNvSpPr>
            <p:nvPr/>
          </p:nvSpPr>
          <p:spPr bwMode="auto">
            <a:xfrm>
              <a:off x="0" y="152"/>
              <a:ext cx="523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30000"/>
                </a:spcBef>
              </a:pPr>
              <a:endPara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anose="020B0706020202030204" pitchFamily="34" charset="0"/>
              </a:endParaRPr>
            </a:p>
          </p:txBody>
        </p:sp>
        <p:sp>
          <p:nvSpPr>
            <p:cNvPr id="33807" name="Rectangle 14"/>
            <p:cNvSpPr>
              <a:spLocks noChangeArrowheads="1"/>
            </p:cNvSpPr>
            <p:nvPr/>
          </p:nvSpPr>
          <p:spPr bwMode="auto">
            <a:xfrm>
              <a:off x="576" y="908"/>
              <a:ext cx="4927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20000"/>
                </a:spcBef>
                <a:buClr>
                  <a:schemeClr val="accent1"/>
                </a:buClr>
                <a:buSzPct val="120000"/>
              </a:pPr>
              <a:endParaRPr lang="en-US" altLang="en-US" b="1">
                <a:latin typeface="Arial Narrow Bold" panose="020B0706020202030204" pitchFamily="34" charset="0"/>
              </a:endParaRPr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2496" y="1795"/>
              <a:ext cx="105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09" name="Oval 16"/>
            <p:cNvSpPr>
              <a:spLocks noChangeArrowheads="1"/>
            </p:cNvSpPr>
            <p:nvPr/>
          </p:nvSpPr>
          <p:spPr bwMode="auto">
            <a:xfrm>
              <a:off x="1613" y="1855"/>
              <a:ext cx="2820" cy="17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0" name="Rectangle 17"/>
            <p:cNvSpPr>
              <a:spLocks noChangeArrowheads="1"/>
            </p:cNvSpPr>
            <p:nvPr/>
          </p:nvSpPr>
          <p:spPr bwMode="auto">
            <a:xfrm>
              <a:off x="2725" y="1749"/>
              <a:ext cx="603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latin typeface="Arial Narrow Bold" panose="020B0706020202030204" pitchFamily="34" charset="0"/>
                </a:rPr>
                <a:t>Punch</a:t>
              </a:r>
              <a:endParaRPr lang="en-US" altLang="en-US" b="1">
                <a:latin typeface="Arial Narrow Bold" panose="020B0706020202030204" pitchFamily="34" charset="0"/>
              </a:endParaRPr>
            </a:p>
          </p:txBody>
        </p:sp>
        <p:sp>
          <p:nvSpPr>
            <p:cNvPr id="33811" name="Rectangle 18"/>
            <p:cNvSpPr>
              <a:spLocks noChangeArrowheads="1"/>
            </p:cNvSpPr>
            <p:nvPr/>
          </p:nvSpPr>
          <p:spPr bwMode="auto">
            <a:xfrm>
              <a:off x="1281" y="2228"/>
              <a:ext cx="919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latin typeface="Arial Narrow Bold" panose="020B0706020202030204" pitchFamily="34" charset="0"/>
                </a:rPr>
                <a:t>Cut to size</a:t>
              </a: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3843" y="2117"/>
              <a:ext cx="690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400" b="1">
                  <a:latin typeface="Arial Narrow Bold" panose="020B0706020202030204" pitchFamily="34" charset="0"/>
                </a:rPr>
                <a:t>De-burr</a:t>
              </a:r>
            </a:p>
          </p:txBody>
        </p:sp>
        <p:sp>
          <p:nvSpPr>
            <p:cNvPr id="33813" name="Rectangle 20"/>
            <p:cNvSpPr>
              <a:spLocks noChangeArrowheads="1"/>
            </p:cNvSpPr>
            <p:nvPr/>
          </p:nvSpPr>
          <p:spPr bwMode="auto">
            <a:xfrm>
              <a:off x="2737" y="3399"/>
              <a:ext cx="696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400" b="1">
                  <a:latin typeface="Arial Narrow Bold" panose="020B0706020202030204" pitchFamily="34" charset="0"/>
                </a:rPr>
                <a:t>Sand</a:t>
              </a:r>
            </a:p>
          </p:txBody>
        </p:sp>
        <p:sp>
          <p:nvSpPr>
            <p:cNvPr id="33814" name="Rectangle 21"/>
            <p:cNvSpPr>
              <a:spLocks noChangeArrowheads="1"/>
            </p:cNvSpPr>
            <p:nvPr/>
          </p:nvSpPr>
          <p:spPr bwMode="auto">
            <a:xfrm>
              <a:off x="3937" y="2981"/>
              <a:ext cx="515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400" b="1">
                  <a:latin typeface="Arial Narrow Bold" panose="020B0706020202030204" pitchFamily="34" charset="0"/>
                </a:rPr>
                <a:t>Form</a:t>
              </a:r>
            </a:p>
          </p:txBody>
        </p:sp>
        <p:sp>
          <p:nvSpPr>
            <p:cNvPr id="33815" name="AutoShape 22"/>
            <p:cNvSpPr>
              <a:spLocks noChangeArrowheads="1"/>
            </p:cNvSpPr>
            <p:nvPr/>
          </p:nvSpPr>
          <p:spPr bwMode="auto">
            <a:xfrm rot="-6056466">
              <a:off x="3502" y="3437"/>
              <a:ext cx="108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6" name="AutoShape 23"/>
            <p:cNvSpPr>
              <a:spLocks noChangeArrowheads="1"/>
            </p:cNvSpPr>
            <p:nvPr/>
          </p:nvSpPr>
          <p:spPr bwMode="auto">
            <a:xfrm rot="-3890710">
              <a:off x="1872" y="3184"/>
              <a:ext cx="108" cy="18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7" name="AutoShape 24"/>
            <p:cNvSpPr>
              <a:spLocks noChangeArrowheads="1"/>
            </p:cNvSpPr>
            <p:nvPr/>
          </p:nvSpPr>
          <p:spPr bwMode="auto">
            <a:xfrm rot="4386328">
              <a:off x="2526" y="1816"/>
              <a:ext cx="108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8" name="AutoShape 25"/>
            <p:cNvSpPr>
              <a:spLocks noChangeArrowheads="1"/>
            </p:cNvSpPr>
            <p:nvPr/>
          </p:nvSpPr>
          <p:spPr bwMode="auto">
            <a:xfrm rot="7515797">
              <a:off x="3879" y="1949"/>
              <a:ext cx="108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9" name="AutoShape 26"/>
            <p:cNvSpPr>
              <a:spLocks noChangeArrowheads="1"/>
            </p:cNvSpPr>
            <p:nvPr/>
          </p:nvSpPr>
          <p:spPr bwMode="auto">
            <a:xfrm rot="-9834724">
              <a:off x="4325" y="2804"/>
              <a:ext cx="108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0" name="Rectangle 27"/>
            <p:cNvSpPr>
              <a:spLocks noChangeArrowheads="1"/>
            </p:cNvSpPr>
            <p:nvPr/>
          </p:nvSpPr>
          <p:spPr bwMode="auto">
            <a:xfrm>
              <a:off x="1443" y="2804"/>
              <a:ext cx="438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1" name="Rectangle 28"/>
            <p:cNvSpPr>
              <a:spLocks noChangeArrowheads="1"/>
            </p:cNvSpPr>
            <p:nvPr/>
          </p:nvSpPr>
          <p:spPr bwMode="auto">
            <a:xfrm>
              <a:off x="1443" y="2535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2" name="Rectangle 29"/>
            <p:cNvSpPr>
              <a:spLocks noChangeArrowheads="1"/>
            </p:cNvSpPr>
            <p:nvPr/>
          </p:nvSpPr>
          <p:spPr bwMode="auto">
            <a:xfrm>
              <a:off x="1387" y="2535"/>
              <a:ext cx="437" cy="2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3" name="Rectangle 30"/>
            <p:cNvSpPr>
              <a:spLocks noChangeArrowheads="1"/>
            </p:cNvSpPr>
            <p:nvPr/>
          </p:nvSpPr>
          <p:spPr bwMode="auto">
            <a:xfrm>
              <a:off x="1392" y="2981"/>
              <a:ext cx="763" cy="29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400" b="1">
                  <a:latin typeface="Arial Narrow Bold" panose="020B0706020202030204" pitchFamily="34" charset="0"/>
                </a:rPr>
                <a:t>Package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>Lean = Eliminating Waste</a:t>
            </a:r>
            <a:r>
              <a:rPr lang="en-US" altLang="en-US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en-US" altLang="en-US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</a:br>
            <a:r>
              <a:rPr lang="en-US" altLang="en-US" smtClean="0">
                <a:latin typeface="Arial Narrow" panose="020B0606020202030204" pitchFamily="34" charset="0"/>
              </a:rPr>
              <a:t/>
            </a:r>
            <a:br>
              <a:rPr lang="en-US" altLang="en-US" smtClean="0">
                <a:latin typeface="Arial Narrow" panose="020B0606020202030204" pitchFamily="34" charset="0"/>
              </a:rPr>
            </a:br>
            <a:endParaRPr lang="en-US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56225" y="1838325"/>
            <a:ext cx="33528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C</a:t>
            </a:r>
            <a:r>
              <a:rPr lang="en-US" altLang="en-US" sz="1800" b="1"/>
              <a:t>omplexity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L</a:t>
            </a:r>
            <a:r>
              <a:rPr lang="en-US" altLang="en-US" sz="1800" b="1"/>
              <a:t>abor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O</a:t>
            </a:r>
            <a:r>
              <a:rPr lang="en-US" altLang="en-US" sz="1800" b="1"/>
              <a:t>verproduction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S</a:t>
            </a:r>
            <a:r>
              <a:rPr lang="en-US" altLang="en-US" sz="1800" b="1"/>
              <a:t>pace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E</a:t>
            </a:r>
            <a:r>
              <a:rPr lang="en-US" altLang="en-US" sz="1800" b="1"/>
              <a:t>nergy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D</a:t>
            </a:r>
            <a:r>
              <a:rPr lang="en-US" altLang="en-US" sz="1800" b="1"/>
              <a:t>efects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altLang="en-US" sz="1800" b="1"/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M</a:t>
            </a:r>
            <a:r>
              <a:rPr lang="en-US" altLang="en-US" sz="1800" b="1"/>
              <a:t>aterials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I</a:t>
            </a:r>
            <a:r>
              <a:rPr lang="en-US" altLang="en-US" sz="1800" b="1"/>
              <a:t>dle Materials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T</a:t>
            </a:r>
            <a:r>
              <a:rPr lang="en-US" altLang="en-US" sz="1800" b="1"/>
              <a:t>ransportation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T</a:t>
            </a:r>
            <a:r>
              <a:rPr lang="en-US" altLang="en-US" sz="1800" b="1"/>
              <a:t>ime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272088" y="628650"/>
            <a:ext cx="3224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1" u="sng">
                <a:solidFill>
                  <a:schemeClr val="hlink"/>
                </a:solidFill>
              </a:rPr>
              <a:t>Non-Value</a:t>
            </a:r>
            <a:r>
              <a:rPr lang="en-US" altLang="en-US" sz="2400" b="1" u="sng"/>
              <a:t>-</a:t>
            </a:r>
            <a:r>
              <a:rPr lang="en-US" altLang="en-US" sz="2400" b="1" u="sng">
                <a:solidFill>
                  <a:schemeClr val="hlink"/>
                </a:solidFill>
              </a:rPr>
              <a:t>Added:</a:t>
            </a:r>
            <a:r>
              <a:rPr lang="en-US" altLang="en-US" sz="2400" b="1">
                <a:solidFill>
                  <a:schemeClr val="hlink"/>
                </a:solidFill>
              </a:rPr>
              <a:t>  Hold all waste in a “CLOSED MITT”</a:t>
            </a:r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685800" y="2209800"/>
            <a:ext cx="2914650" cy="29718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1524000" y="1271588"/>
            <a:ext cx="171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1" u="sng">
                <a:solidFill>
                  <a:schemeClr val="hlink"/>
                </a:solidFill>
              </a:rPr>
              <a:t>Value-Added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838200" y="5726113"/>
            <a:ext cx="7010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Typically 95% of all lead time is non-value-added</a:t>
            </a:r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>
            <a:off x="2133600" y="2209800"/>
            <a:ext cx="457200" cy="1600200"/>
          </a:xfrm>
          <a:custGeom>
            <a:avLst/>
            <a:gdLst>
              <a:gd name="T0" fmla="*/ 0 w 288"/>
              <a:gd name="T1" fmla="*/ 0 h 948"/>
              <a:gd name="T2" fmla="*/ 0 w 288"/>
              <a:gd name="T3" fmla="*/ 2147483647 h 948"/>
              <a:gd name="T4" fmla="*/ 2147483647 w 288"/>
              <a:gd name="T5" fmla="*/ 2147483647 h 948"/>
              <a:gd name="T6" fmla="*/ 2147483647 w 288"/>
              <a:gd name="T7" fmla="*/ 2147483647 h 948"/>
              <a:gd name="T8" fmla="*/ 2147483647 w 288"/>
              <a:gd name="T9" fmla="*/ 2147483647 h 948"/>
              <a:gd name="T10" fmla="*/ 0 w 288"/>
              <a:gd name="T11" fmla="*/ 0 h 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948"/>
              <a:gd name="T20" fmla="*/ 288 w 288"/>
              <a:gd name="T21" fmla="*/ 948 h 9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948">
                <a:moveTo>
                  <a:pt x="0" y="0"/>
                </a:moveTo>
                <a:lnTo>
                  <a:pt x="0" y="948"/>
                </a:lnTo>
                <a:lnTo>
                  <a:pt x="288" y="48"/>
                </a:lnTo>
                <a:lnTo>
                  <a:pt x="216" y="24"/>
                </a:lnTo>
                <a:lnTo>
                  <a:pt x="13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 flipV="1">
            <a:off x="3429000" y="1127125"/>
            <a:ext cx="1809750" cy="176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H="1" flipV="1">
            <a:off x="2286000" y="175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685800" y="365125"/>
            <a:ext cx="6627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 Bold" panose="020B0706020202030204" pitchFamily="34" charset="0"/>
              </a:rPr>
              <a:t>Lean Building Blocks</a:t>
            </a: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>
            <a:off x="990600" y="1600200"/>
            <a:ext cx="6149975" cy="1200150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200" b="1">
              <a:solidFill>
                <a:schemeClr val="bg1"/>
              </a:solidFill>
              <a:latin typeface="Arial Narrow Bold" panose="020B0706020202030204" pitchFamily="34" charset="0"/>
            </a:endParaRPr>
          </a:p>
        </p:txBody>
      </p:sp>
      <p:grpSp>
        <p:nvGrpSpPr>
          <p:cNvPr id="37896" name="Group 9"/>
          <p:cNvGrpSpPr>
            <a:grpSpLocks/>
          </p:cNvGrpSpPr>
          <p:nvPr/>
        </p:nvGrpSpPr>
        <p:grpSpPr bwMode="auto">
          <a:xfrm>
            <a:off x="990600" y="2819400"/>
            <a:ext cx="6149975" cy="2703513"/>
            <a:chOff x="670" y="1620"/>
            <a:chExt cx="4320" cy="1925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670" y="1620"/>
              <a:ext cx="4320" cy="1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8" name="Rectangle 11"/>
            <p:cNvSpPr>
              <a:spLocks noChangeArrowheads="1"/>
            </p:cNvSpPr>
            <p:nvPr/>
          </p:nvSpPr>
          <p:spPr bwMode="auto">
            <a:xfrm>
              <a:off x="3160" y="2157"/>
              <a:ext cx="1744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Quick Changeover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09" name="Rectangle 12"/>
            <p:cNvSpPr>
              <a:spLocks noChangeArrowheads="1"/>
            </p:cNvSpPr>
            <p:nvPr/>
          </p:nvSpPr>
          <p:spPr bwMode="auto">
            <a:xfrm>
              <a:off x="764" y="2609"/>
              <a:ext cx="1744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Standardized Work</a:t>
              </a:r>
            </a:p>
          </p:txBody>
        </p:sp>
        <p:sp>
          <p:nvSpPr>
            <p:cNvPr id="37910" name="Rectangle 13"/>
            <p:cNvSpPr>
              <a:spLocks noChangeArrowheads="1"/>
            </p:cNvSpPr>
            <p:nvPr/>
          </p:nvSpPr>
          <p:spPr bwMode="auto">
            <a:xfrm>
              <a:off x="2616" y="2609"/>
              <a:ext cx="1539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Batch Reduction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1" name="Rectangle 14"/>
            <p:cNvSpPr>
              <a:spLocks noChangeArrowheads="1"/>
            </p:cNvSpPr>
            <p:nvPr/>
          </p:nvSpPr>
          <p:spPr bwMode="auto">
            <a:xfrm>
              <a:off x="4263" y="2609"/>
              <a:ext cx="641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Teams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2" name="Rectangle 15"/>
            <p:cNvSpPr>
              <a:spLocks noChangeArrowheads="1"/>
            </p:cNvSpPr>
            <p:nvPr/>
          </p:nvSpPr>
          <p:spPr bwMode="auto">
            <a:xfrm>
              <a:off x="764" y="2157"/>
              <a:ext cx="1538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Quality at Source</a:t>
              </a:r>
            </a:p>
          </p:txBody>
        </p:sp>
        <p:sp>
          <p:nvSpPr>
            <p:cNvPr id="37913" name="Rectangle 16"/>
            <p:cNvSpPr>
              <a:spLocks noChangeArrowheads="1"/>
            </p:cNvSpPr>
            <p:nvPr/>
          </p:nvSpPr>
          <p:spPr bwMode="auto">
            <a:xfrm>
              <a:off x="768" y="3061"/>
              <a:ext cx="1574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5S System</a:t>
              </a:r>
            </a:p>
          </p:txBody>
        </p:sp>
        <p:sp>
          <p:nvSpPr>
            <p:cNvPr id="37914" name="Rectangle 17"/>
            <p:cNvSpPr>
              <a:spLocks noChangeArrowheads="1"/>
            </p:cNvSpPr>
            <p:nvPr/>
          </p:nvSpPr>
          <p:spPr bwMode="auto">
            <a:xfrm>
              <a:off x="2448" y="3061"/>
              <a:ext cx="868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Visual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5" name="Rectangle 18"/>
            <p:cNvSpPr>
              <a:spLocks noChangeArrowheads="1"/>
            </p:cNvSpPr>
            <p:nvPr/>
          </p:nvSpPr>
          <p:spPr bwMode="auto">
            <a:xfrm>
              <a:off x="3408" y="3061"/>
              <a:ext cx="1496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Plant Layout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6" name="Rectangle 19"/>
            <p:cNvSpPr>
              <a:spLocks noChangeArrowheads="1"/>
            </p:cNvSpPr>
            <p:nvPr/>
          </p:nvSpPr>
          <p:spPr bwMode="auto">
            <a:xfrm>
              <a:off x="2410" y="2157"/>
              <a:ext cx="642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POUS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7" name="Rectangle 20"/>
            <p:cNvSpPr>
              <a:spLocks noChangeArrowheads="1"/>
            </p:cNvSpPr>
            <p:nvPr/>
          </p:nvSpPr>
          <p:spPr bwMode="auto">
            <a:xfrm>
              <a:off x="2616" y="1706"/>
              <a:ext cx="1539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Cellular/Flow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8" name="Rectangle 21"/>
            <p:cNvSpPr>
              <a:spLocks noChangeArrowheads="1"/>
            </p:cNvSpPr>
            <p:nvPr/>
          </p:nvSpPr>
          <p:spPr bwMode="auto">
            <a:xfrm>
              <a:off x="764" y="1706"/>
              <a:ext cx="1744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Pull/Kanban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  <p:sp>
          <p:nvSpPr>
            <p:cNvPr id="37919" name="Rectangle 22"/>
            <p:cNvSpPr>
              <a:spLocks noChangeArrowheads="1"/>
            </p:cNvSpPr>
            <p:nvPr/>
          </p:nvSpPr>
          <p:spPr bwMode="auto">
            <a:xfrm>
              <a:off x="4263" y="1706"/>
              <a:ext cx="641" cy="38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Arial Narrow Bold" panose="020B0706020202030204" pitchFamily="34" charset="0"/>
                </a:rPr>
                <a:t>TPM</a:t>
              </a:r>
              <a:endParaRPr lang="en-US" altLang="en-US" sz="1800">
                <a:latin typeface="Arial Narrow Bold" panose="020B0706020202030204" pitchFamily="34" charset="0"/>
              </a:endParaRPr>
            </a:p>
          </p:txBody>
        </p:sp>
      </p:grpSp>
      <p:grpSp>
        <p:nvGrpSpPr>
          <p:cNvPr id="37897" name="Group 23"/>
          <p:cNvGrpSpPr>
            <a:grpSpLocks/>
          </p:cNvGrpSpPr>
          <p:nvPr/>
        </p:nvGrpSpPr>
        <p:grpSpPr bwMode="auto">
          <a:xfrm>
            <a:off x="7073900" y="4311650"/>
            <a:ext cx="1454150" cy="1214438"/>
            <a:chOff x="4416" y="3069"/>
            <a:chExt cx="1056" cy="879"/>
          </a:xfrm>
        </p:grpSpPr>
        <p:sp>
          <p:nvSpPr>
            <p:cNvPr id="37899" name="Freeform 24"/>
            <p:cNvSpPr>
              <a:spLocks/>
            </p:cNvSpPr>
            <p:nvPr/>
          </p:nvSpPr>
          <p:spPr bwMode="auto">
            <a:xfrm>
              <a:off x="4416" y="3069"/>
              <a:ext cx="960" cy="816"/>
            </a:xfrm>
            <a:custGeom>
              <a:avLst/>
              <a:gdLst>
                <a:gd name="T0" fmla="*/ 0 w 1008"/>
                <a:gd name="T1" fmla="*/ 816 h 816"/>
                <a:gd name="T2" fmla="*/ 0 w 1008"/>
                <a:gd name="T3" fmla="*/ 0 h 816"/>
                <a:gd name="T4" fmla="*/ 332 w 1008"/>
                <a:gd name="T5" fmla="*/ 0 h 816"/>
                <a:gd name="T6" fmla="*/ 870 w 1008"/>
                <a:gd name="T7" fmla="*/ 432 h 816"/>
                <a:gd name="T8" fmla="*/ 870 w 1008"/>
                <a:gd name="T9" fmla="*/ 624 h 816"/>
                <a:gd name="T10" fmla="*/ 870 w 1008"/>
                <a:gd name="T11" fmla="*/ 816 h 816"/>
                <a:gd name="T12" fmla="*/ 0 w 1008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816"/>
                <a:gd name="T23" fmla="*/ 1008 w 1008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816">
                  <a:moveTo>
                    <a:pt x="0" y="816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1008" y="432"/>
                  </a:lnTo>
                  <a:lnTo>
                    <a:pt x="1008" y="624"/>
                  </a:lnTo>
                  <a:lnTo>
                    <a:pt x="1008" y="816"/>
                  </a:lnTo>
                  <a:lnTo>
                    <a:pt x="0" y="81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Line 25"/>
            <p:cNvSpPr>
              <a:spLocks noChangeShapeType="1"/>
            </p:cNvSpPr>
            <p:nvPr/>
          </p:nvSpPr>
          <p:spPr bwMode="auto">
            <a:xfrm>
              <a:off x="5376" y="3501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7901" name="Line 26"/>
            <p:cNvSpPr>
              <a:spLocks noChangeShapeType="1"/>
            </p:cNvSpPr>
            <p:nvPr/>
          </p:nvSpPr>
          <p:spPr bwMode="auto">
            <a:xfrm>
              <a:off x="5136" y="3309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7902" name="Line 27"/>
            <p:cNvSpPr>
              <a:spLocks noChangeShapeType="1"/>
            </p:cNvSpPr>
            <p:nvPr/>
          </p:nvSpPr>
          <p:spPr bwMode="auto">
            <a:xfrm>
              <a:off x="4800" y="3093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7903" name="Freeform 28"/>
            <p:cNvSpPr>
              <a:spLocks/>
            </p:cNvSpPr>
            <p:nvPr/>
          </p:nvSpPr>
          <p:spPr bwMode="auto">
            <a:xfrm>
              <a:off x="4464" y="3357"/>
              <a:ext cx="960" cy="576"/>
            </a:xfrm>
            <a:custGeom>
              <a:avLst/>
              <a:gdLst>
                <a:gd name="T0" fmla="*/ 0 w 960"/>
                <a:gd name="T1" fmla="*/ 0 h 576"/>
                <a:gd name="T2" fmla="*/ 576 w 960"/>
                <a:gd name="T3" fmla="*/ 0 h 576"/>
                <a:gd name="T4" fmla="*/ 576 w 960"/>
                <a:gd name="T5" fmla="*/ 192 h 576"/>
                <a:gd name="T6" fmla="*/ 768 w 960"/>
                <a:gd name="T7" fmla="*/ 192 h 576"/>
                <a:gd name="T8" fmla="*/ 768 w 960"/>
                <a:gd name="T9" fmla="*/ 384 h 576"/>
                <a:gd name="T10" fmla="*/ 960 w 960"/>
                <a:gd name="T11" fmla="*/ 384 h 576"/>
                <a:gd name="T12" fmla="*/ 960 w 960"/>
                <a:gd name="T13" fmla="*/ 576 h 576"/>
                <a:gd name="T14" fmla="*/ 0 w 960"/>
                <a:gd name="T15" fmla="*/ 576 h 576"/>
                <a:gd name="T16" fmla="*/ 0 w 960"/>
                <a:gd name="T17" fmla="*/ 0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0"/>
                <a:gd name="T28" fmla="*/ 0 h 576"/>
                <a:gd name="T29" fmla="*/ 960 w 960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0" h="576">
                  <a:moveTo>
                    <a:pt x="0" y="0"/>
                  </a:moveTo>
                  <a:lnTo>
                    <a:pt x="576" y="0"/>
                  </a:lnTo>
                  <a:lnTo>
                    <a:pt x="576" y="192"/>
                  </a:lnTo>
                  <a:lnTo>
                    <a:pt x="768" y="192"/>
                  </a:lnTo>
                  <a:lnTo>
                    <a:pt x="768" y="384"/>
                  </a:lnTo>
                  <a:lnTo>
                    <a:pt x="960" y="384"/>
                  </a:lnTo>
                  <a:lnTo>
                    <a:pt x="960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Text Box 29"/>
            <p:cNvSpPr txBox="1">
              <a:spLocks noChangeArrowheads="1"/>
            </p:cNvSpPr>
            <p:nvPr/>
          </p:nvSpPr>
          <p:spPr bwMode="auto">
            <a:xfrm>
              <a:off x="4555" y="3387"/>
              <a:ext cx="776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1800" b="1">
                  <a:latin typeface="Arial Narrow Bold" panose="020B0706020202030204" pitchFamily="34" charset="0"/>
                </a:rPr>
                <a:t>Value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1800" b="1">
                  <a:latin typeface="Arial Narrow Bold" panose="020B0706020202030204" pitchFamily="34" charset="0"/>
                </a:rPr>
                <a:t>Stream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1800" b="1">
                  <a:latin typeface="Arial Narrow Bold" panose="020B0706020202030204" pitchFamily="34" charset="0"/>
                </a:rPr>
                <a:t>Mapping</a:t>
              </a:r>
              <a:r>
                <a:rPr lang="en-US" altLang="en-US" b="1">
                  <a:latin typeface="Arial Narrow Bold" panose="020B0706020202030204" pitchFamily="34" charset="0"/>
                </a:rPr>
                <a:t>  </a:t>
              </a:r>
            </a:p>
          </p:txBody>
        </p:sp>
        <p:sp>
          <p:nvSpPr>
            <p:cNvPr id="37905" name="Line 30"/>
            <p:cNvSpPr>
              <a:spLocks noChangeShapeType="1"/>
            </p:cNvSpPr>
            <p:nvPr/>
          </p:nvSpPr>
          <p:spPr bwMode="auto">
            <a:xfrm flipV="1">
              <a:off x="4416" y="3069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 rot="222177">
              <a:off x="4752" y="3069"/>
              <a:ext cx="720" cy="4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8" name="Text Box 32"/>
          <p:cNvSpPr txBox="1">
            <a:spLocks noChangeArrowheads="1"/>
          </p:cNvSpPr>
          <p:nvPr/>
        </p:nvSpPr>
        <p:spPr bwMode="auto">
          <a:xfrm>
            <a:off x="3497263" y="2133600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Arial Narrow Bold" panose="020B0706020202030204" pitchFamily="34" charset="0"/>
              </a:rPr>
              <a:t>KAIZEN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627813" cy="5359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hlink"/>
                </a:solidFill>
              </a:rPr>
              <a:t>Mass Production System</a:t>
            </a:r>
            <a:br>
              <a:rPr lang="en-US" altLang="en-US" u="sng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Example: Ford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Status as of 1950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8000/day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Low-skilled immigrant labor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Vertical integration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Abundant investment capital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High volume, low mix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Capital, Quantity, Repeatability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914400" y="18288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292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627813" cy="5359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hlink"/>
                </a:solidFill>
              </a:rPr>
              <a:t>Lean Enterprise System</a:t>
            </a:r>
            <a:br>
              <a:rPr lang="en-US" altLang="en-US" u="sng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* Example: Toyota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* Status as of 1950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 2500/year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 Diversified market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 Limited capital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     Dedicated, high skilled labor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 Low volume, high mix</a:t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/>
            </a:r>
            <a:br>
              <a:rPr lang="en-US" altLang="en-US" smtClean="0">
                <a:solidFill>
                  <a:schemeClr val="hlink"/>
                </a:solidFill>
              </a:rPr>
            </a:br>
            <a:r>
              <a:rPr lang="en-US" altLang="en-US" smtClean="0">
                <a:solidFill>
                  <a:schemeClr val="hlink"/>
                </a:solidFill>
              </a:rPr>
              <a:t>     *  People, Quality, Flexibility 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914400" y="18288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hlink"/>
                </a:solidFill>
              </a:rPr>
              <a:t>Definition of Lean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85875"/>
            <a:ext cx="7467600" cy="50355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b="1" smtClean="0">
                <a:latin typeface="Arial Narrow" panose="020B0606020202030204" pitchFamily="34" charset="0"/>
              </a:rPr>
              <a:t>“A </a:t>
            </a:r>
            <a:r>
              <a:rPr lang="en-US" altLang="en-US" b="1" i="1" smtClean="0">
                <a:solidFill>
                  <a:schemeClr val="hlink"/>
                </a:solidFill>
                <a:latin typeface="Arial Narrow" panose="020B0606020202030204" pitchFamily="34" charset="0"/>
              </a:rPr>
              <a:t>systematic </a:t>
            </a:r>
            <a:r>
              <a:rPr lang="en-US" altLang="en-US" b="1" smtClean="0">
                <a:latin typeface="Arial Narrow" panose="020B0606020202030204" pitchFamily="34" charset="0"/>
              </a:rPr>
              <a:t>approach to </a:t>
            </a:r>
            <a:r>
              <a:rPr lang="en-US" altLang="en-US" b="1" i="1" smtClean="0">
                <a:solidFill>
                  <a:schemeClr val="hlink"/>
                </a:solidFill>
                <a:latin typeface="Arial Narrow" panose="020B0606020202030204" pitchFamily="34" charset="0"/>
              </a:rPr>
              <a:t>identifying</a:t>
            </a:r>
            <a:r>
              <a:rPr lang="en-US" altLang="en-US" b="1" smtClean="0">
                <a:latin typeface="Arial Narrow" panose="020B0606020202030204" pitchFamily="34" charset="0"/>
              </a:rPr>
              <a:t> and </a:t>
            </a:r>
            <a:r>
              <a:rPr lang="en-US" altLang="en-US" b="1" i="1" smtClean="0">
                <a:solidFill>
                  <a:schemeClr val="hlink"/>
                </a:solidFill>
                <a:latin typeface="Arial Narrow" panose="020B0606020202030204" pitchFamily="34" charset="0"/>
              </a:rPr>
              <a:t>eliminating waste</a:t>
            </a:r>
            <a:r>
              <a:rPr lang="en-US" altLang="en-US" b="1" smtClean="0">
                <a:latin typeface="Arial Narrow" panose="020B0606020202030204" pitchFamily="34" charset="0"/>
              </a:rPr>
              <a:t> (non-value-added activities) in a company’s operations. 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b="1" smtClean="0">
                <a:latin typeface="Arial Narrow" panose="020B0606020202030204" pitchFamily="34" charset="0"/>
              </a:rPr>
              <a:t>Lean emphasizes </a:t>
            </a:r>
            <a:r>
              <a:rPr lang="en-US" altLang="en-US" b="1" i="1" smtClean="0">
                <a:solidFill>
                  <a:schemeClr val="hlink"/>
                </a:solidFill>
                <a:latin typeface="Arial Narrow" panose="020B0606020202030204" pitchFamily="34" charset="0"/>
              </a:rPr>
              <a:t>flowing</a:t>
            </a:r>
            <a:r>
              <a:rPr lang="en-US" altLang="en-US" b="1" smtClean="0">
                <a:latin typeface="Arial Narrow" panose="020B0606020202030204" pitchFamily="34" charset="0"/>
              </a:rPr>
              <a:t> the product at the </a:t>
            </a:r>
            <a:r>
              <a:rPr lang="en-US" altLang="en-US" b="1" i="1" smtClean="0">
                <a:solidFill>
                  <a:schemeClr val="hlink"/>
                </a:solidFill>
                <a:latin typeface="Arial Narrow" panose="020B0606020202030204" pitchFamily="34" charset="0"/>
              </a:rPr>
              <a:t>pull</a:t>
            </a:r>
            <a:r>
              <a:rPr lang="en-US" altLang="en-US" b="1" smtClean="0">
                <a:latin typeface="Arial Narrow" panose="020B0606020202030204" pitchFamily="34" charset="0"/>
              </a:rPr>
              <a:t> of the customer.”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b="1" i="1" smtClean="0">
                <a:solidFill>
                  <a:srgbClr val="3F952B"/>
                </a:solidFill>
                <a:latin typeface="Arial Narrow" panose="020B0606020202030204" pitchFamily="34" charset="0"/>
              </a:rPr>
              <a:t>Lean is implemented through both rapid and</a:t>
            </a:r>
            <a:r>
              <a:rPr lang="en-US" altLang="en-US" b="1" i="1" smtClean="0">
                <a:solidFill>
                  <a:srgbClr val="3F952B"/>
                </a:solidFill>
              </a:rPr>
              <a:t> </a:t>
            </a:r>
            <a:r>
              <a:rPr lang="en-US" altLang="en-US" b="1" i="1" smtClean="0">
                <a:solidFill>
                  <a:srgbClr val="3F952B"/>
                </a:solidFill>
                <a:latin typeface="Arial Narrow" panose="020B0606020202030204" pitchFamily="34" charset="0"/>
              </a:rPr>
              <a:t>continuous improvement.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b="1" i="1" smtClean="0">
                <a:solidFill>
                  <a:schemeClr val="folHlink"/>
                </a:solidFill>
                <a:effectLst/>
                <a:latin typeface="Arial Narrow" panose="020B0606020202030204" pitchFamily="34" charset="0"/>
              </a:rPr>
              <a:t>Kaizen</a:t>
            </a:r>
            <a:r>
              <a:rPr lang="en-US" altLang="en-US" b="1" i="1" smtClean="0">
                <a:solidFill>
                  <a:srgbClr val="3F952B"/>
                </a:solidFill>
                <a:effectLst/>
                <a:latin typeface="Arial Narrow" panose="020B0606020202030204" pitchFamily="34" charset="0"/>
              </a:rPr>
              <a:t>- </a:t>
            </a:r>
            <a:r>
              <a:rPr lang="en-US" altLang="en-US" b="1" smtClean="0">
                <a:solidFill>
                  <a:srgbClr val="3F952B"/>
                </a:solidFill>
                <a:effectLst/>
                <a:latin typeface="Arial Narrow" panose="020B0606020202030204" pitchFamily="34" charset="0"/>
              </a:rPr>
              <a:t>“kai’ means “little” or “ongoing”.  “Zen” means “for the better” or “good.” Small continuous improvements on everyone’s part leads to world class manufacturing.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b="1" smtClean="0">
                <a:effectLst/>
                <a:latin typeface="Arial Narrow" panose="020B0606020202030204" pitchFamily="34" charset="0"/>
              </a:rPr>
              <a:t>			</a:t>
            </a:r>
            <a:r>
              <a:rPr lang="en-US" altLang="en-US" sz="1800" b="1" smtClean="0">
                <a:effectLst/>
                <a:latin typeface="Arial Narrow" panose="020B060602020203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spcAft>
                <a:spcPct val="50000"/>
              </a:spcAft>
              <a:buClr>
                <a:schemeClr val="accent1"/>
              </a:buClr>
              <a:buSzPct val="120000"/>
              <a:buFontTx/>
              <a:buNone/>
            </a:pPr>
            <a:endParaRPr lang="en-US" altLang="en-US" sz="1800" b="1" smtClean="0"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Concept of Value-Added Activity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2390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2600" b="1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>Value-Added Time</a:t>
            </a:r>
          </a:p>
          <a:p>
            <a:pPr eaLnBrk="1" hangingPunct="1">
              <a:buClr>
                <a:schemeClr val="accent1"/>
              </a:buClr>
              <a:buSzPct val="120000"/>
            </a:pPr>
            <a:endParaRPr lang="en-US" altLang="en-US" sz="2600" b="1" smtClean="0">
              <a:solidFill>
                <a:schemeClr val="hlink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buClr>
                <a:schemeClr val="hlink"/>
              </a:buClr>
              <a:buSzPct val="120000"/>
            </a:pPr>
            <a:r>
              <a:rPr lang="en-US" altLang="en-US" smtClean="0">
                <a:effectLst/>
              </a:rPr>
              <a:t>Any activity that increases the market form or function of the product or service.  (These are things the customer is willing to pay for.)</a:t>
            </a:r>
          </a:p>
          <a:p>
            <a:pPr eaLnBrk="1" hangingPunct="1">
              <a:buClr>
                <a:schemeClr val="accent1"/>
              </a:buClr>
              <a:buSzPct val="120000"/>
              <a:buFontTx/>
              <a:buNone/>
            </a:pPr>
            <a:endParaRPr lang="en-US" altLang="en-US" smtClean="0">
              <a:effectLst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2600" b="1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>Non-Value Added Time (Waste or </a:t>
            </a:r>
            <a:r>
              <a:rPr lang="en-US" altLang="en-US" sz="2600" b="1" i="1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>muda</a:t>
            </a:r>
            <a:r>
              <a:rPr lang="en-US" altLang="en-US" sz="2600" b="1" smtClean="0">
                <a:solidFill>
                  <a:schemeClr val="hlink"/>
                </a:solidFill>
                <a:effectLst/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SzPct val="120000"/>
              <a:buFontTx/>
              <a:buNone/>
            </a:pPr>
            <a:endParaRPr lang="en-US" altLang="en-US" sz="2600" b="1" smtClean="0">
              <a:solidFill>
                <a:schemeClr val="hlink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buClr>
                <a:schemeClr val="hlink"/>
              </a:buClr>
              <a:buSzPct val="120000"/>
            </a:pPr>
            <a:r>
              <a:rPr lang="en-US" altLang="en-US" b="1" smtClean="0">
                <a:effectLst/>
              </a:rPr>
              <a:t>Any activity or use of resources that does not add market form or function or is not necessary.  (These activities should be </a:t>
            </a:r>
            <a:r>
              <a:rPr lang="en-US" altLang="en-US" b="1" i="1" smtClean="0">
                <a:solidFill>
                  <a:schemeClr val="tx2"/>
                </a:solidFill>
                <a:effectLst/>
              </a:rPr>
              <a:t>reduced, integrated, simplified, or eliminated</a:t>
            </a:r>
            <a:r>
              <a:rPr lang="en-US" altLang="en-US" b="1" smtClean="0">
                <a:effectLst/>
              </a:rPr>
              <a:t>.)</a:t>
            </a:r>
          </a:p>
          <a:p>
            <a:pPr eaLnBrk="1" hangingPunct="1">
              <a:buClr>
                <a:schemeClr val="accent1"/>
              </a:buClr>
              <a:buSzPct val="120000"/>
            </a:pPr>
            <a:endParaRPr lang="en-US" altLang="en-US" b="1" smtClean="0"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132638" cy="53594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hlink"/>
                </a:solidFill>
              </a:rPr>
              <a:t>Common Manufacturing Terms:</a:t>
            </a: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>Batches		Order of Operations</a:t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>Inventory		Work in Progress (</a:t>
            </a:r>
            <a:r>
              <a:rPr lang="en-US" altLang="en-US" dirty="0" err="1" smtClean="0">
                <a:solidFill>
                  <a:schemeClr val="hlink"/>
                </a:solidFill>
              </a:rPr>
              <a:t>WIP</a:t>
            </a:r>
            <a:r>
              <a:rPr lang="en-US" altLang="en-US" dirty="0" smtClean="0">
                <a:solidFill>
                  <a:schemeClr val="hlink"/>
                </a:solidFill>
              </a:rPr>
              <a:t>)</a:t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err="1" smtClean="0">
                <a:solidFill>
                  <a:schemeClr val="hlink"/>
                </a:solidFill>
              </a:rPr>
              <a:t>Fixturing</a:t>
            </a:r>
            <a:r>
              <a:rPr lang="en-US" altLang="en-US" dirty="0" smtClean="0">
                <a:solidFill>
                  <a:schemeClr val="hlink"/>
                </a:solidFill>
              </a:rPr>
              <a:t>		Set-Up Time</a:t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>Inspection		Plant Layout</a:t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/>
            </a:r>
            <a:br>
              <a:rPr lang="en-US" altLang="en-US" dirty="0" smtClean="0">
                <a:solidFill>
                  <a:schemeClr val="hlink"/>
                </a:solidFill>
              </a:rPr>
            </a:br>
            <a:r>
              <a:rPr lang="en-US" altLang="en-US" dirty="0" smtClean="0">
                <a:solidFill>
                  <a:schemeClr val="hlink"/>
                </a:solidFill>
              </a:rPr>
              <a:t>Manufacturing Lead Time (</a:t>
            </a:r>
            <a:r>
              <a:rPr lang="en-US" altLang="en-US" dirty="0" err="1" smtClean="0">
                <a:solidFill>
                  <a:schemeClr val="hlink"/>
                </a:solidFill>
              </a:rPr>
              <a:t>MLT</a:t>
            </a:r>
            <a:r>
              <a:rPr lang="en-US" altLang="en-US" dirty="0" smtClean="0">
                <a:solidFill>
                  <a:schemeClr val="hlink"/>
                </a:solidFill>
              </a:rPr>
              <a:t>)</a:t>
            </a:r>
            <a:br>
              <a:rPr lang="en-US" altLang="en-US" dirty="0" smtClean="0">
                <a:solidFill>
                  <a:schemeClr val="hlink"/>
                </a:solidFill>
              </a:rPr>
            </a:br>
            <a:endParaRPr lang="en-US" altLang="en-US" dirty="0" smtClean="0">
              <a:solidFill>
                <a:schemeClr val="hlink"/>
              </a:solidFill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914400" y="18288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662781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Process Layout – small shop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457200" y="342900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0" y="28575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914400" y="1828800"/>
            <a:ext cx="7821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0000"/>
            </a:pPr>
            <a:endParaRPr lang="en-US" altLang="en-US" sz="2800" b="1"/>
          </a:p>
        </p:txBody>
      </p:sp>
      <p:pic>
        <p:nvPicPr>
          <p:cNvPr id="26631" name="Picture 6" descr="hp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438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2138"/>
            <a:ext cx="662781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Process Layout - factory</a:t>
            </a: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457200" y="569913"/>
            <a:ext cx="777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512763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512763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 Bold" panose="020B0706020202030204" pitchFamily="34" charset="0"/>
            </a:endParaRPr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6248400" y="1065213"/>
            <a:ext cx="266700" cy="279400"/>
          </a:xfrm>
          <a:prstGeom prst="downArrow">
            <a:avLst>
              <a:gd name="adj1" fmla="val 50000"/>
              <a:gd name="adj2" fmla="val 523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5334000" y="912813"/>
            <a:ext cx="266700" cy="279400"/>
          </a:xfrm>
          <a:prstGeom prst="downArrow">
            <a:avLst>
              <a:gd name="adj1" fmla="val 50000"/>
              <a:gd name="adj2" fmla="val 5238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17538" y="3997325"/>
            <a:ext cx="925512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2813050" y="2828925"/>
            <a:ext cx="2047875" cy="922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609600" y="1677988"/>
            <a:ext cx="2990850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3968750" y="1677988"/>
            <a:ext cx="1092200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5324475" y="1677988"/>
            <a:ext cx="1268413" cy="923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6804025" y="1677988"/>
            <a:ext cx="1743075" cy="923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1430338" y="2011363"/>
            <a:ext cx="1238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latin typeface="Arial Narrow Bold" panose="020B0706020202030204" pitchFamily="34" charset="0"/>
              </a:rPr>
              <a:t>Raw Stock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3944938" y="1928813"/>
            <a:ext cx="111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QC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5140325" y="1963738"/>
            <a:ext cx="938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Rec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7069138" y="182880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Ship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620713" y="2828925"/>
            <a:ext cx="925512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5035550" y="2828925"/>
            <a:ext cx="3506788" cy="4127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681038" y="3175000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Shear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179763" y="3030538"/>
            <a:ext cx="1239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Screw Machine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259513" y="2914650"/>
            <a:ext cx="1112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QC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29200" y="3505200"/>
            <a:ext cx="3506788" cy="16684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5035550" y="5340350"/>
            <a:ext cx="3506788" cy="7651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1714500" y="2828925"/>
            <a:ext cx="925513" cy="922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9" name="Rectangle 26"/>
          <p:cNvSpPr>
            <a:spLocks noChangeArrowheads="1"/>
          </p:cNvSpPr>
          <p:nvPr/>
        </p:nvSpPr>
        <p:spPr bwMode="auto">
          <a:xfrm>
            <a:off x="1714500" y="31750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Stamp</a:t>
            </a:r>
          </a:p>
        </p:txBody>
      </p:sp>
      <p:sp>
        <p:nvSpPr>
          <p:cNvPr id="28700" name="Rectangle 27"/>
          <p:cNvSpPr>
            <a:spLocks noChangeArrowheads="1"/>
          </p:cNvSpPr>
          <p:nvPr/>
        </p:nvSpPr>
        <p:spPr bwMode="auto">
          <a:xfrm>
            <a:off x="6196013" y="4235450"/>
            <a:ext cx="143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Assembly</a:t>
            </a:r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688975" y="4340225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Brake</a:t>
            </a:r>
          </a:p>
        </p:txBody>
      </p:sp>
      <p:sp>
        <p:nvSpPr>
          <p:cNvPr id="28702" name="Rectangle 29"/>
          <p:cNvSpPr>
            <a:spLocks noChangeArrowheads="1"/>
          </p:cNvSpPr>
          <p:nvPr/>
        </p:nvSpPr>
        <p:spPr bwMode="auto">
          <a:xfrm>
            <a:off x="1724025" y="3994150"/>
            <a:ext cx="925513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03" name="Rectangle 30"/>
          <p:cNvSpPr>
            <a:spLocks noChangeArrowheads="1"/>
          </p:cNvSpPr>
          <p:nvPr/>
        </p:nvSpPr>
        <p:spPr bwMode="auto">
          <a:xfrm>
            <a:off x="2813050" y="3990975"/>
            <a:ext cx="925513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04" name="Rectangle 31"/>
          <p:cNvSpPr>
            <a:spLocks noChangeArrowheads="1"/>
          </p:cNvSpPr>
          <p:nvPr/>
        </p:nvSpPr>
        <p:spPr bwMode="auto">
          <a:xfrm>
            <a:off x="3937000" y="3989388"/>
            <a:ext cx="927100" cy="922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05" name="Rectangle 32"/>
          <p:cNvSpPr>
            <a:spLocks noChangeArrowheads="1"/>
          </p:cNvSpPr>
          <p:nvPr/>
        </p:nvSpPr>
        <p:spPr bwMode="auto">
          <a:xfrm>
            <a:off x="1700213" y="4357688"/>
            <a:ext cx="925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Mill</a:t>
            </a:r>
          </a:p>
        </p:txBody>
      </p:sp>
      <p:sp>
        <p:nvSpPr>
          <p:cNvPr id="28706" name="Rectangle 33"/>
          <p:cNvSpPr>
            <a:spLocks noChangeArrowheads="1"/>
          </p:cNvSpPr>
          <p:nvPr/>
        </p:nvSpPr>
        <p:spPr bwMode="auto">
          <a:xfrm>
            <a:off x="2806700" y="4037013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Lathe</a:t>
            </a:r>
          </a:p>
        </p:txBody>
      </p:sp>
      <p:sp>
        <p:nvSpPr>
          <p:cNvPr id="28707" name="Rectangle 34"/>
          <p:cNvSpPr>
            <a:spLocks noChangeArrowheads="1"/>
          </p:cNvSpPr>
          <p:nvPr/>
        </p:nvSpPr>
        <p:spPr bwMode="auto">
          <a:xfrm>
            <a:off x="2817813" y="5135563"/>
            <a:ext cx="2057400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08" name="Rectangle 35"/>
          <p:cNvSpPr>
            <a:spLocks noChangeArrowheads="1"/>
          </p:cNvSpPr>
          <p:nvPr/>
        </p:nvSpPr>
        <p:spPr bwMode="auto">
          <a:xfrm>
            <a:off x="617538" y="5170488"/>
            <a:ext cx="925512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09" name="Rectangle 36"/>
          <p:cNvSpPr>
            <a:spLocks noChangeArrowheads="1"/>
          </p:cNvSpPr>
          <p:nvPr/>
        </p:nvSpPr>
        <p:spPr bwMode="auto">
          <a:xfrm>
            <a:off x="723900" y="5526088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Weld</a:t>
            </a:r>
          </a:p>
        </p:txBody>
      </p:sp>
      <p:sp>
        <p:nvSpPr>
          <p:cNvPr id="28710" name="Rectangle 37"/>
          <p:cNvSpPr>
            <a:spLocks noChangeArrowheads="1"/>
          </p:cNvSpPr>
          <p:nvPr/>
        </p:nvSpPr>
        <p:spPr bwMode="auto">
          <a:xfrm>
            <a:off x="3186113" y="5573713"/>
            <a:ext cx="1239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Finish</a:t>
            </a:r>
          </a:p>
        </p:txBody>
      </p:sp>
      <p:sp>
        <p:nvSpPr>
          <p:cNvPr id="28711" name="Rectangle 38"/>
          <p:cNvSpPr>
            <a:spLocks noChangeArrowheads="1"/>
          </p:cNvSpPr>
          <p:nvPr/>
        </p:nvSpPr>
        <p:spPr bwMode="auto">
          <a:xfrm>
            <a:off x="1724025" y="5168900"/>
            <a:ext cx="925513" cy="9239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2" name="Rectangle 39"/>
          <p:cNvSpPr>
            <a:spLocks noChangeArrowheads="1"/>
          </p:cNvSpPr>
          <p:nvPr/>
        </p:nvSpPr>
        <p:spPr bwMode="auto">
          <a:xfrm>
            <a:off x="1617663" y="5545138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Grind</a:t>
            </a:r>
          </a:p>
        </p:txBody>
      </p:sp>
      <p:sp>
        <p:nvSpPr>
          <p:cNvPr id="28713" name="Rectangle 40"/>
          <p:cNvSpPr>
            <a:spLocks noChangeArrowheads="1"/>
          </p:cNvSpPr>
          <p:nvPr/>
        </p:nvSpPr>
        <p:spPr bwMode="auto">
          <a:xfrm>
            <a:off x="5937250" y="5573713"/>
            <a:ext cx="1687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Parts Stock</a:t>
            </a:r>
          </a:p>
        </p:txBody>
      </p:sp>
      <p:sp>
        <p:nvSpPr>
          <p:cNvPr id="28714" name="Freeform 41"/>
          <p:cNvSpPr>
            <a:spLocks/>
          </p:cNvSpPr>
          <p:nvPr/>
        </p:nvSpPr>
        <p:spPr bwMode="auto">
          <a:xfrm>
            <a:off x="741363" y="1857375"/>
            <a:ext cx="3798887" cy="3933825"/>
          </a:xfrm>
          <a:custGeom>
            <a:avLst/>
            <a:gdLst>
              <a:gd name="T0" fmla="*/ 0 w 2521"/>
              <a:gd name="T1" fmla="*/ 0 h 2658"/>
              <a:gd name="T2" fmla="*/ 2147483647 w 2521"/>
              <a:gd name="T3" fmla="*/ 2147483647 h 2658"/>
              <a:gd name="T4" fmla="*/ 2147483647 w 2521"/>
              <a:gd name="T5" fmla="*/ 2147483647 h 2658"/>
              <a:gd name="T6" fmla="*/ 2147483647 w 2521"/>
              <a:gd name="T7" fmla="*/ 2147483647 h 2658"/>
              <a:gd name="T8" fmla="*/ 2147483647 w 2521"/>
              <a:gd name="T9" fmla="*/ 2147483647 h 2658"/>
              <a:gd name="T10" fmla="*/ 2147483647 w 2521"/>
              <a:gd name="T11" fmla="*/ 2147483647 h 2658"/>
              <a:gd name="T12" fmla="*/ 2147483647 w 2521"/>
              <a:gd name="T13" fmla="*/ 2147483647 h 26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1"/>
              <a:gd name="T22" fmla="*/ 0 h 2658"/>
              <a:gd name="T23" fmla="*/ 2521 w 2521"/>
              <a:gd name="T24" fmla="*/ 2658 h 26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1" h="2658">
                <a:moveTo>
                  <a:pt x="0" y="0"/>
                </a:moveTo>
                <a:lnTo>
                  <a:pt x="725" y="756"/>
                </a:lnTo>
                <a:lnTo>
                  <a:pt x="725" y="1405"/>
                </a:lnTo>
                <a:lnTo>
                  <a:pt x="2520" y="1405"/>
                </a:lnTo>
                <a:lnTo>
                  <a:pt x="2520" y="1965"/>
                </a:lnTo>
                <a:lnTo>
                  <a:pt x="209" y="1958"/>
                </a:lnTo>
                <a:lnTo>
                  <a:pt x="7" y="2657"/>
                </a:lnTo>
              </a:path>
            </a:pathLst>
          </a:custGeom>
          <a:noFill/>
          <a:ln w="508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5" name="Freeform 42"/>
          <p:cNvSpPr>
            <a:spLocks/>
          </p:cNvSpPr>
          <p:nvPr/>
        </p:nvSpPr>
        <p:spPr bwMode="auto">
          <a:xfrm>
            <a:off x="704850" y="1217613"/>
            <a:ext cx="7327900" cy="4656137"/>
          </a:xfrm>
          <a:custGeom>
            <a:avLst/>
            <a:gdLst>
              <a:gd name="T0" fmla="*/ 2147483647 w 4861"/>
              <a:gd name="T1" fmla="*/ 0 h 3145"/>
              <a:gd name="T2" fmla="*/ 2147483647 w 4861"/>
              <a:gd name="T3" fmla="*/ 2147483647 h 3145"/>
              <a:gd name="T4" fmla="*/ 0 w 4861"/>
              <a:gd name="T5" fmla="*/ 2147483647 h 3145"/>
              <a:gd name="T6" fmla="*/ 0 w 4861"/>
              <a:gd name="T7" fmla="*/ 2147483647 h 3145"/>
              <a:gd name="T8" fmla="*/ 2147483647 w 4861"/>
              <a:gd name="T9" fmla="*/ 2147483647 h 3145"/>
              <a:gd name="T10" fmla="*/ 2147483647 w 4861"/>
              <a:gd name="T11" fmla="*/ 2147483647 h 3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61"/>
              <a:gd name="T19" fmla="*/ 0 h 3145"/>
              <a:gd name="T20" fmla="*/ 4861 w 4861"/>
              <a:gd name="T21" fmla="*/ 3145 h 3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61" h="3145">
                <a:moveTo>
                  <a:pt x="3175" y="0"/>
                </a:moveTo>
                <a:lnTo>
                  <a:pt x="3175" y="419"/>
                </a:lnTo>
                <a:lnTo>
                  <a:pt x="0" y="419"/>
                </a:lnTo>
                <a:lnTo>
                  <a:pt x="0" y="3144"/>
                </a:lnTo>
                <a:lnTo>
                  <a:pt x="4860" y="3144"/>
                </a:lnTo>
                <a:lnTo>
                  <a:pt x="4860" y="747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6" name="Oval 43"/>
          <p:cNvSpPr>
            <a:spLocks noChangeArrowheads="1"/>
          </p:cNvSpPr>
          <p:nvPr/>
        </p:nvSpPr>
        <p:spPr bwMode="auto">
          <a:xfrm>
            <a:off x="6297613" y="2293938"/>
            <a:ext cx="112712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7" name="Oval 44"/>
          <p:cNvSpPr>
            <a:spLocks noChangeArrowheads="1"/>
          </p:cNvSpPr>
          <p:nvPr/>
        </p:nvSpPr>
        <p:spPr bwMode="auto">
          <a:xfrm>
            <a:off x="5434013" y="1762125"/>
            <a:ext cx="114300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8" name="Oval 45"/>
          <p:cNvSpPr>
            <a:spLocks noChangeArrowheads="1"/>
          </p:cNvSpPr>
          <p:nvPr/>
        </p:nvSpPr>
        <p:spPr bwMode="auto">
          <a:xfrm>
            <a:off x="4657725" y="2293938"/>
            <a:ext cx="114300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19" name="Oval 46"/>
          <p:cNvSpPr>
            <a:spLocks noChangeArrowheads="1"/>
          </p:cNvSpPr>
          <p:nvPr/>
        </p:nvSpPr>
        <p:spPr bwMode="auto">
          <a:xfrm>
            <a:off x="8172450" y="5865813"/>
            <a:ext cx="114300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0" name="Freeform 47"/>
          <p:cNvSpPr>
            <a:spLocks/>
          </p:cNvSpPr>
          <p:nvPr/>
        </p:nvSpPr>
        <p:spPr bwMode="auto">
          <a:xfrm>
            <a:off x="2471738" y="1463675"/>
            <a:ext cx="5326062" cy="3978275"/>
          </a:xfrm>
          <a:custGeom>
            <a:avLst/>
            <a:gdLst>
              <a:gd name="T0" fmla="*/ 2147483647 w 3533"/>
              <a:gd name="T1" fmla="*/ 0 h 2688"/>
              <a:gd name="T2" fmla="*/ 2147483647 w 3533"/>
              <a:gd name="T3" fmla="*/ 2147483647 h 2688"/>
              <a:gd name="T4" fmla="*/ 2147483647 w 3533"/>
              <a:gd name="T5" fmla="*/ 2147483647 h 2688"/>
              <a:gd name="T6" fmla="*/ 2147483647 w 3533"/>
              <a:gd name="T7" fmla="*/ 2147483647 h 2688"/>
              <a:gd name="T8" fmla="*/ 2147483647 w 3533"/>
              <a:gd name="T9" fmla="*/ 2147483647 h 2688"/>
              <a:gd name="T10" fmla="*/ 2147483647 w 3533"/>
              <a:gd name="T11" fmla="*/ 2147483647 h 2688"/>
              <a:gd name="T12" fmla="*/ 2147483647 w 3533"/>
              <a:gd name="T13" fmla="*/ 2147483647 h 2688"/>
              <a:gd name="T14" fmla="*/ 2147483647 w 3533"/>
              <a:gd name="T15" fmla="*/ 2147483647 h 2688"/>
              <a:gd name="T16" fmla="*/ 0 w 3533"/>
              <a:gd name="T17" fmla="*/ 2147483647 h 2688"/>
              <a:gd name="T18" fmla="*/ 0 w 3533"/>
              <a:gd name="T19" fmla="*/ 2147483647 h 2688"/>
              <a:gd name="T20" fmla="*/ 2147483647 w 3533"/>
              <a:gd name="T21" fmla="*/ 2147483647 h 2688"/>
              <a:gd name="T22" fmla="*/ 2147483647 w 3533"/>
              <a:gd name="T23" fmla="*/ 2147483647 h 26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33"/>
              <a:gd name="T37" fmla="*/ 0 h 2688"/>
              <a:gd name="T38" fmla="*/ 3533 w 3533"/>
              <a:gd name="T39" fmla="*/ 2688 h 2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33" h="2688">
                <a:moveTo>
                  <a:pt x="2296" y="0"/>
                </a:moveTo>
                <a:lnTo>
                  <a:pt x="2296" y="534"/>
                </a:lnTo>
                <a:lnTo>
                  <a:pt x="312" y="543"/>
                </a:lnTo>
                <a:lnTo>
                  <a:pt x="312" y="1494"/>
                </a:lnTo>
                <a:lnTo>
                  <a:pt x="40" y="1494"/>
                </a:lnTo>
                <a:lnTo>
                  <a:pt x="40" y="1933"/>
                </a:lnTo>
                <a:lnTo>
                  <a:pt x="1056" y="1933"/>
                </a:lnTo>
                <a:lnTo>
                  <a:pt x="1056" y="2409"/>
                </a:lnTo>
                <a:lnTo>
                  <a:pt x="0" y="2409"/>
                </a:lnTo>
                <a:lnTo>
                  <a:pt x="0" y="2688"/>
                </a:lnTo>
                <a:lnTo>
                  <a:pt x="3533" y="2688"/>
                </a:lnTo>
                <a:lnTo>
                  <a:pt x="3533" y="695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1" name="Oval 48"/>
          <p:cNvSpPr>
            <a:spLocks noChangeArrowheads="1"/>
          </p:cNvSpPr>
          <p:nvPr/>
        </p:nvSpPr>
        <p:spPr bwMode="auto">
          <a:xfrm>
            <a:off x="5864225" y="1919288"/>
            <a:ext cx="112713" cy="1222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2" name="Oval 49"/>
          <p:cNvSpPr>
            <a:spLocks noChangeArrowheads="1"/>
          </p:cNvSpPr>
          <p:nvPr/>
        </p:nvSpPr>
        <p:spPr bwMode="auto">
          <a:xfrm>
            <a:off x="2897188" y="2238375"/>
            <a:ext cx="112712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3" name="Oval 50"/>
          <p:cNvSpPr>
            <a:spLocks noChangeArrowheads="1"/>
          </p:cNvSpPr>
          <p:nvPr/>
        </p:nvSpPr>
        <p:spPr bwMode="auto">
          <a:xfrm>
            <a:off x="2884488" y="3592513"/>
            <a:ext cx="114300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4" name="Oval 51"/>
          <p:cNvSpPr>
            <a:spLocks noChangeArrowheads="1"/>
          </p:cNvSpPr>
          <p:nvPr/>
        </p:nvSpPr>
        <p:spPr bwMode="auto">
          <a:xfrm>
            <a:off x="2487613" y="4230688"/>
            <a:ext cx="112712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5" name="Oval 52"/>
          <p:cNvSpPr>
            <a:spLocks noChangeArrowheads="1"/>
          </p:cNvSpPr>
          <p:nvPr/>
        </p:nvSpPr>
        <p:spPr bwMode="auto">
          <a:xfrm>
            <a:off x="4006850" y="4298950"/>
            <a:ext cx="112713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6" name="Oval 53"/>
          <p:cNvSpPr>
            <a:spLocks noChangeArrowheads="1"/>
          </p:cNvSpPr>
          <p:nvPr/>
        </p:nvSpPr>
        <p:spPr bwMode="auto">
          <a:xfrm>
            <a:off x="2427288" y="5368925"/>
            <a:ext cx="112712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7" name="Oval 54"/>
          <p:cNvSpPr>
            <a:spLocks noChangeArrowheads="1"/>
          </p:cNvSpPr>
          <p:nvPr/>
        </p:nvSpPr>
        <p:spPr bwMode="auto">
          <a:xfrm>
            <a:off x="3692525" y="5368925"/>
            <a:ext cx="114300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8" name="Oval 55"/>
          <p:cNvSpPr>
            <a:spLocks noChangeArrowheads="1"/>
          </p:cNvSpPr>
          <p:nvPr/>
        </p:nvSpPr>
        <p:spPr bwMode="auto">
          <a:xfrm>
            <a:off x="7743825" y="5408613"/>
            <a:ext cx="111125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29" name="Oval 56"/>
          <p:cNvSpPr>
            <a:spLocks noChangeArrowheads="1"/>
          </p:cNvSpPr>
          <p:nvPr/>
        </p:nvSpPr>
        <p:spPr bwMode="auto">
          <a:xfrm>
            <a:off x="8193088" y="4383088"/>
            <a:ext cx="112712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0" name="Oval 57"/>
          <p:cNvSpPr>
            <a:spLocks noChangeArrowheads="1"/>
          </p:cNvSpPr>
          <p:nvPr/>
        </p:nvSpPr>
        <p:spPr bwMode="auto">
          <a:xfrm>
            <a:off x="7975600" y="4181475"/>
            <a:ext cx="1127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1" name="Oval 58"/>
          <p:cNvSpPr>
            <a:spLocks noChangeArrowheads="1"/>
          </p:cNvSpPr>
          <p:nvPr/>
        </p:nvSpPr>
        <p:spPr bwMode="auto">
          <a:xfrm>
            <a:off x="7740650" y="3979863"/>
            <a:ext cx="112713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2" name="Oval 59"/>
          <p:cNvSpPr>
            <a:spLocks noChangeArrowheads="1"/>
          </p:cNvSpPr>
          <p:nvPr/>
        </p:nvSpPr>
        <p:spPr bwMode="auto">
          <a:xfrm>
            <a:off x="7743825" y="2984500"/>
            <a:ext cx="111125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3" name="Oval 60"/>
          <p:cNvSpPr>
            <a:spLocks noChangeArrowheads="1"/>
          </p:cNvSpPr>
          <p:nvPr/>
        </p:nvSpPr>
        <p:spPr bwMode="auto">
          <a:xfrm>
            <a:off x="7978775" y="2984500"/>
            <a:ext cx="114300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4" name="Oval 61"/>
          <p:cNvSpPr>
            <a:spLocks noChangeArrowheads="1"/>
          </p:cNvSpPr>
          <p:nvPr/>
        </p:nvSpPr>
        <p:spPr bwMode="auto">
          <a:xfrm>
            <a:off x="8172450" y="2984500"/>
            <a:ext cx="114300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5" name="AutoShape 62"/>
          <p:cNvSpPr>
            <a:spLocks noChangeArrowheads="1"/>
          </p:cNvSpPr>
          <p:nvPr/>
        </p:nvSpPr>
        <p:spPr bwMode="auto">
          <a:xfrm>
            <a:off x="5813425" y="1241425"/>
            <a:ext cx="254000" cy="260350"/>
          </a:xfrm>
          <a:prstGeom prst="downArrow">
            <a:avLst>
              <a:gd name="adj1" fmla="val 50000"/>
              <a:gd name="adj2" fmla="val 5125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b="1">
              <a:solidFill>
                <a:schemeClr val="accent2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8736" name="AutoShape 63"/>
          <p:cNvSpPr>
            <a:spLocks noChangeArrowheads="1"/>
          </p:cNvSpPr>
          <p:nvPr/>
        </p:nvSpPr>
        <p:spPr bwMode="auto">
          <a:xfrm>
            <a:off x="7907338" y="2176463"/>
            <a:ext cx="254000" cy="260350"/>
          </a:xfrm>
          <a:prstGeom prst="upArrow">
            <a:avLst>
              <a:gd name="adj1" fmla="val 50000"/>
              <a:gd name="adj2" fmla="val 5124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7" name="AutoShape 64"/>
          <p:cNvSpPr>
            <a:spLocks noChangeArrowheads="1"/>
          </p:cNvSpPr>
          <p:nvPr/>
        </p:nvSpPr>
        <p:spPr bwMode="auto">
          <a:xfrm>
            <a:off x="7664450" y="2247900"/>
            <a:ext cx="254000" cy="260350"/>
          </a:xfrm>
          <a:prstGeom prst="upArrow">
            <a:avLst>
              <a:gd name="adj1" fmla="val 50000"/>
              <a:gd name="adj2" fmla="val 5124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8" name="AutoShape 65"/>
          <p:cNvSpPr>
            <a:spLocks noChangeArrowheads="1"/>
          </p:cNvSpPr>
          <p:nvPr/>
        </p:nvSpPr>
        <p:spPr bwMode="auto">
          <a:xfrm>
            <a:off x="8101013" y="2222500"/>
            <a:ext cx="252412" cy="260350"/>
          </a:xfrm>
          <a:prstGeom prst="upArrow">
            <a:avLst>
              <a:gd name="adj1" fmla="val 50000"/>
              <a:gd name="adj2" fmla="val 5156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39" name="Oval 66"/>
          <p:cNvSpPr>
            <a:spLocks noChangeArrowheads="1"/>
          </p:cNvSpPr>
          <p:nvPr/>
        </p:nvSpPr>
        <p:spPr bwMode="auto">
          <a:xfrm>
            <a:off x="1774825" y="2867025"/>
            <a:ext cx="1127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0" name="Oval 67"/>
          <p:cNvSpPr>
            <a:spLocks noChangeArrowheads="1"/>
          </p:cNvSpPr>
          <p:nvPr/>
        </p:nvSpPr>
        <p:spPr bwMode="auto">
          <a:xfrm>
            <a:off x="641350" y="4098925"/>
            <a:ext cx="1127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1" name="Oval 68"/>
          <p:cNvSpPr>
            <a:spLocks noChangeArrowheads="1"/>
          </p:cNvSpPr>
          <p:nvPr/>
        </p:nvSpPr>
        <p:spPr bwMode="auto">
          <a:xfrm>
            <a:off x="677863" y="5773738"/>
            <a:ext cx="112712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2" name="Oval 69"/>
          <p:cNvSpPr>
            <a:spLocks noChangeArrowheads="1"/>
          </p:cNvSpPr>
          <p:nvPr/>
        </p:nvSpPr>
        <p:spPr bwMode="auto">
          <a:xfrm>
            <a:off x="2427288" y="5816600"/>
            <a:ext cx="112712" cy="1238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3" name="Oval 70"/>
          <p:cNvSpPr>
            <a:spLocks noChangeArrowheads="1"/>
          </p:cNvSpPr>
          <p:nvPr/>
        </p:nvSpPr>
        <p:spPr bwMode="auto">
          <a:xfrm>
            <a:off x="646113" y="1797050"/>
            <a:ext cx="112712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4" name="Oval 71"/>
          <p:cNvSpPr>
            <a:spLocks noChangeArrowheads="1"/>
          </p:cNvSpPr>
          <p:nvPr/>
        </p:nvSpPr>
        <p:spPr bwMode="auto">
          <a:xfrm>
            <a:off x="7975600" y="5740400"/>
            <a:ext cx="112713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5" name="Oval 72"/>
          <p:cNvSpPr>
            <a:spLocks noChangeArrowheads="1"/>
          </p:cNvSpPr>
          <p:nvPr/>
        </p:nvSpPr>
        <p:spPr bwMode="auto">
          <a:xfrm>
            <a:off x="3246438" y="4691063"/>
            <a:ext cx="114300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6" name="Rectangle 73"/>
          <p:cNvSpPr>
            <a:spLocks noChangeArrowheads="1"/>
          </p:cNvSpPr>
          <p:nvPr/>
        </p:nvSpPr>
        <p:spPr bwMode="auto">
          <a:xfrm>
            <a:off x="3810000" y="4037013"/>
            <a:ext cx="92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latin typeface="Arial Narrow Bold" panose="020B0706020202030204" pitchFamily="34" charset="0"/>
              </a:rPr>
              <a:t>Drill</a:t>
            </a:r>
          </a:p>
        </p:txBody>
      </p:sp>
      <p:sp>
        <p:nvSpPr>
          <p:cNvPr id="28747" name="Oval 74"/>
          <p:cNvSpPr>
            <a:spLocks noChangeArrowheads="1"/>
          </p:cNvSpPr>
          <p:nvPr/>
        </p:nvSpPr>
        <p:spPr bwMode="auto">
          <a:xfrm>
            <a:off x="4657725" y="5918200"/>
            <a:ext cx="114300" cy="122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748" name="Freeform 75"/>
          <p:cNvSpPr>
            <a:spLocks/>
          </p:cNvSpPr>
          <p:nvPr/>
        </p:nvSpPr>
        <p:spPr bwMode="auto">
          <a:xfrm>
            <a:off x="4699000" y="1298575"/>
            <a:ext cx="3546475" cy="4689475"/>
          </a:xfrm>
          <a:custGeom>
            <a:avLst/>
            <a:gdLst>
              <a:gd name="T0" fmla="*/ 2147483647 w 2352"/>
              <a:gd name="T1" fmla="*/ 0 h 3168"/>
              <a:gd name="T2" fmla="*/ 2147483647 w 2352"/>
              <a:gd name="T3" fmla="*/ 2147483647 h 3168"/>
              <a:gd name="T4" fmla="*/ 0 w 2352"/>
              <a:gd name="T5" fmla="*/ 2147483647 h 3168"/>
              <a:gd name="T6" fmla="*/ 0 w 2352"/>
              <a:gd name="T7" fmla="*/ 2147483647 h 3168"/>
              <a:gd name="T8" fmla="*/ 2147483647 w 2352"/>
              <a:gd name="T9" fmla="*/ 2147483647 h 3168"/>
              <a:gd name="T10" fmla="*/ 2147483647 w 2352"/>
              <a:gd name="T11" fmla="*/ 2147483647 h 3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2"/>
              <a:gd name="T19" fmla="*/ 0 h 3168"/>
              <a:gd name="T20" fmla="*/ 2352 w 2352"/>
              <a:gd name="T21" fmla="*/ 3168 h 3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2" h="3168">
                <a:moveTo>
                  <a:pt x="1104" y="0"/>
                </a:moveTo>
                <a:lnTo>
                  <a:pt x="1104" y="720"/>
                </a:lnTo>
                <a:lnTo>
                  <a:pt x="0" y="720"/>
                </a:lnTo>
                <a:lnTo>
                  <a:pt x="0" y="3168"/>
                </a:lnTo>
                <a:lnTo>
                  <a:pt x="2352" y="3168"/>
                </a:lnTo>
                <a:lnTo>
                  <a:pt x="2352" y="72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Product Layout</a:t>
            </a:r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  Principles for Implementing Lean Manufacturing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9563"/>
            <a:ext cx="4348163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57175" y="1279525"/>
            <a:ext cx="30591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en-US"/>
              <a:t>Products typically ride along on conveyor belts or chains.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/>
              <a:t>This layout may have several parallel lines of processes combining at one node.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/>
              <a:t>This arrangement is relatively inflexible compared to a Process Layout.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60vu10">
  <a:themeElements>
    <a:clrScheme name="360vu10 2">
      <a:dk1>
        <a:srgbClr val="000000"/>
      </a:dk1>
      <a:lt1>
        <a:srgbClr val="FFFFFF"/>
      </a:lt1>
      <a:dk2>
        <a:srgbClr val="FA611E"/>
      </a:dk2>
      <a:lt2>
        <a:srgbClr val="BABDBF"/>
      </a:lt2>
      <a:accent1>
        <a:srgbClr val="FDA378"/>
      </a:accent1>
      <a:accent2>
        <a:srgbClr val="FFD4BA"/>
      </a:accent2>
      <a:accent3>
        <a:srgbClr val="FFFFFF"/>
      </a:accent3>
      <a:accent4>
        <a:srgbClr val="000000"/>
      </a:accent4>
      <a:accent5>
        <a:srgbClr val="FECEBE"/>
      </a:accent5>
      <a:accent6>
        <a:srgbClr val="E7C0A8"/>
      </a:accent6>
      <a:hlink>
        <a:srgbClr val="0000C0"/>
      </a:hlink>
      <a:folHlink>
        <a:srgbClr val="3F7FFF"/>
      </a:folHlink>
    </a:clrScheme>
    <a:fontScheme name="360vu10">
      <a:majorFont>
        <a:latin typeface="Arial Narrow Bold"/>
        <a:ea typeface=""/>
        <a:cs typeface=""/>
      </a:majorFont>
      <a:minorFont>
        <a:latin typeface="Arial Narrow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60vu10 1">
        <a:dk1>
          <a:srgbClr val="828587"/>
        </a:dk1>
        <a:lt1>
          <a:srgbClr val="6E7073"/>
        </a:lt1>
        <a:dk2>
          <a:srgbClr val="595C5E"/>
        </a:dk2>
        <a:lt2>
          <a:srgbClr val="97999C"/>
        </a:lt2>
        <a:accent1>
          <a:srgbClr val="AEB0B3"/>
        </a:accent1>
        <a:accent2>
          <a:srgbClr val="FA914F"/>
        </a:accent2>
        <a:accent3>
          <a:srgbClr val="B5B5B6"/>
        </a:accent3>
        <a:accent4>
          <a:srgbClr val="5D5F61"/>
        </a:accent4>
        <a:accent5>
          <a:srgbClr val="D3D4D6"/>
        </a:accent5>
        <a:accent6>
          <a:srgbClr val="E38347"/>
        </a:accent6>
        <a:hlink>
          <a:srgbClr val="FDB08F"/>
        </a:hlink>
        <a:folHlink>
          <a:srgbClr val="FDBF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0vu10 2">
        <a:dk1>
          <a:srgbClr val="000000"/>
        </a:dk1>
        <a:lt1>
          <a:srgbClr val="FFFFFF"/>
        </a:lt1>
        <a:dk2>
          <a:srgbClr val="FA611E"/>
        </a:dk2>
        <a:lt2>
          <a:srgbClr val="BABDBF"/>
        </a:lt2>
        <a:accent1>
          <a:srgbClr val="FDA378"/>
        </a:accent1>
        <a:accent2>
          <a:srgbClr val="FFD4BA"/>
        </a:accent2>
        <a:accent3>
          <a:srgbClr val="FFFFFF"/>
        </a:accent3>
        <a:accent4>
          <a:srgbClr val="000000"/>
        </a:accent4>
        <a:accent5>
          <a:srgbClr val="FECEBE"/>
        </a:accent5>
        <a:accent6>
          <a:srgbClr val="E7C0A8"/>
        </a:accent6>
        <a:hlink>
          <a:srgbClr val="0000C0"/>
        </a:hlink>
        <a:folHlink>
          <a:srgbClr val="3F7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snoopy:Desktop Folder:360vu-01-156 Presentation Temp:360vu Presentation:360vu10.pot</Template>
  <TotalTime>16123</TotalTime>
  <Words>499</Words>
  <Application>Microsoft Office PowerPoint</Application>
  <PresentationFormat>On-screen Show (4:3)</PresentationFormat>
  <Paragraphs>117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Narrow</vt:lpstr>
      <vt:lpstr>Arial Narrow Bold</vt:lpstr>
      <vt:lpstr>Times</vt:lpstr>
      <vt:lpstr>360vu10</vt:lpstr>
      <vt:lpstr>Image Document</vt:lpstr>
      <vt:lpstr>Lecture 1:  Overview  </vt:lpstr>
      <vt:lpstr>Mass Production System       * Example: Ford       * Status as of 1950          8000/day          Low-skilled immigrant labor          Vertical integration          Abundant investment capital       * High volume, low mix       * Capital, Quantity, Repeatability</vt:lpstr>
      <vt:lpstr>Lean Enterprise System      * Example: Toyota      * Status as of 1950           2500/year           Diversified market           Limited capital           Dedicated, high skilled labor       *  Low volume, high mix       *  People, Quality, Flexibility </vt:lpstr>
      <vt:lpstr>Definition of Lean</vt:lpstr>
      <vt:lpstr>Concept of Value-Added Activity</vt:lpstr>
      <vt:lpstr>Common Manufacturing Terms:  Batches  Order of Operations  Inventory  Work in Progress (WIP)  Fixturing  Set-Up Time  Inspection  Plant Layout  Manufacturing Lead Time (MLT) </vt:lpstr>
      <vt:lpstr>Process Layout – small shop</vt:lpstr>
      <vt:lpstr>Process Layout - factory</vt:lpstr>
      <vt:lpstr>Product Layout</vt:lpstr>
      <vt:lpstr>Fixed Position Layout</vt:lpstr>
      <vt:lpstr>Cellular Layout</vt:lpstr>
      <vt:lpstr>Lean = Eliminating Waste  </vt:lpstr>
      <vt:lpstr>PowerPoint Presentation</vt:lpstr>
    </vt:vector>
  </TitlesOfParts>
  <Company>Knowtis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Hamann</dc:creator>
  <cp:lastModifiedBy>Wolbrecht, Eric (ewolbrec@uidaho.edu)</cp:lastModifiedBy>
  <cp:revision>439</cp:revision>
  <cp:lastPrinted>2002-01-30T16:36:50Z</cp:lastPrinted>
  <dcterms:created xsi:type="dcterms:W3CDTF">2009-05-18T15:14:41Z</dcterms:created>
  <dcterms:modified xsi:type="dcterms:W3CDTF">2015-05-18T18:05:53Z</dcterms:modified>
</cp:coreProperties>
</file>