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4" r:id="rId2"/>
    <p:sldId id="288" r:id="rId3"/>
    <p:sldId id="289" r:id="rId4"/>
    <p:sldId id="290" r:id="rId5"/>
    <p:sldId id="29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7135D-BF1B-B446-98FB-2371F1F95D7D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0CFBB-6858-704D-80BE-7AD6004109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02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A7B-5D58-6F40-937B-04B9F970AA6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278D-DA5E-674F-B38D-866B00D96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8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A7B-5D58-6F40-937B-04B9F970AA6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278D-DA5E-674F-B38D-866B00D96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7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A7B-5D58-6F40-937B-04B9F970AA6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278D-DA5E-674F-B38D-866B00D96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7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A7B-5D58-6F40-937B-04B9F970AA6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278D-DA5E-674F-B38D-866B00D96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2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A7B-5D58-6F40-937B-04B9F970AA6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278D-DA5E-674F-B38D-866B00D96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0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A7B-5D58-6F40-937B-04B9F970AA6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278D-DA5E-674F-B38D-866B00D96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1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A7B-5D58-6F40-937B-04B9F970AA6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278D-DA5E-674F-B38D-866B00D96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4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A7B-5D58-6F40-937B-04B9F970AA6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278D-DA5E-674F-B38D-866B00D96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3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A7B-5D58-6F40-937B-04B9F970AA6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278D-DA5E-674F-B38D-866B00D96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8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A7B-5D58-6F40-937B-04B9F970AA6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278D-DA5E-674F-B38D-866B00D96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7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A7B-5D58-6F40-937B-04B9F970AA6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278D-DA5E-674F-B38D-866B00D96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2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01A7B-5D58-6F40-937B-04B9F970AA6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9278D-DA5E-674F-B38D-866B00D96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6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0737"/>
          </a:xfrm>
        </p:spPr>
        <p:txBody>
          <a:bodyPr/>
          <a:lstStyle/>
          <a:p>
            <a:r>
              <a:rPr lang="en-US" dirty="0" smtClean="0"/>
              <a:t>Round 1 Debrief -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7527"/>
            <a:ext cx="9144000" cy="571047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What worked?</a:t>
            </a:r>
            <a:endParaRPr lang="en-US" b="1" dirty="0"/>
          </a:p>
          <a:p>
            <a:pPr lvl="1"/>
            <a:r>
              <a:rPr lang="en-US" b="1" dirty="0" smtClean="0"/>
              <a:t> division of folding labor</a:t>
            </a:r>
          </a:p>
          <a:p>
            <a:pPr lvl="1"/>
            <a:r>
              <a:rPr lang="en-US" b="1" dirty="0" smtClean="0"/>
              <a:t> </a:t>
            </a:r>
          </a:p>
          <a:p>
            <a:r>
              <a:rPr lang="en-US" b="1" dirty="0" smtClean="0"/>
              <a:t>What didn’t work?</a:t>
            </a:r>
          </a:p>
          <a:p>
            <a:pPr lvl="1"/>
            <a:r>
              <a:rPr lang="en-US" b="1" dirty="0" smtClean="0"/>
              <a:t> inspection was slow</a:t>
            </a:r>
          </a:p>
          <a:p>
            <a:pPr lvl="1"/>
            <a:r>
              <a:rPr lang="en-US" b="1" dirty="0" smtClean="0"/>
              <a:t> folding was a bottleneck (</a:t>
            </a:r>
            <a:r>
              <a:rPr lang="en-US" b="1" dirty="0" err="1" smtClean="0"/>
              <a:t>esp</a:t>
            </a:r>
            <a:r>
              <a:rPr lang="en-US" b="1" dirty="0" smtClean="0"/>
              <a:t> fold 2)</a:t>
            </a:r>
          </a:p>
          <a:p>
            <a:pPr lvl="1"/>
            <a:r>
              <a:rPr lang="en-US" b="1" dirty="0" smtClean="0"/>
              <a:t>time spent transporting material</a:t>
            </a:r>
          </a:p>
          <a:p>
            <a:pPr lvl="1"/>
            <a:r>
              <a:rPr lang="en-US" b="1" dirty="0" smtClean="0"/>
              <a:t>workers were waiting while others were finishing batch</a:t>
            </a:r>
          </a:p>
          <a:p>
            <a:pPr lvl="1"/>
            <a:r>
              <a:rPr lang="en-US" b="1" dirty="0" smtClean="0"/>
              <a:t>re</a:t>
            </a:r>
          </a:p>
          <a:p>
            <a:pPr lvl="1"/>
            <a:endParaRPr lang="en-US" b="1" dirty="0" smtClean="0"/>
          </a:p>
          <a:p>
            <a:pPr marL="457200" lvl="1" indent="0">
              <a:buNone/>
            </a:pPr>
            <a:r>
              <a:rPr lang="en-US" b="1" dirty="0"/>
              <a:t>	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0737"/>
          </a:xfrm>
        </p:spPr>
        <p:txBody>
          <a:bodyPr/>
          <a:lstStyle/>
          <a:p>
            <a:r>
              <a:rPr lang="en-US" dirty="0" smtClean="0"/>
              <a:t>Changes for Round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7527"/>
            <a:ext cx="9144000" cy="5710473"/>
          </a:xfrm>
        </p:spPr>
        <p:txBody>
          <a:bodyPr>
            <a:normAutofit/>
          </a:bodyPr>
          <a:lstStyle/>
          <a:p>
            <a:r>
              <a:rPr lang="en-US" b="1" dirty="0" smtClean="0"/>
              <a:t>Consider the following:</a:t>
            </a:r>
          </a:p>
          <a:p>
            <a:pPr lvl="1"/>
            <a:r>
              <a:rPr lang="en-US" sz="1800" b="1" dirty="0" smtClean="0"/>
              <a:t>Factory Layout</a:t>
            </a:r>
          </a:p>
          <a:p>
            <a:pPr lvl="2"/>
            <a:r>
              <a:rPr lang="en-US" sz="1400" b="1" dirty="0" smtClean="0"/>
              <a:t>Oven must remain separated </a:t>
            </a:r>
          </a:p>
          <a:p>
            <a:pPr lvl="2"/>
            <a:r>
              <a:rPr lang="en-US" sz="1400" b="1" dirty="0" smtClean="0"/>
              <a:t>Place folding operations adjacent to each other</a:t>
            </a:r>
          </a:p>
          <a:p>
            <a:pPr lvl="1"/>
            <a:r>
              <a:rPr lang="en-US" sz="1800" b="1" dirty="0" smtClean="0"/>
              <a:t>Point of Use Storage (POUS)</a:t>
            </a:r>
          </a:p>
          <a:p>
            <a:pPr lvl="2"/>
            <a:r>
              <a:rPr lang="en-US" sz="1400" b="1" dirty="0" smtClean="0"/>
              <a:t>Fold 1 can grab paper </a:t>
            </a:r>
          </a:p>
          <a:p>
            <a:pPr lvl="1"/>
            <a:r>
              <a:rPr lang="en-US" sz="1800" b="1" dirty="0" smtClean="0"/>
              <a:t>Line Balancing</a:t>
            </a:r>
          </a:p>
          <a:p>
            <a:pPr lvl="2"/>
            <a:r>
              <a:rPr lang="en-US" sz="1400" b="1" dirty="0" smtClean="0"/>
              <a:t>Send production schedule to Fold 1</a:t>
            </a:r>
          </a:p>
          <a:p>
            <a:pPr lvl="2"/>
            <a:r>
              <a:rPr lang="en-US" sz="1400" b="1" dirty="0" smtClean="0"/>
              <a:t>Have only one worker at oven and one stamper</a:t>
            </a:r>
          </a:p>
          <a:p>
            <a:pPr lvl="2"/>
            <a:r>
              <a:rPr lang="en-US" sz="1400" b="1" dirty="0" smtClean="0"/>
              <a:t>Evenly distribute folding operations to match </a:t>
            </a:r>
            <a:r>
              <a:rPr lang="en-US" sz="1400" b="1" dirty="0" err="1" smtClean="0"/>
              <a:t>Takt</a:t>
            </a:r>
            <a:r>
              <a:rPr lang="en-US" sz="1400" b="1" dirty="0" smtClean="0"/>
              <a:t> time</a:t>
            </a:r>
          </a:p>
          <a:p>
            <a:pPr lvl="1"/>
            <a:r>
              <a:rPr lang="en-US" sz="2000" b="1" dirty="0" smtClean="0"/>
              <a:t>Poke-Yoke, Quality at the Source</a:t>
            </a:r>
            <a:endParaRPr lang="en-US" dirty="0"/>
          </a:p>
          <a:p>
            <a:pPr lvl="2"/>
            <a:r>
              <a:rPr lang="en-US" sz="1600" b="1" dirty="0" smtClean="0"/>
              <a:t>Identifying and controlling quality problems is more difficult in parallel operations</a:t>
            </a:r>
          </a:p>
          <a:p>
            <a:pPr lvl="2"/>
            <a:r>
              <a:rPr lang="en-US" sz="1600" b="1" dirty="0" smtClean="0"/>
              <a:t>Rework at the source</a:t>
            </a:r>
          </a:p>
          <a:p>
            <a:pPr lvl="2"/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3145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0737"/>
          </a:xfrm>
        </p:spPr>
        <p:txBody>
          <a:bodyPr/>
          <a:lstStyle/>
          <a:p>
            <a:r>
              <a:rPr lang="en-US" dirty="0" smtClean="0"/>
              <a:t>Round 2 Debrief - PM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147527"/>
            <a:ext cx="9144000" cy="5710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What worked?</a:t>
            </a:r>
          </a:p>
          <a:p>
            <a:pPr lvl="1"/>
            <a:r>
              <a:rPr lang="en-US" b="1" dirty="0" smtClean="0"/>
              <a:t> Fold table seemed like a work cell</a:t>
            </a:r>
          </a:p>
          <a:p>
            <a:pPr lvl="1"/>
            <a:r>
              <a:rPr lang="en-US" b="1" dirty="0" smtClean="0"/>
              <a:t> </a:t>
            </a:r>
          </a:p>
          <a:p>
            <a:r>
              <a:rPr lang="en-US" b="1" dirty="0" smtClean="0"/>
              <a:t>What didn’t work?</a:t>
            </a:r>
          </a:p>
          <a:p>
            <a:pPr lvl="1"/>
            <a:r>
              <a:rPr lang="en-US" b="1" dirty="0" smtClean="0"/>
              <a:t> At each station you need to have visual queue to determine what you need to do and when to do it</a:t>
            </a:r>
          </a:p>
          <a:p>
            <a:pPr lvl="1"/>
            <a:r>
              <a:rPr lang="en-US" b="1" dirty="0" smtClean="0"/>
              <a:t> </a:t>
            </a:r>
          </a:p>
          <a:p>
            <a:pPr marL="457200" lvl="1" indent="0">
              <a:buFont typeface="Arial"/>
              <a:buNone/>
            </a:pPr>
            <a:r>
              <a:rPr lang="en-US" b="1" dirty="0" smtClean="0"/>
              <a:t>	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3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0737"/>
          </a:xfrm>
        </p:spPr>
        <p:txBody>
          <a:bodyPr/>
          <a:lstStyle/>
          <a:p>
            <a:r>
              <a:rPr lang="en-US" dirty="0" smtClean="0"/>
              <a:t>Changes for Round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7527"/>
            <a:ext cx="9144000" cy="571047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Consider the following:</a:t>
            </a:r>
          </a:p>
          <a:p>
            <a:pPr lvl="1"/>
            <a:r>
              <a:rPr lang="en-US" sz="2400" b="1" dirty="0" smtClean="0"/>
              <a:t>Factory Layout</a:t>
            </a:r>
          </a:p>
          <a:p>
            <a:pPr lvl="2"/>
            <a:r>
              <a:rPr lang="en-US" sz="2000" b="1" dirty="0" smtClean="0"/>
              <a:t> </a:t>
            </a:r>
          </a:p>
          <a:p>
            <a:pPr lvl="1"/>
            <a:r>
              <a:rPr lang="en-US" sz="2400" b="1" dirty="0" smtClean="0"/>
              <a:t>Pull System, </a:t>
            </a:r>
            <a:r>
              <a:rPr lang="en-US" sz="2400" b="1" dirty="0" err="1" smtClean="0"/>
              <a:t>Kanban</a:t>
            </a:r>
            <a:endParaRPr lang="en-US" sz="2400" b="1" dirty="0" smtClean="0"/>
          </a:p>
          <a:p>
            <a:pPr lvl="2"/>
            <a:r>
              <a:rPr lang="en-US" sz="2000" b="1" dirty="0" smtClean="0"/>
              <a:t>Use silver and gold sheets as Kanban cards</a:t>
            </a:r>
            <a:br>
              <a:rPr lang="en-US" sz="2000" b="1" dirty="0" smtClean="0"/>
            </a:br>
            <a:r>
              <a:rPr lang="en-US" sz="2000" b="1" dirty="0" smtClean="0"/>
              <a:t>(place boats on top of each sheet)</a:t>
            </a:r>
          </a:p>
          <a:p>
            <a:pPr lvl="2"/>
            <a:r>
              <a:rPr lang="en-US" sz="2000" b="1" dirty="0" smtClean="0"/>
              <a:t> Set Kanban of 2 silver and 2 gold</a:t>
            </a:r>
          </a:p>
          <a:p>
            <a:pPr lvl="2"/>
            <a:r>
              <a:rPr lang="en-US" sz="2000" b="1" dirty="0" smtClean="0"/>
              <a:t>How many boats to store in warehouse</a:t>
            </a:r>
          </a:p>
          <a:p>
            <a:pPr lvl="1"/>
            <a:r>
              <a:rPr lang="en-US" sz="2400" b="1" dirty="0" smtClean="0"/>
              <a:t>Continuous Flow and Supermarkets</a:t>
            </a:r>
          </a:p>
          <a:p>
            <a:pPr lvl="2"/>
            <a:r>
              <a:rPr lang="en-US" sz="2000" b="1" dirty="0" smtClean="0"/>
              <a:t> Place </a:t>
            </a:r>
          </a:p>
          <a:p>
            <a:pPr lvl="1"/>
            <a:r>
              <a:rPr lang="en-US" sz="2400" b="1" dirty="0" smtClean="0"/>
              <a:t>Poke-Yoke, Quality at the Source</a:t>
            </a:r>
          </a:p>
          <a:p>
            <a:pPr lvl="2"/>
            <a:r>
              <a:rPr lang="en-US" sz="2000" b="1" dirty="0" smtClean="0"/>
              <a:t> Continue with inspection at </a:t>
            </a:r>
            <a:r>
              <a:rPr lang="en-US" sz="2000" b="1" smtClean="0"/>
              <a:t>each station</a:t>
            </a:r>
            <a:endParaRPr lang="en-US" sz="2000" b="1" dirty="0" smtClean="0"/>
          </a:p>
          <a:p>
            <a:pPr lvl="2"/>
            <a:endParaRPr lang="en-US" sz="2000" b="1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0737"/>
          </a:xfrm>
        </p:spPr>
        <p:txBody>
          <a:bodyPr/>
          <a:lstStyle/>
          <a:p>
            <a:r>
              <a:rPr lang="en-US" dirty="0" smtClean="0"/>
              <a:t>Round 3 Debrief -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7527"/>
            <a:ext cx="9144000" cy="5710473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worked?  What didn’t work?</a:t>
            </a:r>
          </a:p>
          <a:p>
            <a:pPr lvl="1"/>
            <a:r>
              <a:rPr lang="en-US" b="1" dirty="0" smtClean="0"/>
              <a:t>Pull system</a:t>
            </a:r>
          </a:p>
          <a:p>
            <a:pPr lvl="2"/>
            <a:r>
              <a:rPr lang="en-US" b="1" dirty="0" smtClean="0"/>
              <a:t>Less stressful</a:t>
            </a:r>
          </a:p>
          <a:p>
            <a:pPr lvl="2"/>
            <a:r>
              <a:rPr lang="en-US" b="1" dirty="0" smtClean="0"/>
              <a:t>Less late orders</a:t>
            </a:r>
          </a:p>
          <a:p>
            <a:pPr lvl="2"/>
            <a:r>
              <a:rPr lang="en-US" b="1" dirty="0" smtClean="0"/>
              <a:t>Know what you’re supposed to make</a:t>
            </a:r>
          </a:p>
          <a:p>
            <a:pPr lvl="2"/>
            <a:r>
              <a:rPr lang="en-US" b="1" dirty="0" smtClean="0"/>
              <a:t>You know you’re working on what’s selling</a:t>
            </a:r>
          </a:p>
          <a:p>
            <a:pPr lvl="2"/>
            <a:r>
              <a:rPr lang="en-US" b="1" dirty="0" smtClean="0"/>
              <a:t>Easier to see production status</a:t>
            </a:r>
            <a:endParaRPr lang="en-US" b="1" dirty="0" smtClean="0"/>
          </a:p>
          <a:p>
            <a:r>
              <a:rPr lang="en-US" b="1" dirty="0" smtClean="0"/>
              <a:t>Areas for improvement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Kanban size adjustments</a:t>
            </a:r>
          </a:p>
          <a:p>
            <a:pPr lvl="2"/>
            <a:r>
              <a:rPr lang="en-US" b="1" dirty="0" smtClean="0"/>
              <a:t>More in inventory (4 to 6 or 8)</a:t>
            </a:r>
          </a:p>
          <a:p>
            <a:pPr lvl="1"/>
            <a:r>
              <a:rPr lang="en-US" b="1" dirty="0" smtClean="0"/>
              <a:t>Assembly layout adjustments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647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2918</TotalTime>
  <Words>248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Round 1 Debrief - PM</vt:lpstr>
      <vt:lpstr>Changes for Round 2</vt:lpstr>
      <vt:lpstr>Round 2 Debrief - PM</vt:lpstr>
      <vt:lpstr>Changes for Round 3</vt:lpstr>
      <vt:lpstr>Round 3 Debrief - PM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McCormack</dc:creator>
  <cp:lastModifiedBy>Wolbrecht, Eric (ewolbrec@uidaho.edu)</cp:lastModifiedBy>
  <cp:revision>87</cp:revision>
  <dcterms:created xsi:type="dcterms:W3CDTF">2013-05-13T21:51:21Z</dcterms:created>
  <dcterms:modified xsi:type="dcterms:W3CDTF">2017-05-19T18:36:41Z</dcterms:modified>
</cp:coreProperties>
</file>