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89" r:id="rId4"/>
    <p:sldId id="302" r:id="rId5"/>
    <p:sldId id="261" r:id="rId6"/>
    <p:sldId id="284" r:id="rId7"/>
    <p:sldId id="286" r:id="rId8"/>
    <p:sldId id="287" r:id="rId9"/>
    <p:sldId id="300" r:id="rId10"/>
    <p:sldId id="299" r:id="rId11"/>
    <p:sldId id="301" r:id="rId12"/>
    <p:sldId id="290" r:id="rId13"/>
    <p:sldId id="291" r:id="rId14"/>
    <p:sldId id="262" r:id="rId15"/>
    <p:sldId id="294" r:id="rId16"/>
    <p:sldId id="295" r:id="rId17"/>
    <p:sldId id="297" r:id="rId18"/>
    <p:sldId id="298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797"/>
    <a:srgbClr val="0A50C2"/>
    <a:srgbClr val="5A9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98DAE91A-F90A-43FB-A228-D421B11EE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1AB10860-0700-4C13-9D34-728C00512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2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5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7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9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60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2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5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7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5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396" y="2382510"/>
            <a:ext cx="7622804" cy="1470025"/>
          </a:xfrm>
        </p:spPr>
        <p:txBody>
          <a:bodyPr>
            <a:normAutofit/>
          </a:bodyPr>
          <a:lstStyle>
            <a:lvl1pPr algn="r">
              <a:defRPr sz="3600" b="1"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7785"/>
            <a:ext cx="7620000" cy="24384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78246" y="2375316"/>
            <a:ext cx="157150" cy="157247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1050" y="2382510"/>
            <a:ext cx="777715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305800" y="3947785"/>
            <a:ext cx="152400" cy="2421651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81050" y="6369436"/>
            <a:ext cx="7777150" cy="1657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81050" y="3871585"/>
            <a:ext cx="7777150" cy="7620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78246" y="1236542"/>
            <a:ext cx="6236459" cy="1138773"/>
          </a:xfrm>
          <a:prstGeom prst="rect">
            <a:avLst/>
          </a:prstGeom>
          <a:solidFill>
            <a:srgbClr val="076797"/>
          </a:solidFill>
          <a:ln>
            <a:solidFill>
              <a:srgbClr val="0767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Department </a:t>
            </a:r>
            <a:r>
              <a:rPr lang="en-US" sz="14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lang="en-US" sz="18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Mechanical Engineering</a:t>
            </a:r>
          </a:p>
          <a:p>
            <a:pPr algn="ctr"/>
            <a:r>
              <a:rPr lang="en-US" sz="2400" b="1" i="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 322 – Mechanical Engineering Thermodynamics</a:t>
            </a:r>
            <a:endParaRPr lang="en-US" sz="24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accent3">
                    <a:lumMod val="40000"/>
                    <a:lumOff val="60000"/>
                    <a:alpha val="4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218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6" y="241385"/>
            <a:ext cx="4008735" cy="9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STEVE_HP7E\My Documents\My Pictures\Official UI Art\04UI_Seal-Blac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202980"/>
            <a:ext cx="1814397" cy="18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150-72F3-44C5-96E5-C72CE1B25613}" type="datetime1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75A4-B7E8-425F-BB24-BD800D4E6C4A}" type="datetime1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6295"/>
            <a:ext cx="8382000" cy="5162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856D-A7D5-4A83-86A1-E405EB9F6480}" type="datetime1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FE05-D46B-4769-8980-F59A989191A1}" type="datetime1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104900"/>
            <a:ext cx="8388685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04800" y="192088"/>
            <a:ext cx="152400" cy="91440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797"/>
              </a:solidFill>
            </a:endParaRPr>
          </a:p>
        </p:txBody>
      </p:sp>
      <p:pic>
        <p:nvPicPr>
          <p:cNvPr id="12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4040188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6B8-8C04-4296-89D4-905557259A71}" type="datetime1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8394-1289-49A0-97B1-D7C884EA7072}" type="datetime1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C5D-15E3-4648-8232-2D20786571C0}" type="datetime1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9EE-AF68-4C74-80AF-2224FB38186F}" type="datetime1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5477-58BD-4A28-9926-AB4BEBA63B4E}" type="datetime1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0861-4B16-40B9-9EE8-90F7D404D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jpe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8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8.png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Thermodynamic Properties</a:t>
            </a:r>
          </a:p>
        </p:txBody>
      </p:sp>
    </p:spTree>
    <p:extLst>
      <p:ext uri="{BB962C8B-B14F-4D97-AF65-F5344CB8AC3E}">
        <p14:creationId xmlns:p14="http://schemas.microsoft.com/office/powerpoint/2010/main" val="248621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Visualizing</a:t>
            </a:r>
            <a:r>
              <a:rPr lang="en-US" sz="4000" i="1" dirty="0">
                <a:latin typeface="Symbol" pitchFamily="18" charset="2"/>
              </a:rPr>
              <a:t> b</a:t>
            </a:r>
            <a:r>
              <a:rPr lang="en-US" sz="4000" dirty="0"/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4000" dirty="0"/>
              <a:t> </a:t>
            </a:r>
            <a:r>
              <a:rPr lang="en-US" sz="4000" i="1" dirty="0">
                <a:latin typeface="Symbol" pitchFamily="18" charset="2"/>
              </a:rPr>
              <a:t>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10</a:t>
            </a:fld>
            <a:endParaRPr lang="en-US" dirty="0"/>
          </a:p>
        </p:txBody>
      </p:sp>
      <p:pic>
        <p:nvPicPr>
          <p:cNvPr id="7" name="Picture 5" descr="C:\Documents and Settings\palaniv\Desktop\jpeg\1\f03-07-9780123749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5" y="1393535"/>
            <a:ext cx="4454980" cy="48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35444" y="1393535"/>
            <a:ext cx="3725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At a constant pressure (horizontal on p-T diagram), how does specific volume change as temperature changes?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i.e. what is the change in v due to the change in T?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994455" y="5256620"/>
          <a:ext cx="32194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469800" progId="">
                  <p:embed/>
                </p:oleObj>
              </mc:Choice>
              <mc:Fallback>
                <p:oleObj name="Equation" r:id="rId4" imgW="1841400" imgH="469800" progId="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455" y="5256620"/>
                        <a:ext cx="32194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1936ED34-5E09-479E-A993-6B024AA36252}"/>
              </a:ext>
            </a:extLst>
          </p:cNvPr>
          <p:cNvSpPr/>
          <p:nvPr/>
        </p:nvSpPr>
        <p:spPr>
          <a:xfrm>
            <a:off x="1115550" y="2852925"/>
            <a:ext cx="230430" cy="230430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C4ABC9-94E0-4B5B-AD20-97EC169CDF35}"/>
              </a:ext>
            </a:extLst>
          </p:cNvPr>
          <p:cNvCxnSpPr>
            <a:cxnSpLocks/>
          </p:cNvCxnSpPr>
          <p:nvPr/>
        </p:nvCxnSpPr>
        <p:spPr>
          <a:xfrm flipV="1">
            <a:off x="1252769" y="2573324"/>
            <a:ext cx="762497" cy="394816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Visualizing</a:t>
            </a:r>
            <a:r>
              <a:rPr lang="en-US" sz="4000" i="1" dirty="0">
                <a:latin typeface="Symbol" pitchFamily="18" charset="2"/>
              </a:rPr>
              <a:t> b</a:t>
            </a:r>
            <a:r>
              <a:rPr lang="en-US" sz="4000" dirty="0"/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4000" dirty="0"/>
              <a:t> </a:t>
            </a:r>
            <a:r>
              <a:rPr lang="en-US" sz="4000" i="1" dirty="0">
                <a:latin typeface="Symbol" pitchFamily="18" charset="2"/>
              </a:rPr>
              <a:t>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11</a:t>
            </a:fld>
            <a:endParaRPr lang="en-US" dirty="0"/>
          </a:p>
        </p:txBody>
      </p:sp>
      <p:pic>
        <p:nvPicPr>
          <p:cNvPr id="7" name="Picture 5" descr="C:\Documents and Settings\palaniv\Desktop\jpeg\1\f03-07-9780123749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5" y="1393535"/>
            <a:ext cx="4454980" cy="48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35444" y="1393535"/>
            <a:ext cx="3725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At a constant temperature (vertical on a p-T diagram), how does specific volume change as pressure changes?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i.e. what is the change in v due to the change in P?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994455" y="5256620"/>
          <a:ext cx="32194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469800" progId="">
                  <p:embed/>
                </p:oleObj>
              </mc:Choice>
              <mc:Fallback>
                <p:oleObj name="Equation" r:id="rId4" imgW="1841400" imgH="469800" progId="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455" y="5256620"/>
                        <a:ext cx="32194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1936ED34-5E09-479E-A993-6B024AA36252}"/>
              </a:ext>
            </a:extLst>
          </p:cNvPr>
          <p:cNvSpPr/>
          <p:nvPr/>
        </p:nvSpPr>
        <p:spPr>
          <a:xfrm>
            <a:off x="1115550" y="2852925"/>
            <a:ext cx="230430" cy="230430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C4ABC9-94E0-4B5B-AD20-97EC169CDF35}"/>
              </a:ext>
            </a:extLst>
          </p:cNvPr>
          <p:cNvCxnSpPr>
            <a:cxnSpLocks/>
          </p:cNvCxnSpPr>
          <p:nvPr/>
        </p:nvCxnSpPr>
        <p:spPr>
          <a:xfrm>
            <a:off x="1230765" y="3006545"/>
            <a:ext cx="93211" cy="168982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87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P-v-T Behavior Important?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80022"/>
              </p:ext>
            </p:extLst>
          </p:nvPr>
        </p:nvGraphicFramePr>
        <p:xfrm>
          <a:off x="5981825" y="1354325"/>
          <a:ext cx="149832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253800" progId="">
                  <p:embed/>
                </p:oleObj>
              </mc:Choice>
              <mc:Fallback>
                <p:oleObj name="Equation" r:id="rId3" imgW="749160" imgH="2538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825" y="1354325"/>
                        <a:ext cx="1498320" cy="50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2560" y="2007210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Equation of State</a:t>
            </a:r>
          </a:p>
        </p:txBody>
      </p:sp>
      <p:pic>
        <p:nvPicPr>
          <p:cNvPr id="7" name="Picture 5" descr="C:\Documents and Settings\palaniv\Desktop\jpeg\1\f03-07-97801237499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1680005"/>
            <a:ext cx="3231160" cy="35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3732230" y="1585560"/>
            <a:ext cx="2068730" cy="1852258"/>
          </a:xfrm>
          <a:prstGeom prst="bentConnector3">
            <a:avLst>
              <a:gd name="adj1" fmla="val 50000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</p:cNvCxnSpPr>
          <p:nvPr/>
        </p:nvCxnSpPr>
        <p:spPr>
          <a:xfrm>
            <a:off x="6755505" y="2468875"/>
            <a:ext cx="0" cy="69129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9240" y="3198570"/>
            <a:ext cx="3725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All thermodynamic properties can be determined from the equation of state.  They are ‘hidden’ and need to be extracted with mathematics. For example …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13400"/>
              </p:ext>
            </p:extLst>
          </p:nvPr>
        </p:nvGraphicFramePr>
        <p:xfrm>
          <a:off x="4994455" y="5256620"/>
          <a:ext cx="32194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469800" progId="">
                  <p:embed/>
                </p:oleObj>
              </mc:Choice>
              <mc:Fallback>
                <p:oleObj name="Equation" r:id="rId6" imgW="1841400" imgH="46980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455" y="5256620"/>
                        <a:ext cx="32194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045" y="1162300"/>
            <a:ext cx="705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Consider the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Ideal Gas Equation of State (EOS)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…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83228"/>
              </p:ext>
            </p:extLst>
          </p:nvPr>
        </p:nvGraphicFramePr>
        <p:xfrm>
          <a:off x="6876300" y="2299657"/>
          <a:ext cx="14652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457200" progId="">
                  <p:embed/>
                </p:oleObj>
              </mc:Choice>
              <mc:Fallback>
                <p:oleObj name="Equation" r:id="rId3" imgW="838080" imgH="457200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300" y="2299657"/>
                        <a:ext cx="14652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934985"/>
              </p:ext>
            </p:extLst>
          </p:nvPr>
        </p:nvGraphicFramePr>
        <p:xfrm>
          <a:off x="4072727" y="1844440"/>
          <a:ext cx="9985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203040" progId="">
                  <p:embed/>
                </p:oleObj>
              </mc:Choice>
              <mc:Fallback>
                <p:oleObj name="Equation" r:id="rId5" imgW="571320" imgH="20304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2727" y="1844440"/>
                        <a:ext cx="9985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9045" y="2468875"/>
            <a:ext cx="639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Let’s find an expression for </a:t>
            </a:r>
            <a:r>
              <a:rPr lang="en-US" sz="2400" i="1" dirty="0">
                <a:latin typeface="Symbol" pitchFamily="18" charset="2"/>
                <a:cs typeface="Arial" pitchFamily="34" charset="0"/>
              </a:rPr>
              <a:t>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 an ideal gas.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80733"/>
              </p:ext>
            </p:extLst>
          </p:nvPr>
        </p:nvGraphicFramePr>
        <p:xfrm>
          <a:off x="3125788" y="3128165"/>
          <a:ext cx="28622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38000" imgH="457200" progId="">
                  <p:embed/>
                </p:oleObj>
              </mc:Choice>
              <mc:Fallback>
                <p:oleObj name="Equation" r:id="rId7" imgW="1638000" imgH="457200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3128165"/>
                        <a:ext cx="286226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9045" y="5118820"/>
            <a:ext cx="8564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We just discovered that the isobaric coefficient of volume expansion for a substance that can be modeled as an ideal gas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!  A related derivation for kappa is on the website.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64835"/>
              </p:ext>
            </p:extLst>
          </p:nvPr>
        </p:nvGraphicFramePr>
        <p:xfrm>
          <a:off x="1806840" y="4005075"/>
          <a:ext cx="55022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49280" imgH="469800" progId="">
                  <p:embed/>
                </p:oleObj>
              </mc:Choice>
              <mc:Fallback>
                <p:oleObj name="Equation" r:id="rId9" imgW="3149280" imgH="46980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840" y="4005075"/>
                        <a:ext cx="550227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3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C:\Documents and Settings\palaniv\Desktop\jpeg\1\f03-07-9780123749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6" y="2123230"/>
            <a:ext cx="2363463" cy="25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from P-v-T Behavior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65" y="1201510"/>
            <a:ext cx="821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Research in the University of Idaho Center for Applied Thermodynamic Studies (CATS)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4330" y="2200040"/>
            <a:ext cx="234270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Mathematical model based on experimental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260" y="4787893"/>
            <a:ext cx="23427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Experimental data</a:t>
            </a:r>
          </a:p>
        </p:txBody>
      </p:sp>
      <p:sp>
        <p:nvSpPr>
          <p:cNvPr id="181250" name="laptop"/>
          <p:cNvSpPr>
            <a:spLocks noChangeAspect="1" noEditPoints="1" noChangeArrowheads="1"/>
          </p:cNvSpPr>
          <p:nvPr/>
        </p:nvSpPr>
        <p:spPr bwMode="auto">
          <a:xfrm>
            <a:off x="5499743" y="4088976"/>
            <a:ext cx="1502510" cy="1130836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498130" y="2699305"/>
            <a:ext cx="1420985" cy="422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616091">
            <a:off x="2476063" y="2624758"/>
            <a:ext cx="136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Regression  Analysis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8622" y="5852759"/>
            <a:ext cx="247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Tables &amp; Charts in Books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7718" y="5241126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Computer Software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453845" y="2660900"/>
            <a:ext cx="42245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91515" y="2238445"/>
            <a:ext cx="188184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Results published in high-quality scientific journals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7798020" y="3429000"/>
            <a:ext cx="614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4341570" y="3736240"/>
            <a:ext cx="3763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224767" y="3850661"/>
            <a:ext cx="2304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184216" y="3850661"/>
            <a:ext cx="2304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08200" y="339059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4" cstate="print"/>
          <a:srcRect l="9866" r="50934" b="5200"/>
          <a:stretch>
            <a:fillRect/>
          </a:stretch>
        </p:blipFill>
        <p:spPr bwMode="auto">
          <a:xfrm>
            <a:off x="7644400" y="4005075"/>
            <a:ext cx="936502" cy="16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413970" y="5656490"/>
            <a:ext cx="138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There’s an app for that!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7989251" y="3850661"/>
            <a:ext cx="2304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http://bookmoving.com/book/covers/modern-engineering-thermodynamic.jpg?iact=hc&amp;vpx=482&amp;vpy=128&amp;dur=34&amp;hovh=254&amp;hovw=199&amp;tx=74&amp;ty=152&amp;sig=108590577741000932551&amp;ei=IwyiT9a5LuLgiAKG84ncBw&amp;page=1&amp;tbnh=152&amp;tbnw=119&amp;start=0&amp;ndsp=34&amp;ved=1t:429,r:2,s:0,i:7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85" y="4043480"/>
            <a:ext cx="1436080" cy="175249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1250" grpId="0" animBg="1"/>
      <p:bldP spid="20" grpId="0"/>
      <p:bldP spid="22" grpId="0"/>
      <p:bldP spid="23" grpId="0"/>
      <p:bldP spid="28" grpId="0" animBg="1"/>
      <p:bldP spid="3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58990" y="1815990"/>
            <a:ext cx="2803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4567" b="22311"/>
          <a:stretch>
            <a:fillRect/>
          </a:stretch>
        </p:blipFill>
        <p:spPr bwMode="auto">
          <a:xfrm>
            <a:off x="309045" y="1431940"/>
            <a:ext cx="2109200" cy="99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0710" y="1163105"/>
            <a:ext cx="1026127" cy="154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2382915" y="1739180"/>
            <a:ext cx="499265" cy="153620"/>
          </a:xfrm>
          <a:prstGeom prst="right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538365" y="1508750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02" imgH="177569" progId="">
                  <p:embed/>
                </p:oleObj>
              </mc:Choice>
              <mc:Fallback>
                <p:oleObj name="Equation" r:id="rId5" imgW="152202" imgH="177569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365" y="1508750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840835" y="1739180"/>
            <a:ext cx="499265" cy="153620"/>
          </a:xfrm>
          <a:prstGeom prst="right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996285" y="1508750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02" imgH="177569" progId="">
                  <p:embed/>
                </p:oleObj>
              </mc:Choice>
              <mc:Fallback>
                <p:oleObj name="Equation" r:id="rId7" imgW="152202" imgH="177569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285" y="1508750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918475" y="1664810"/>
          <a:ext cx="2686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700" imgH="203200" progId="">
                  <p:embed/>
                </p:oleObj>
              </mc:Choice>
              <mc:Fallback>
                <p:oleObj name="Equation" r:id="rId8" imgW="1790700" imgH="2032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475" y="1664810"/>
                        <a:ext cx="26860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538005" y="1700775"/>
            <a:ext cx="230430" cy="23043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47431" y="1332555"/>
            <a:ext cx="2335121" cy="390447"/>
          </a:xfrm>
          <a:custGeom>
            <a:avLst/>
            <a:gdLst>
              <a:gd name="connsiteX0" fmla="*/ 0 w 2335121"/>
              <a:gd name="connsiteY0" fmla="*/ 360219 h 390447"/>
              <a:gd name="connsiteX1" fmla="*/ 1201567 w 2335121"/>
              <a:gd name="connsiteY1" fmla="*/ 5038 h 390447"/>
              <a:gd name="connsiteX2" fmla="*/ 2335121 w 2335121"/>
              <a:gd name="connsiteY2" fmla="*/ 390447 h 39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5121" h="390447">
                <a:moveTo>
                  <a:pt x="0" y="360219"/>
                </a:moveTo>
                <a:cubicBezTo>
                  <a:pt x="406190" y="180109"/>
                  <a:pt x="812380" y="0"/>
                  <a:pt x="1201567" y="5038"/>
                </a:cubicBezTo>
                <a:cubicBezTo>
                  <a:pt x="1590754" y="10076"/>
                  <a:pt x="1962937" y="200261"/>
                  <a:pt x="2335121" y="39044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9045" y="2968140"/>
            <a:ext cx="860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To an observer on the ground, the water in the glass has a total energy content made up of,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10289"/>
              </p:ext>
            </p:extLst>
          </p:nvPr>
        </p:nvGraphicFramePr>
        <p:xfrm>
          <a:off x="3458255" y="3995120"/>
          <a:ext cx="22113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421" imgH="177723" progId="">
                  <p:embed/>
                </p:oleObj>
              </mc:Choice>
              <mc:Fallback>
                <p:oleObj name="Equation" r:id="rId10" imgW="1104421" imgH="177723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255" y="3995120"/>
                        <a:ext cx="221138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5855" y="4465935"/>
            <a:ext cx="8487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the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internal energy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the water.  This is the energy resulting from molecular motion (translation, vibration, rotation, etc.) consistent with its thermodynamic state (e.g. quantified by its temperature and pressure).</a:t>
            </a:r>
          </a:p>
        </p:txBody>
      </p:sp>
    </p:spTree>
    <p:extLst>
      <p:ext uri="{BB962C8B-B14F-4D97-AF65-F5344CB8AC3E}">
        <p14:creationId xmlns:p14="http://schemas.microsoft.com/office/powerpoint/2010/main" val="23418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55" y="1278320"/>
            <a:ext cx="828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total energy (extensive form) of any system is given by,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458255" y="1854395"/>
          <a:ext cx="22113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421" imgH="177723" progId="">
                  <p:embed/>
                </p:oleObj>
              </mc:Choice>
              <mc:Fallback>
                <p:oleObj name="Equation" r:id="rId3" imgW="1104421" imgH="177723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255" y="1854395"/>
                        <a:ext cx="22113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45980" y="2352855"/>
            <a:ext cx="646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are all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properties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the system.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3160165"/>
            <a:ext cx="864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specific energy (intensive form) of any system is given by,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830388" y="3736240"/>
          <a:ext cx="54657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30500" imgH="393700" progId="">
                  <p:embed/>
                </p:oleObj>
              </mc:Choice>
              <mc:Fallback>
                <p:oleObj name="Equation" r:id="rId5" imgW="2730500" imgH="3937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736240"/>
                        <a:ext cx="546576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6423" y="4714860"/>
            <a:ext cx="7332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are all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specific properties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the system.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2665" y="3044950"/>
            <a:ext cx="821867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2665" y="5349250"/>
            <a:ext cx="821867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666" y="5464465"/>
            <a:ext cx="821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Question to think about: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 know how to find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				But … how can I find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Isochoric Specific Heat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046" y="1201510"/>
            <a:ext cx="844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For a single phase pure substance,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can be specified by any two independent intensive properties.  Therefore consider,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97646"/>
              </p:ext>
            </p:extLst>
          </p:nvPr>
        </p:nvGraphicFramePr>
        <p:xfrm>
          <a:off x="2229295" y="2430470"/>
          <a:ext cx="466704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6880" imgH="444240" progId="">
                  <p:embed/>
                </p:oleObj>
              </mc:Choice>
              <mc:Fallback>
                <p:oleObj name="Equation" r:id="rId3" imgW="2666880" imgH="44424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295" y="2430470"/>
                        <a:ext cx="4667040" cy="777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046" y="3428195"/>
            <a:ext cx="571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isochoric specific heat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defined as,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48897"/>
              </p:ext>
            </p:extLst>
          </p:nvPr>
        </p:nvGraphicFramePr>
        <p:xfrm>
          <a:off x="3919115" y="4110515"/>
          <a:ext cx="1244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444240" progId="">
                  <p:embed/>
                </p:oleObj>
              </mc:Choice>
              <mc:Fallback>
                <p:oleObj name="Equation" r:id="rId5" imgW="711000" imgH="4442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115" y="4110515"/>
                        <a:ext cx="12446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2665" y="5272440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Therefore,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"/>
              </p:ext>
            </p:extLst>
          </p:nvPr>
        </p:nvGraphicFramePr>
        <p:xfrm>
          <a:off x="2495840" y="5114334"/>
          <a:ext cx="4111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360" imgH="444240" progId="">
                  <p:embed/>
                </p:oleObj>
              </mc:Choice>
              <mc:Fallback>
                <p:oleObj name="Equation" r:id="rId7" imgW="2349360" imgH="44424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840" y="5114334"/>
                        <a:ext cx="41116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4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Enthalpy and Isobaric Specific Heat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450" y="1163105"/>
            <a:ext cx="844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convenient grouping of other properties …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73198"/>
              </p:ext>
            </p:extLst>
          </p:nvPr>
        </p:nvGraphicFramePr>
        <p:xfrm>
          <a:off x="2174875" y="2837105"/>
          <a:ext cx="47561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17640" imgH="469800" progId="">
                  <p:embed/>
                </p:oleObj>
              </mc:Choice>
              <mc:Fallback>
                <p:oleObj name="Equation" r:id="rId3" imgW="2717640" imgH="4698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2837105"/>
                        <a:ext cx="47561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943649"/>
              </p:ext>
            </p:extLst>
          </p:nvPr>
        </p:nvGraphicFramePr>
        <p:xfrm>
          <a:off x="2229295" y="1851344"/>
          <a:ext cx="142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203040" progId="">
                  <p:embed/>
                </p:oleObj>
              </mc:Choice>
              <mc:Fallback>
                <p:oleObj name="Equation" r:id="rId5" imgW="812520" imgH="20304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295" y="1851344"/>
                        <a:ext cx="1422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6107" y="2218595"/>
            <a:ext cx="1767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itchFamily="34" charset="0"/>
                <a:cs typeface="Arial" pitchFamily="34" charset="0"/>
              </a:rPr>
              <a:t>Total enthalpy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2431" y="2209677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itchFamily="34" charset="0"/>
                <a:cs typeface="Arial" pitchFamily="34" charset="0"/>
              </a:rPr>
              <a:t>Specific enthalpy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248520"/>
              </p:ext>
            </p:extLst>
          </p:nvPr>
        </p:nvGraphicFramePr>
        <p:xfrm>
          <a:off x="5374955" y="1854395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203040" progId="">
                  <p:embed/>
                </p:oleObj>
              </mc:Choice>
              <mc:Fallback>
                <p:oleObj name="Equation" r:id="rId7" imgW="660240" imgH="20304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955" y="1854395"/>
                        <a:ext cx="1155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9046" y="3773840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isobaric specific heat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defined as,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63183"/>
              </p:ext>
            </p:extLst>
          </p:nvPr>
        </p:nvGraphicFramePr>
        <p:xfrm>
          <a:off x="3886200" y="4395530"/>
          <a:ext cx="13112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9160" imgH="457200" progId="">
                  <p:embed/>
                </p:oleObj>
              </mc:Choice>
              <mc:Fallback>
                <p:oleObj name="Equation" r:id="rId9" imgW="749160" imgH="4572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95530"/>
                        <a:ext cx="13112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2665" y="5474765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Therefore,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48147"/>
              </p:ext>
            </p:extLst>
          </p:nvPr>
        </p:nvGraphicFramePr>
        <p:xfrm>
          <a:off x="2451100" y="5295025"/>
          <a:ext cx="42005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00120" imgH="469800" progId="">
                  <p:embed/>
                </p:oleObj>
              </mc:Choice>
              <mc:Fallback>
                <p:oleObj name="Equation" r:id="rId11" imgW="2400120" imgH="4698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295025"/>
                        <a:ext cx="42005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Properties of Substances?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070" y="1146509"/>
            <a:ext cx="810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In thermal systems, the goal is energy conversion.  A working fluid usually transports the energy from one component to another.</a:t>
            </a:r>
          </a:p>
        </p:txBody>
      </p:sp>
      <p:pic>
        <p:nvPicPr>
          <p:cNvPr id="6" name="Picture 2" descr="Fig08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3220" y="1969610"/>
            <a:ext cx="5804619" cy="402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66230" y="2123230"/>
            <a:ext cx="3494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 order to analyze and design the components of this system, the properties of the working fluid need to be known.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457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890861-4B16-40B9-9EE8-90F7D404DB3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5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450" y="1163105"/>
            <a:ext cx="860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We have referred to the following properties several times …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16716"/>
              </p:ext>
            </p:extLst>
          </p:nvPr>
        </p:nvGraphicFramePr>
        <p:xfrm>
          <a:off x="964085" y="1931205"/>
          <a:ext cx="18028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03040" progId="">
                  <p:embed/>
                </p:oleObj>
              </mc:Choice>
              <mc:Fallback>
                <p:oleObj name="Equation" r:id="rId3" imgW="901440" imgH="203040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085" y="1931205"/>
                        <a:ext cx="1802880" cy="40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9054"/>
              </p:ext>
            </p:extLst>
          </p:nvPr>
        </p:nvGraphicFramePr>
        <p:xfrm>
          <a:off x="3365125" y="1931205"/>
          <a:ext cx="2359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203040" progId="">
                  <p:embed/>
                </p:oleObj>
              </mc:Choice>
              <mc:Fallback>
                <p:oleObj name="Equation" r:id="rId5" imgW="1180800" imgH="20304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125" y="1931205"/>
                        <a:ext cx="23590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755065"/>
              </p:ext>
            </p:extLst>
          </p:nvPr>
        </p:nvGraphicFramePr>
        <p:xfrm>
          <a:off x="6558058" y="1931205"/>
          <a:ext cx="1624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203040" progId="">
                  <p:embed/>
                </p:oleObj>
              </mc:Choice>
              <mc:Fallback>
                <p:oleObj name="Equation" r:id="rId7" imgW="812520" imgH="203040" progId="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058" y="1931205"/>
                        <a:ext cx="16240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7450" y="2660095"/>
            <a:ext cx="7831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We have also previously introduced the specific volume,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529288"/>
              </p:ext>
            </p:extLst>
          </p:nvPr>
        </p:nvGraphicFramePr>
        <p:xfrm>
          <a:off x="2657530" y="3313785"/>
          <a:ext cx="38347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17360" imgH="419040" progId="">
                  <p:embed/>
                </p:oleObj>
              </mc:Choice>
              <mc:Fallback>
                <p:oleObj name="Equation" r:id="rId9" imgW="1917360" imgH="419040" progId="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530" y="3313785"/>
                        <a:ext cx="3834720" cy="838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7450" y="4302541"/>
            <a:ext cx="844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For a single phase pure substance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 State Postulate says that the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thermodynamic state can be fixed by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two independent intensive properties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1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450" y="1423662"/>
            <a:ext cx="8602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What is a State? (give an example)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What are the phases of matter?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What is a Property? (give an example)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What is a Process? (give an example)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How are each of these related?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How are each of these unique?</a:t>
            </a:r>
          </a:p>
        </p:txBody>
      </p:sp>
    </p:spTree>
    <p:extLst>
      <p:ext uri="{BB962C8B-B14F-4D97-AF65-F5344CB8AC3E}">
        <p14:creationId xmlns:p14="http://schemas.microsoft.com/office/powerpoint/2010/main" val="388140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P-v-T Behavior of Pure Substances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65" y="4888390"/>
            <a:ext cx="357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Substance that expands upon freezing (water)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5620" y="4888390"/>
            <a:ext cx="357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Substance that contracts upon freezing (everything else)</a:t>
            </a:r>
          </a:p>
        </p:txBody>
      </p:sp>
      <p:pic>
        <p:nvPicPr>
          <p:cNvPr id="8" name="Picture 5" descr="C:\Documents and Settings\palaniv\Desktop\jpeg\1\f03-05-9780123749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0" y="1316725"/>
            <a:ext cx="3158995" cy="34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Documents and Settings\palaniv\Desktop\jpeg\1\f03-07-9780123749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20" y="1257550"/>
            <a:ext cx="3231160" cy="35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5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Thermodynamic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046" y="1124700"/>
            <a:ext cx="837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Using the chain rule from calculus, we can write …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219905"/>
              </p:ext>
            </p:extLst>
          </p:nvPr>
        </p:nvGraphicFramePr>
        <p:xfrm>
          <a:off x="1922055" y="1739180"/>
          <a:ext cx="52879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22560" imgH="469800" progId="">
                  <p:embed/>
                </p:oleObj>
              </mc:Choice>
              <mc:Fallback>
                <p:oleObj name="Equation" r:id="rId3" imgW="3022560" imgH="469800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055" y="1739180"/>
                        <a:ext cx="528796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36535" y="4736280"/>
            <a:ext cx="552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isothermal coefficient of compressibility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879842"/>
              </p:ext>
            </p:extLst>
          </p:nvPr>
        </p:nvGraphicFramePr>
        <p:xfrm>
          <a:off x="772212" y="3736240"/>
          <a:ext cx="16875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457200" progId="">
                  <p:embed/>
                </p:oleObj>
              </mc:Choice>
              <mc:Fallback>
                <p:oleObj name="Equation" r:id="rId5" imgW="965160" imgH="45720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12" y="3736240"/>
                        <a:ext cx="168751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36535" y="3853770"/>
            <a:ext cx="562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isobaric coefficient of volume expansion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50644"/>
              </p:ext>
            </p:extLst>
          </p:nvPr>
        </p:nvGraphicFramePr>
        <p:xfrm>
          <a:off x="3419850" y="5466780"/>
          <a:ext cx="22225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393480" progId="">
                  <p:embed/>
                </p:oleObj>
              </mc:Choice>
              <mc:Fallback>
                <p:oleObj name="Equation" r:id="rId7" imgW="1269720" imgH="393480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50" y="5466780"/>
                        <a:ext cx="22225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9046" y="2660095"/>
            <a:ext cx="837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 mathematical expansions like this, the partial derivatives are often properties or related to properties.  For example,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26289"/>
              </p:ext>
            </p:extLst>
          </p:nvPr>
        </p:nvGraphicFramePr>
        <p:xfrm>
          <a:off x="693095" y="4565330"/>
          <a:ext cx="17986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469800" progId="">
                  <p:embed/>
                </p:oleObj>
              </mc:Choice>
              <mc:Fallback>
                <p:oleObj name="Equation" r:id="rId9" imgW="1028520" imgH="469800" progId="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95" y="4565330"/>
                        <a:ext cx="1798637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Symbol" pitchFamily="18" charset="2"/>
              </a:rPr>
              <a:t>b</a:t>
            </a:r>
            <a:r>
              <a:rPr lang="en-US" dirty="0"/>
              <a:t> and </a:t>
            </a:r>
            <a:r>
              <a:rPr lang="en-US" i="1" dirty="0">
                <a:latin typeface="Symbol" pitchFamily="18" charset="2"/>
              </a:rPr>
              <a:t>k</a:t>
            </a:r>
            <a:r>
              <a:rPr lang="en-US" i="1" dirty="0"/>
              <a:t> </a:t>
            </a:r>
            <a:r>
              <a:rPr lang="en-US" dirty="0"/>
              <a:t>for Various Substances</a:t>
            </a:r>
            <a:endParaRPr lang="en-US" i="1" dirty="0">
              <a:latin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1124700"/>
            <a:ext cx="6530468" cy="512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1578" y="1201509"/>
            <a:ext cx="2187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In most engineering tables, the scientific notation in the column heading implies that the number in the table had to be multiplied by 10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to be recorded in the table as shown.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Therefore, the value of </a:t>
            </a:r>
            <a:r>
              <a:rPr lang="en-US" sz="1600" i="1" dirty="0">
                <a:latin typeface="Symbol" pitchFamily="18" charset="2"/>
                <a:cs typeface="Arial" pitchFamily="34" charset="0"/>
              </a:rPr>
              <a:t>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for benzene from Table 3.2 is,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877089"/>
              </p:ext>
            </p:extLst>
          </p:nvPr>
        </p:nvGraphicFramePr>
        <p:xfrm>
          <a:off x="6876300" y="4610855"/>
          <a:ext cx="1939453" cy="69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457200" progId="">
                  <p:embed/>
                </p:oleObj>
              </mc:Choice>
              <mc:Fallback>
                <p:oleObj name="Equation" r:id="rId4" imgW="1282680" imgH="4572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300" y="4610855"/>
                        <a:ext cx="1939453" cy="691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91578" y="5455765"/>
            <a:ext cx="218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Notice the ‘</a:t>
            </a:r>
            <a:r>
              <a:rPr lang="en-US" sz="1600" dirty="0">
                <a:latin typeface="Symbol" pitchFamily="18" charset="2"/>
                <a:cs typeface="Arial" pitchFamily="34" charset="0"/>
              </a:rPr>
              <a:t>-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’ sign in the exponent of 10</a:t>
            </a:r>
          </a:p>
        </p:txBody>
      </p:sp>
    </p:spTree>
    <p:extLst>
      <p:ext uri="{BB962C8B-B14F-4D97-AF65-F5344CB8AC3E}">
        <p14:creationId xmlns:p14="http://schemas.microsoft.com/office/powerpoint/2010/main" val="29124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045" y="1201510"/>
            <a:ext cx="802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Using the chain rule and introducing </a:t>
            </a:r>
            <a:r>
              <a:rPr lang="en-US" sz="2400" i="1" dirty="0">
                <a:latin typeface="Symbol" pitchFamily="18" charset="2"/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/>
              <a:t> </a:t>
            </a:r>
            <a:r>
              <a:rPr lang="en-US" sz="2400" i="1" dirty="0">
                <a:latin typeface="Symbol" pitchFamily="18" charset="2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we found,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12215"/>
              </p:ext>
            </p:extLst>
          </p:nvPr>
        </p:nvGraphicFramePr>
        <p:xfrm>
          <a:off x="3632865" y="1854395"/>
          <a:ext cx="1822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393480" progId="">
                  <p:embed/>
                </p:oleObj>
              </mc:Choice>
              <mc:Fallback>
                <p:oleObj name="Equation" r:id="rId3" imgW="1041120" imgH="39348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865" y="1854395"/>
                        <a:ext cx="1822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045" y="2660900"/>
            <a:ext cx="8449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This equation can be integrated between any two states to determine the volume change of a substance!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This equation allows us to determine the volume change of a substance as it undergoes changes in its thermodynamic state from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Study Example 3.2 in your textbook!</a:t>
            </a:r>
          </a:p>
        </p:txBody>
      </p:sp>
    </p:spTree>
    <p:extLst>
      <p:ext uri="{BB962C8B-B14F-4D97-AF65-F5344CB8AC3E}">
        <p14:creationId xmlns:p14="http://schemas.microsoft.com/office/powerpoint/2010/main" val="5509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Using </a:t>
            </a:r>
            <a:r>
              <a:rPr lang="en-US" sz="4000" i="1" dirty="0">
                <a:latin typeface="Symbol" pitchFamily="18" charset="2"/>
              </a:rPr>
              <a:t>b</a:t>
            </a:r>
            <a:r>
              <a:rPr lang="en-US" sz="4000" dirty="0"/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4000" dirty="0"/>
              <a:t> </a:t>
            </a:r>
            <a:r>
              <a:rPr lang="en-US" sz="4000" i="1" dirty="0">
                <a:latin typeface="Symbol" pitchFamily="18" charset="2"/>
              </a:rPr>
              <a:t>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045" y="1201510"/>
            <a:ext cx="8377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*If*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you assume that </a:t>
            </a:r>
            <a:r>
              <a:rPr lang="en-US" sz="2400" i="1" dirty="0">
                <a:latin typeface="Symbol" pitchFamily="18" charset="2"/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/>
              <a:t> </a:t>
            </a:r>
            <a:r>
              <a:rPr lang="en-US" sz="2400" i="1" dirty="0">
                <a:latin typeface="Symbol" pitchFamily="18" charset="2"/>
              </a:rPr>
              <a:t>k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are constant over the temperature and pressure range (usually an okay assumption if you aren’t near a phase change), then the equation below can be integrated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3705"/>
              </p:ext>
            </p:extLst>
          </p:nvPr>
        </p:nvGraphicFramePr>
        <p:xfrm>
          <a:off x="3343040" y="2918305"/>
          <a:ext cx="1822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393480" progId="">
                  <p:embed/>
                </p:oleObj>
              </mc:Choice>
              <mc:Fallback>
                <p:oleObj name="Equation" r:id="rId3" imgW="1041120" imgH="393480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040" y="2918305"/>
                        <a:ext cx="1822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425" y="5195630"/>
            <a:ext cx="844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We can use this to find changes in specific volume due to changes in temperature and pressure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563AC-A2A3-4829-9A4A-D45B9B9C16D2}"/>
              </a:ext>
            </a:extLst>
          </p:cNvPr>
          <p:cNvSpPr txBox="1"/>
          <p:nvPr/>
        </p:nvSpPr>
        <p:spPr>
          <a:xfrm>
            <a:off x="155425" y="3579870"/>
            <a:ext cx="837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…….and it will become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9F35AF-9E6D-48AF-AAF2-CB6546163134}"/>
                  </a:ext>
                </a:extLst>
              </p:cNvPr>
              <p:cNvSpPr txBox="1"/>
              <p:nvPr/>
            </p:nvSpPr>
            <p:spPr>
              <a:xfrm>
                <a:off x="2726026" y="4283440"/>
                <a:ext cx="3543791" cy="577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9F35AF-9E6D-48AF-AAF2-CB6546163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026" y="4283440"/>
                <a:ext cx="3543791" cy="577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842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Balmer Thermodynamic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000000"/>
      </a:accent1>
      <a:accent2>
        <a:srgbClr val="B18E5F"/>
      </a:accent2>
      <a:accent3>
        <a:srgbClr val="CDC9C8"/>
      </a:accent3>
      <a:accent4>
        <a:srgbClr val="076797"/>
      </a:accent4>
      <a:accent5>
        <a:srgbClr val="D20000"/>
      </a:accent5>
      <a:accent6>
        <a:srgbClr val="57797B"/>
      </a:accent6>
      <a:hlink>
        <a:srgbClr val="635476"/>
      </a:hlink>
      <a:folHlink>
        <a:srgbClr val="8F49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889</Words>
  <Application>Microsoft Office PowerPoint</Application>
  <PresentationFormat>On-screen Show (4:3)</PresentationFormat>
  <Paragraphs>123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Cambria Math</vt:lpstr>
      <vt:lpstr>Symbol</vt:lpstr>
      <vt:lpstr>Tahoma</vt:lpstr>
      <vt:lpstr>Times New Roman</vt:lpstr>
      <vt:lpstr>Office Theme</vt:lpstr>
      <vt:lpstr>Equation</vt:lpstr>
      <vt:lpstr>Lecture 5</vt:lpstr>
      <vt:lpstr>Why Study Properties of Substances?</vt:lpstr>
      <vt:lpstr>Thermodynamic Properties</vt:lpstr>
      <vt:lpstr>Thermodynamic Vocabulary</vt:lpstr>
      <vt:lpstr>P-v-T Behavior of Pure Substances</vt:lpstr>
      <vt:lpstr>Thermodynamic Properties</vt:lpstr>
      <vt:lpstr>b and k for Various Substances</vt:lpstr>
      <vt:lpstr>Significance</vt:lpstr>
      <vt:lpstr>Using b and k</vt:lpstr>
      <vt:lpstr>Visualizing b and k</vt:lpstr>
      <vt:lpstr>Visualizing b and k</vt:lpstr>
      <vt:lpstr>Why is P-v-T Behavior Important?</vt:lpstr>
      <vt:lpstr>Example</vt:lpstr>
      <vt:lpstr>Properties from P-v-T Behavior</vt:lpstr>
      <vt:lpstr>Internal Energy</vt:lpstr>
      <vt:lpstr>Internal Energy</vt:lpstr>
      <vt:lpstr>Isochoric Specific Heat</vt:lpstr>
      <vt:lpstr>Enthalpy and Isobaric Specific Heat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SteveP</dc:creator>
  <cp:lastModifiedBy>Cordon, Dan (dcordon@uidaho.edu)</cp:lastModifiedBy>
  <cp:revision>317</cp:revision>
  <cp:lastPrinted>2014-01-26T18:16:24Z</cp:lastPrinted>
  <dcterms:created xsi:type="dcterms:W3CDTF">2008-11-21T16:06:48Z</dcterms:created>
  <dcterms:modified xsi:type="dcterms:W3CDTF">2024-01-22T19:16:16Z</dcterms:modified>
</cp:coreProperties>
</file>