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3" r:id="rId3"/>
    <p:sldId id="279" r:id="rId4"/>
    <p:sldId id="280" r:id="rId5"/>
    <p:sldId id="305" r:id="rId6"/>
    <p:sldId id="304" r:id="rId7"/>
    <p:sldId id="281" r:id="rId8"/>
    <p:sldId id="306" r:id="rId9"/>
    <p:sldId id="282" r:id="rId10"/>
    <p:sldId id="283" r:id="rId11"/>
    <p:sldId id="285" r:id="rId12"/>
    <p:sldId id="288" r:id="rId13"/>
    <p:sldId id="290" r:id="rId14"/>
    <p:sldId id="291" r:id="rId15"/>
    <p:sldId id="292" r:id="rId16"/>
    <p:sldId id="295" r:id="rId17"/>
    <p:sldId id="293" r:id="rId18"/>
    <p:sldId id="299" r:id="rId19"/>
    <p:sldId id="300" r:id="rId20"/>
    <p:sldId id="301" r:id="rId21"/>
    <p:sldId id="302" r:id="rId22"/>
    <p:sldId id="297" r:id="rId23"/>
    <p:sldId id="307" r:id="rId24"/>
    <p:sldId id="303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97"/>
    <a:srgbClr val="0A50C2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48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33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55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89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541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086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826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537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34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537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80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877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829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537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421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835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80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49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73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96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99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33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50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3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4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wmf"/><Relationship Id="rId11" Type="http://schemas.openxmlformats.org/officeDocument/2006/relationships/image" Target="../media/image28.wmf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26.wmf"/><Relationship Id="rId9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2.bin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oleObject" Target="../embeddings/oleObject34.bin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9.wmf"/><Relationship Id="rId11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36.bin"/><Relationship Id="rId4" Type="http://schemas.openxmlformats.org/officeDocument/2006/relationships/image" Target="../media/image38.wmf"/><Relationship Id="rId9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hyperlink" Target="PvT%20surface.pptx" TargetMode="External"/><Relationship Id="rId4" Type="http://schemas.openxmlformats.org/officeDocument/2006/relationships/image" Target="../media/image4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hyperlink" Target="PvT%20surface.pptx" TargetMode="External"/><Relationship Id="rId4" Type="http://schemas.openxmlformats.org/officeDocument/2006/relationships/image" Target="../media/image4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6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hyperlink" Target="PvT%20surface.pptx" TargetMode="External"/><Relationship Id="rId4" Type="http://schemas.openxmlformats.org/officeDocument/2006/relationships/image" Target="../media/image48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6.jpeg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0.bin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8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15.wmf"/><Relationship Id="rId19" Type="http://schemas.openxmlformats.org/officeDocument/2006/relationships/image" Target="../media/image11.gi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1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Thermodynamic Diagrams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Phase Change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Determination of Properties with</a:t>
            </a:r>
            <a:br>
              <a:rPr lang="en-US" dirty="0"/>
            </a:br>
            <a:r>
              <a:rPr lang="en-US" dirty="0"/>
              <a:t>    Equations of State (EOS)</a:t>
            </a:r>
          </a:p>
        </p:txBody>
      </p:sp>
    </p:spTree>
    <p:extLst>
      <p:ext uri="{BB962C8B-B14F-4D97-AF65-F5344CB8AC3E}">
        <p14:creationId xmlns:p14="http://schemas.microsoft.com/office/powerpoint/2010/main" val="2486212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P-v Diagram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10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67700" y="2308765"/>
            <a:ext cx="0" cy="3571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67700" y="5880430"/>
            <a:ext cx="48774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592280" y="2560882"/>
            <a:ext cx="4305670" cy="3080552"/>
          </a:xfrm>
          <a:custGeom>
            <a:avLst/>
            <a:gdLst>
              <a:gd name="connsiteX0" fmla="*/ 0 w 4305670"/>
              <a:gd name="connsiteY0" fmla="*/ 3080552 h 3080552"/>
              <a:gd name="connsiteX1" fmla="*/ 1038687 w 4305670"/>
              <a:gd name="connsiteY1" fmla="*/ 1 h 3080552"/>
              <a:gd name="connsiteX2" fmla="*/ 4305670 w 4305670"/>
              <a:gd name="connsiteY2" fmla="*/ 3071674 h 308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05670" h="3080552">
                <a:moveTo>
                  <a:pt x="0" y="3080552"/>
                </a:moveTo>
                <a:cubicBezTo>
                  <a:pt x="160537" y="1541016"/>
                  <a:pt x="321075" y="1481"/>
                  <a:pt x="1038687" y="1"/>
                </a:cubicBezTo>
                <a:cubicBezTo>
                  <a:pt x="1756299" y="-1479"/>
                  <a:pt x="3030984" y="1535097"/>
                  <a:pt x="4305670" y="3071674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131104"/>
              </p:ext>
            </p:extLst>
          </p:nvPr>
        </p:nvGraphicFramePr>
        <p:xfrm>
          <a:off x="1922463" y="2254250"/>
          <a:ext cx="2667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2280" imgH="164880" progId="">
                  <p:embed/>
                </p:oleObj>
              </mc:Choice>
              <mc:Fallback>
                <p:oleObj name="Equation" r:id="rId3" imgW="152280" imgH="164880" progId="">
                  <p:embed/>
                  <p:pic>
                    <p:nvPicPr>
                      <p:cNvPr id="0" name="Picture 3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463" y="2254250"/>
                        <a:ext cx="266700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591775"/>
              </p:ext>
            </p:extLst>
          </p:nvPr>
        </p:nvGraphicFramePr>
        <p:xfrm>
          <a:off x="7178675" y="5757660"/>
          <a:ext cx="200025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4120" imgH="139680" progId="">
                  <p:embed/>
                </p:oleObj>
              </mc:Choice>
              <mc:Fallback>
                <p:oleObj name="Equation" r:id="rId5" imgW="114120" imgH="139680" progId="">
                  <p:embed/>
                  <p:pic>
                    <p:nvPicPr>
                      <p:cNvPr id="0" name="Picture 3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8675" y="5757660"/>
                        <a:ext cx="200025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Oval 39"/>
          <p:cNvSpPr/>
          <p:nvPr/>
        </p:nvSpPr>
        <p:spPr>
          <a:xfrm>
            <a:off x="3573470" y="2522477"/>
            <a:ext cx="76810" cy="7681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3641" y="2023175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critical point</a:t>
            </a:r>
          </a:p>
        </p:txBody>
      </p:sp>
      <p:cxnSp>
        <p:nvCxnSpPr>
          <p:cNvPr id="13" name="Straight Connector 12"/>
          <p:cNvCxnSpPr>
            <a:stCxn id="6" idx="1"/>
          </p:cNvCxnSpPr>
          <p:nvPr/>
        </p:nvCxnSpPr>
        <p:spPr>
          <a:xfrm flipH="1">
            <a:off x="3611875" y="2207841"/>
            <a:ext cx="4317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611875" y="2207841"/>
            <a:ext cx="0" cy="26103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14186" y="335138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L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2184788" y="2563061"/>
            <a:ext cx="5193912" cy="2206"/>
          </a:xfrm>
          <a:prstGeom prst="line">
            <a:avLst/>
          </a:prstGeom>
          <a:ln>
            <a:solidFill>
              <a:schemeClr val="accent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946322"/>
              </p:ext>
            </p:extLst>
          </p:nvPr>
        </p:nvGraphicFramePr>
        <p:xfrm>
          <a:off x="2432159" y="1624652"/>
          <a:ext cx="22842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2280" imgH="228600" progId="">
                  <p:embed/>
                </p:oleObj>
              </mc:Choice>
              <mc:Fallback>
                <p:oleObj name="Equation" r:id="rId7" imgW="152280" imgH="228600" progId="">
                  <p:embed/>
                  <p:pic>
                    <p:nvPicPr>
                      <p:cNvPr id="0" name="Picture 3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159" y="1624652"/>
                        <a:ext cx="22842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Freeform 23"/>
          <p:cNvSpPr/>
          <p:nvPr/>
        </p:nvSpPr>
        <p:spPr>
          <a:xfrm flipV="1">
            <a:off x="3573470" y="2556727"/>
            <a:ext cx="4574063" cy="2822388"/>
          </a:xfrm>
          <a:custGeom>
            <a:avLst/>
            <a:gdLst>
              <a:gd name="connsiteX0" fmla="*/ 0 w 2112885"/>
              <a:gd name="connsiteY0" fmla="*/ 1162975 h 1172642"/>
              <a:gd name="connsiteX1" fmla="*/ 1029810 w 2112885"/>
              <a:gd name="connsiteY1" fmla="*/ 1003177 h 1172642"/>
              <a:gd name="connsiteX2" fmla="*/ 2112885 w 2112885"/>
              <a:gd name="connsiteY2" fmla="*/ 0 h 117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2885" h="1172642">
                <a:moveTo>
                  <a:pt x="0" y="1162975"/>
                </a:moveTo>
                <a:cubicBezTo>
                  <a:pt x="338831" y="1179990"/>
                  <a:pt x="677663" y="1197006"/>
                  <a:pt x="1029810" y="1003177"/>
                </a:cubicBezTo>
                <a:cubicBezTo>
                  <a:pt x="1381957" y="809348"/>
                  <a:pt x="1747421" y="404674"/>
                  <a:pt x="2112885" y="0"/>
                </a:cubicBezTo>
              </a:path>
            </a:pathLst>
          </a:custGeom>
          <a:noFill/>
          <a:ln w="9525">
            <a:solidFill>
              <a:schemeClr val="accent5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flipV="1">
            <a:off x="2546369" y="1961585"/>
            <a:ext cx="1047565" cy="603682"/>
          </a:xfrm>
          <a:custGeom>
            <a:avLst/>
            <a:gdLst>
              <a:gd name="connsiteX0" fmla="*/ 1047565 w 1047565"/>
              <a:gd name="connsiteY0" fmla="*/ 0 h 603682"/>
              <a:gd name="connsiteX1" fmla="*/ 435005 w 1047565"/>
              <a:gd name="connsiteY1" fmla="*/ 133165 h 603682"/>
              <a:gd name="connsiteX2" fmla="*/ 0 w 1047565"/>
              <a:gd name="connsiteY2" fmla="*/ 603682 h 60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7565" h="603682">
                <a:moveTo>
                  <a:pt x="1047565" y="0"/>
                </a:moveTo>
                <a:cubicBezTo>
                  <a:pt x="828582" y="16275"/>
                  <a:pt x="609599" y="32551"/>
                  <a:pt x="435005" y="133165"/>
                </a:cubicBezTo>
                <a:cubicBezTo>
                  <a:pt x="260411" y="233779"/>
                  <a:pt x="130205" y="418730"/>
                  <a:pt x="0" y="603682"/>
                </a:cubicBezTo>
              </a:path>
            </a:pathLst>
          </a:custGeom>
          <a:noFill/>
          <a:ln w="9525">
            <a:solidFill>
              <a:schemeClr val="accent5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834531"/>
              </p:ext>
            </p:extLst>
          </p:nvPr>
        </p:nvGraphicFramePr>
        <p:xfrm>
          <a:off x="2385088" y="2599287"/>
          <a:ext cx="2476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64880" imgH="228600" progId="">
                  <p:embed/>
                </p:oleObj>
              </mc:Choice>
              <mc:Fallback>
                <p:oleObj name="Equation" r:id="rId9" imgW="164880" imgH="228600" progId="">
                  <p:embed/>
                  <p:pic>
                    <p:nvPicPr>
                      <p:cNvPr id="0" name="Picture 3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5088" y="2599287"/>
                        <a:ext cx="24765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5372705" y="342819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V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955186" y="299778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G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215090" y="139382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SC</a:t>
            </a:r>
          </a:p>
        </p:txBody>
      </p:sp>
      <p:sp>
        <p:nvSpPr>
          <p:cNvPr id="35" name="TextBox 34"/>
          <p:cNvSpPr txBox="1"/>
          <p:nvPr/>
        </p:nvSpPr>
        <p:spPr>
          <a:xfrm rot="16575980">
            <a:off x="1476702" y="4818925"/>
            <a:ext cx="2196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Saturated Liquid</a:t>
            </a:r>
          </a:p>
        </p:txBody>
      </p:sp>
      <p:sp>
        <p:nvSpPr>
          <p:cNvPr id="68" name="TextBox 67"/>
          <p:cNvSpPr txBox="1"/>
          <p:nvPr/>
        </p:nvSpPr>
        <p:spPr>
          <a:xfrm rot="3019666">
            <a:off x="5867342" y="4908148"/>
            <a:ext cx="1472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Saturated Vapor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93934" y="3780394"/>
            <a:ext cx="899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L + V</a:t>
            </a:r>
          </a:p>
        </p:txBody>
      </p:sp>
    </p:spTree>
    <p:extLst>
      <p:ext uri="{BB962C8B-B14F-4D97-AF65-F5344CB8AC3E}">
        <p14:creationId xmlns:p14="http://schemas.microsoft.com/office/powerpoint/2010/main" val="254727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6" grpId="0"/>
      <p:bldP spid="18" grpId="0"/>
      <p:bldP spid="24" grpId="0" animBg="1"/>
      <p:bldP spid="28" grpId="0" animBg="1"/>
      <p:bldP spid="58" grpId="0"/>
      <p:bldP spid="62" grpId="0"/>
      <p:bldP spid="67" grpId="0"/>
      <p:bldP spid="35" grpId="0"/>
      <p:bldP spid="68" grpId="0"/>
      <p:bldP spid="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Thermodynamic Nomenclature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11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71599"/>
              </p:ext>
            </p:extLst>
          </p:nvPr>
        </p:nvGraphicFramePr>
        <p:xfrm>
          <a:off x="457200" y="1278320"/>
          <a:ext cx="6096000" cy="2494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Phase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Thermodynamic</a:t>
                      </a:r>
                      <a:r>
                        <a:rPr lang="en-US" baseline="0" dirty="0">
                          <a:latin typeface="Arial" pitchFamily="34" charset="0"/>
                          <a:cs typeface="Arial" pitchFamily="34" charset="0"/>
                        </a:rPr>
                        <a:t> Name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Liquid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Compressed liquid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Vapor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Superheated vapor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Liquid</a:t>
                      </a:r>
                      <a:r>
                        <a:rPr lang="en-US" baseline="0" dirty="0">
                          <a:latin typeface="Arial" pitchFamily="34" charset="0"/>
                          <a:cs typeface="Arial" pitchFamily="34" charset="0"/>
                        </a:rPr>
                        <a:t> + Vapor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Wet,</a:t>
                      </a:r>
                      <a:r>
                        <a:rPr lang="en-US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Saturated, or 2-Phase Mixture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Gas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Supercritical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Supercritical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3332" y="3697835"/>
            <a:ext cx="8194872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Saturation Property Nomenclature</a:t>
            </a:r>
          </a:p>
          <a:p>
            <a:r>
              <a:rPr lang="en-US" sz="2400" u="sng" dirty="0">
                <a:latin typeface="Arial" pitchFamily="34" charset="0"/>
                <a:cs typeface="Arial" pitchFamily="34" charset="0"/>
              </a:rPr>
              <a:t>Saturated liquid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properties are signified with a subscript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</a:t>
            </a:r>
          </a:p>
          <a:p>
            <a:r>
              <a:rPr lang="en-US" sz="2400" u="sng" dirty="0">
                <a:latin typeface="Arial" pitchFamily="34" charset="0"/>
                <a:cs typeface="Arial" pitchFamily="34" charset="0"/>
              </a:rPr>
              <a:t>Saturated vapor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properties are signified with a subscript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r>
              <a:rPr lang="en-US" sz="2400" u="sng" dirty="0">
                <a:latin typeface="Arial" pitchFamily="34" charset="0"/>
                <a:cs typeface="Arial" pitchFamily="34" charset="0"/>
              </a:rPr>
              <a:t>Saturated solid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properties are signified with a subscript 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666761"/>
              </p:ext>
            </p:extLst>
          </p:nvPr>
        </p:nvGraphicFramePr>
        <p:xfrm>
          <a:off x="3880710" y="5508965"/>
          <a:ext cx="3561840" cy="72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74560" imgH="482400" progId="">
                  <p:embed/>
                </p:oleObj>
              </mc:Choice>
              <mc:Fallback>
                <p:oleObj name="Equation" r:id="rId3" imgW="2374560" imgH="482400" progId="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0710" y="5508965"/>
                        <a:ext cx="3561840" cy="72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5365" y="5579277"/>
            <a:ext cx="2236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For example ...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D9C51D-BBD4-ECEB-8F5E-5526578EB8C6}"/>
              </a:ext>
            </a:extLst>
          </p:cNvPr>
          <p:cNvSpPr txBox="1"/>
          <p:nvPr/>
        </p:nvSpPr>
        <p:spPr>
          <a:xfrm>
            <a:off x="6645870" y="2315255"/>
            <a:ext cx="24981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German: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Fussig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Means: Fluid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D9B3582-D4C5-0FF1-8A19-7FFB7F58616D}"/>
              </a:ext>
            </a:extLst>
          </p:cNvPr>
          <p:cNvSpPr/>
          <p:nvPr/>
        </p:nvSpPr>
        <p:spPr>
          <a:xfrm>
            <a:off x="6951131" y="2028022"/>
            <a:ext cx="2035465" cy="1497795"/>
          </a:xfrm>
          <a:prstGeom prst="ellipse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562181B-E47F-5C0B-C128-CAF262335B31}"/>
              </a:ext>
            </a:extLst>
          </p:cNvPr>
          <p:cNvSpPr/>
          <p:nvPr/>
        </p:nvSpPr>
        <p:spPr>
          <a:xfrm>
            <a:off x="8014618" y="4246137"/>
            <a:ext cx="464059" cy="442074"/>
          </a:xfrm>
          <a:prstGeom prst="ellipse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D07413-8817-3116-A653-5ED8A864801F}"/>
              </a:ext>
            </a:extLst>
          </p:cNvPr>
          <p:cNvCxnSpPr>
            <a:stCxn id="9" idx="4"/>
            <a:endCxn id="10" idx="0"/>
          </p:cNvCxnSpPr>
          <p:nvPr/>
        </p:nvCxnSpPr>
        <p:spPr>
          <a:xfrm>
            <a:off x="7968864" y="3525817"/>
            <a:ext cx="277784" cy="72032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34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2626044" y="3776005"/>
            <a:ext cx="0" cy="142098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– A New Property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12</a:t>
            </a:fld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3150" y="1579070"/>
            <a:ext cx="0" cy="3571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13150" y="5146631"/>
            <a:ext cx="48774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937730" y="1831187"/>
            <a:ext cx="4305670" cy="3080552"/>
          </a:xfrm>
          <a:custGeom>
            <a:avLst/>
            <a:gdLst>
              <a:gd name="connsiteX0" fmla="*/ 0 w 4305670"/>
              <a:gd name="connsiteY0" fmla="*/ 3080552 h 3080552"/>
              <a:gd name="connsiteX1" fmla="*/ 1038687 w 4305670"/>
              <a:gd name="connsiteY1" fmla="*/ 1 h 3080552"/>
              <a:gd name="connsiteX2" fmla="*/ 4305670 w 4305670"/>
              <a:gd name="connsiteY2" fmla="*/ 3071674 h 308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05670" h="3080552">
                <a:moveTo>
                  <a:pt x="0" y="3080552"/>
                </a:moveTo>
                <a:cubicBezTo>
                  <a:pt x="160537" y="1541016"/>
                  <a:pt x="321075" y="1481"/>
                  <a:pt x="1038687" y="1"/>
                </a:cubicBezTo>
                <a:cubicBezTo>
                  <a:pt x="1756299" y="-1479"/>
                  <a:pt x="3030984" y="1535097"/>
                  <a:pt x="4305670" y="3071674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289377"/>
              </p:ext>
            </p:extLst>
          </p:nvPr>
        </p:nvGraphicFramePr>
        <p:xfrm>
          <a:off x="267913" y="1524555"/>
          <a:ext cx="2667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2280" imgH="164880" progId="">
                  <p:embed/>
                </p:oleObj>
              </mc:Choice>
              <mc:Fallback>
                <p:oleObj name="Equation" r:id="rId3" imgW="152280" imgH="164880" progId="">
                  <p:embed/>
                  <p:pic>
                    <p:nvPicPr>
                      <p:cNvPr id="0" name="Picture 3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13" y="1524555"/>
                        <a:ext cx="266700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822542"/>
              </p:ext>
            </p:extLst>
          </p:nvPr>
        </p:nvGraphicFramePr>
        <p:xfrm>
          <a:off x="5524125" y="4989560"/>
          <a:ext cx="200025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4120" imgH="139680" progId="">
                  <p:embed/>
                </p:oleObj>
              </mc:Choice>
              <mc:Fallback>
                <p:oleObj name="Equation" r:id="rId5" imgW="114120" imgH="139680" progId="">
                  <p:embed/>
                  <p:pic>
                    <p:nvPicPr>
                      <p:cNvPr id="0" name="Picture 3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125" y="4989560"/>
                        <a:ext cx="200025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1074010" y="3774644"/>
            <a:ext cx="3226020" cy="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584161" y="3736239"/>
            <a:ext cx="76810" cy="7681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35605" y="3737600"/>
            <a:ext cx="76810" cy="7681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074010" y="3774645"/>
            <a:ext cx="0" cy="142098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300030" y="3774644"/>
            <a:ext cx="0" cy="142098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261625" y="3737600"/>
            <a:ext cx="76810" cy="7681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579305"/>
              </p:ext>
            </p:extLst>
          </p:nvPr>
        </p:nvGraphicFramePr>
        <p:xfrm>
          <a:off x="2533400" y="5263477"/>
          <a:ext cx="200025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4120" imgH="139680" progId="">
                  <p:embed/>
                </p:oleObj>
              </mc:Choice>
              <mc:Fallback>
                <p:oleObj name="Equation" r:id="rId7" imgW="114120" imgH="139680" progId="">
                  <p:embed/>
                  <p:pic>
                    <p:nvPicPr>
                      <p:cNvPr id="0" name="Picture 3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400" y="5263477"/>
                        <a:ext cx="200025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232937"/>
              </p:ext>
            </p:extLst>
          </p:nvPr>
        </p:nvGraphicFramePr>
        <p:xfrm>
          <a:off x="920390" y="5195810"/>
          <a:ext cx="3111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7480" imgH="241200" progId="">
                  <p:embed/>
                </p:oleObj>
              </mc:Choice>
              <mc:Fallback>
                <p:oleObj name="Equation" r:id="rId8" imgW="177480" imgH="241200" progId="">
                  <p:embed/>
                  <p:pic>
                    <p:nvPicPr>
                      <p:cNvPr id="0" name="Picture 3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390" y="5195810"/>
                        <a:ext cx="3111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510789"/>
              </p:ext>
            </p:extLst>
          </p:nvPr>
        </p:nvGraphicFramePr>
        <p:xfrm>
          <a:off x="4184815" y="5195630"/>
          <a:ext cx="2889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4880" imgH="241200" progId="">
                  <p:embed/>
                </p:oleObj>
              </mc:Choice>
              <mc:Fallback>
                <p:oleObj name="Equation" r:id="rId10" imgW="164880" imgH="241200" progId="">
                  <p:embed/>
                  <p:pic>
                    <p:nvPicPr>
                      <p:cNvPr id="0" name="Picture 3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815" y="5195630"/>
                        <a:ext cx="28892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373041" y="1240469"/>
            <a:ext cx="33466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p,T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are NOT independent in the wet region.  However,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p,v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T,v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are independent.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But, what if you are trying to find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?  To do this, I need another independent, intensive property to fix the state of a saturated mixture.  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property we need is the </a:t>
            </a:r>
            <a:r>
              <a:rPr lang="en-US" sz="2000" b="1" u="sng" dirty="0">
                <a:latin typeface="Arial" pitchFamily="34" charset="0"/>
                <a:cs typeface="Arial" pitchFamily="34" charset="0"/>
              </a:rPr>
              <a:t>quality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of the mixture.</a:t>
            </a:r>
          </a:p>
        </p:txBody>
      </p:sp>
    </p:spTree>
    <p:extLst>
      <p:ext uri="{BB962C8B-B14F-4D97-AF65-F5344CB8AC3E}">
        <p14:creationId xmlns:p14="http://schemas.microsoft.com/office/powerpoint/2010/main" val="137250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– A New Property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800" y="1163105"/>
            <a:ext cx="6274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Consider the total volume of a wet mixture …</a:t>
            </a:r>
          </a:p>
        </p:txBody>
      </p:sp>
      <p:graphicFrame>
        <p:nvGraphicFramePr>
          <p:cNvPr id="2099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150976"/>
              </p:ext>
            </p:extLst>
          </p:nvPr>
        </p:nvGraphicFramePr>
        <p:xfrm>
          <a:off x="3304635" y="1739180"/>
          <a:ext cx="2503487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22360" imgH="482400" progId="">
                  <p:embed/>
                </p:oleObj>
              </mc:Choice>
              <mc:Fallback>
                <p:oleObj name="Equation" r:id="rId3" imgW="1422360" imgH="482400" progId="">
                  <p:embed/>
                  <p:pic>
                    <p:nvPicPr>
                      <p:cNvPr id="0" name="Picture 6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4635" y="1739180"/>
                        <a:ext cx="2503487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77880" y="1908468"/>
            <a:ext cx="1113745" cy="13441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7880" y="2868593"/>
            <a:ext cx="1113745" cy="3840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99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092358"/>
              </p:ext>
            </p:extLst>
          </p:nvPr>
        </p:nvGraphicFramePr>
        <p:xfrm>
          <a:off x="1000335" y="2276213"/>
          <a:ext cx="30638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3112" imgH="241195" progId="">
                  <p:embed/>
                </p:oleObj>
              </mc:Choice>
              <mc:Fallback>
                <p:oleObj name="Equation" r:id="rId5" imgW="203112" imgH="241195" progId="">
                  <p:embed/>
                  <p:pic>
                    <p:nvPicPr>
                      <p:cNvPr id="0" name="Picture 6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335" y="2276213"/>
                        <a:ext cx="306387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38761"/>
              </p:ext>
            </p:extLst>
          </p:nvPr>
        </p:nvGraphicFramePr>
        <p:xfrm>
          <a:off x="1001187" y="2890693"/>
          <a:ext cx="3063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3112" imgH="241195" progId="">
                  <p:embed/>
                </p:oleObj>
              </mc:Choice>
              <mc:Fallback>
                <p:oleObj name="Equation" r:id="rId7" imgW="203112" imgH="241195" progId="">
                  <p:embed/>
                  <p:pic>
                    <p:nvPicPr>
                      <p:cNvPr id="0" name="Picture 6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187" y="2890693"/>
                        <a:ext cx="306388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454585"/>
              </p:ext>
            </p:extLst>
          </p:nvPr>
        </p:nvGraphicFramePr>
        <p:xfrm>
          <a:off x="468440" y="3499375"/>
          <a:ext cx="140811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99920" imgH="241200" progId="">
                  <p:embed/>
                </p:oleObj>
              </mc:Choice>
              <mc:Fallback>
                <p:oleObj name="Equation" r:id="rId9" imgW="799920" imgH="241200" progId="">
                  <p:embed/>
                  <p:pic>
                    <p:nvPicPr>
                      <p:cNvPr id="0" name="Picture 6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40" y="3499375"/>
                        <a:ext cx="1408112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733978"/>
              </p:ext>
            </p:extLst>
          </p:nvPr>
        </p:nvGraphicFramePr>
        <p:xfrm>
          <a:off x="593435" y="4020188"/>
          <a:ext cx="19431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04840" imgH="419040" progId="">
                  <p:embed/>
                </p:oleObj>
              </mc:Choice>
              <mc:Fallback>
                <p:oleObj name="Equation" r:id="rId11" imgW="1104840" imgH="419040" progId="">
                  <p:embed/>
                  <p:pic>
                    <p:nvPicPr>
                      <p:cNvPr id="0" name="Picture 6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435" y="4020188"/>
                        <a:ext cx="194310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472170"/>
              </p:ext>
            </p:extLst>
          </p:nvPr>
        </p:nvGraphicFramePr>
        <p:xfrm>
          <a:off x="593435" y="4903503"/>
          <a:ext cx="18986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79280" imgH="419040" progId="">
                  <p:embed/>
                </p:oleObj>
              </mc:Choice>
              <mc:Fallback>
                <p:oleObj name="Equation" r:id="rId13" imgW="1079280" imgH="419040" progId="">
                  <p:embed/>
                  <p:pic>
                    <p:nvPicPr>
                      <p:cNvPr id="0" name="Picture 6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435" y="4903503"/>
                        <a:ext cx="189865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304635" y="2829383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Define ... 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718415"/>
              </p:ext>
            </p:extLst>
          </p:nvPr>
        </p:nvGraphicFramePr>
        <p:xfrm>
          <a:off x="4917645" y="2695493"/>
          <a:ext cx="196691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117440" imgH="419040" progId="">
                  <p:embed/>
                </p:oleObj>
              </mc:Choice>
              <mc:Fallback>
                <p:oleObj name="Equation" r:id="rId15" imgW="1117440" imgH="419040" progId="">
                  <p:embed/>
                  <p:pic>
                    <p:nvPicPr>
                      <p:cNvPr id="0" name="Picture 6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7645" y="2695493"/>
                        <a:ext cx="1966913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304635" y="3598288"/>
            <a:ext cx="1944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Therefore ...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106909"/>
              </p:ext>
            </p:extLst>
          </p:nvPr>
        </p:nvGraphicFramePr>
        <p:xfrm>
          <a:off x="5215191" y="3540403"/>
          <a:ext cx="118586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672840" imgH="419040" progId="">
                  <p:embed/>
                </p:oleObj>
              </mc:Choice>
              <mc:Fallback>
                <p:oleObj name="Equation" r:id="rId17" imgW="672840" imgH="419040" progId="">
                  <p:embed/>
                  <p:pic>
                    <p:nvPicPr>
                      <p:cNvPr id="0" name="Picture 6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5191" y="3540403"/>
                        <a:ext cx="1185862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304635" y="4430365"/>
            <a:ext cx="2133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Substituting ...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585662"/>
              </p:ext>
            </p:extLst>
          </p:nvPr>
        </p:nvGraphicFramePr>
        <p:xfrm>
          <a:off x="5462712" y="4477229"/>
          <a:ext cx="25495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447560" imgH="253800" progId="">
                  <p:embed/>
                </p:oleObj>
              </mc:Choice>
              <mc:Fallback>
                <p:oleObj name="Equation" r:id="rId19" imgW="1447560" imgH="253800" progId="">
                  <p:embed/>
                  <p:pic>
                    <p:nvPicPr>
                      <p:cNvPr id="0" name="Picture 6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2712" y="4477229"/>
                        <a:ext cx="2549525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304635" y="5042010"/>
            <a:ext cx="56455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Significance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p,x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T,x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are independent, intensive properties in the wet region!</a:t>
            </a:r>
          </a:p>
        </p:txBody>
      </p:sp>
      <p:sp>
        <p:nvSpPr>
          <p:cNvPr id="2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304635" y="2695493"/>
            <a:ext cx="3686880" cy="84491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3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9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/>
      <p:bldP spid="16" grpId="0"/>
      <p:bldP spid="14" grpId="0"/>
      <p:bldP spid="18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– A New Property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14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350000"/>
              </p:ext>
            </p:extLst>
          </p:nvPr>
        </p:nvGraphicFramePr>
        <p:xfrm>
          <a:off x="577850" y="4052888"/>
          <a:ext cx="3332163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92160" imgH="1041120" progId="">
                  <p:embed/>
                </p:oleObj>
              </mc:Choice>
              <mc:Fallback>
                <p:oleObj name="Equation" r:id="rId3" imgW="1892160" imgH="1041120" progId="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052888"/>
                        <a:ext cx="3332163" cy="181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5401" y="3044950"/>
            <a:ext cx="8377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Quality expressions are valid for other internal energy, enthalpy, and entropy too!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401" y="1163105"/>
            <a:ext cx="2459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 little algebra ...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983009"/>
              </p:ext>
            </p:extLst>
          </p:nvPr>
        </p:nvGraphicFramePr>
        <p:xfrm>
          <a:off x="1131740" y="1769030"/>
          <a:ext cx="68199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73240" imgH="533160" progId="">
                  <p:embed/>
                </p:oleObj>
              </mc:Choice>
              <mc:Fallback>
                <p:oleObj name="Equation" r:id="rId5" imgW="3873240" imgH="533160" progId="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740" y="1769030"/>
                        <a:ext cx="6819900" cy="930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1077145" y="1777585"/>
            <a:ext cx="2057680" cy="46941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91515" y="1807435"/>
            <a:ext cx="1075340" cy="46941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410D08B-90D2-42E8-8DAC-54625CE399BF}"/>
                  </a:ext>
                </a:extLst>
              </p:cNvPr>
              <p:cNvSpPr txBox="1"/>
              <p:nvPr/>
            </p:nvSpPr>
            <p:spPr>
              <a:xfrm>
                <a:off x="4278771" y="3847483"/>
                <a:ext cx="2393284" cy="6235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𝑣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𝑓𝑔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𝑣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𝑔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410D08B-90D2-42E8-8DAC-54625CE399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771" y="3847483"/>
                <a:ext cx="2393284" cy="623504"/>
              </a:xfrm>
              <a:prstGeom prst="rect">
                <a:avLst/>
              </a:prstGeom>
              <a:blipFill>
                <a:blip r:embed="rId7"/>
                <a:stretch>
                  <a:fillRect b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F8DFE1E-4045-4745-829E-0A6707ED9D42}"/>
                  </a:ext>
                </a:extLst>
              </p:cNvPr>
              <p:cNvSpPr txBox="1"/>
              <p:nvPr/>
            </p:nvSpPr>
            <p:spPr>
              <a:xfrm>
                <a:off x="4293806" y="5337022"/>
                <a:ext cx="2422971" cy="6802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h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𝑓𝑔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h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𝑔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F8DFE1E-4045-4745-829E-0A6707ED9D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806" y="5337022"/>
                <a:ext cx="2422971" cy="6802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ACAF600-40CF-480C-9F2B-B4BBF9E7AB19}"/>
                  </a:ext>
                </a:extLst>
              </p:cNvPr>
              <p:cNvSpPr txBox="1"/>
              <p:nvPr/>
            </p:nvSpPr>
            <p:spPr>
              <a:xfrm>
                <a:off x="4227668" y="4592509"/>
                <a:ext cx="2444387" cy="6229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𝑢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𝑓𝑔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𝑢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𝑔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ACAF600-40CF-480C-9F2B-B4BBF9E7AB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668" y="4592509"/>
                <a:ext cx="2444387" cy="62299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FE56BC20-A734-469C-9457-54C02AF6A0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877155"/>
              </p:ext>
            </p:extLst>
          </p:nvPr>
        </p:nvGraphicFramePr>
        <p:xfrm>
          <a:off x="6902450" y="4470400"/>
          <a:ext cx="196691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17440" imgH="419040" progId="">
                  <p:embed/>
                </p:oleObj>
              </mc:Choice>
              <mc:Fallback>
                <p:oleObj name="Equation" r:id="rId10" imgW="1117440" imgH="419040" progId="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2450" y="4470400"/>
                        <a:ext cx="1966913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B4763A2-7EEC-4A26-9F56-E1464968A729}"/>
              </a:ext>
            </a:extLst>
          </p:cNvPr>
          <p:cNvSpPr txBox="1"/>
          <p:nvPr/>
        </p:nvSpPr>
        <p:spPr>
          <a:xfrm>
            <a:off x="7184890" y="3578991"/>
            <a:ext cx="1653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Definition!!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21D3A291-506B-439F-8267-5D670DFCF1BA}"/>
              </a:ext>
            </a:extLst>
          </p:cNvPr>
          <p:cNvSpPr/>
          <p:nvPr/>
        </p:nvSpPr>
        <p:spPr>
          <a:xfrm>
            <a:off x="7682805" y="4119485"/>
            <a:ext cx="268835" cy="565908"/>
          </a:xfrm>
          <a:prstGeom prst="downArrow">
            <a:avLst/>
          </a:prstGeom>
          <a:solidFill>
            <a:srgbClr val="C00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9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/>
      <p:bldP spid="11" grpId="0"/>
      <p:bldP spid="12" grpId="0"/>
      <p:bldP spid="14" grpId="0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Property Models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Incompressible Substance Model</a:t>
            </a:r>
          </a:p>
          <a:p>
            <a:r>
              <a:rPr lang="en-US" dirty="0"/>
              <a:t>The Ideal Gas Model</a:t>
            </a:r>
          </a:p>
          <a:p>
            <a:r>
              <a:rPr lang="en-US" dirty="0"/>
              <a:t>The Real Fluid Model</a:t>
            </a:r>
          </a:p>
        </p:txBody>
      </p:sp>
    </p:spTree>
    <p:extLst>
      <p:ext uri="{BB962C8B-B14F-4D97-AF65-F5344CB8AC3E}">
        <p14:creationId xmlns:p14="http://schemas.microsoft.com/office/powerpoint/2010/main" val="3123301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Incompressible Substance Model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670874"/>
              </p:ext>
            </p:extLst>
          </p:nvPr>
        </p:nvGraphicFramePr>
        <p:xfrm>
          <a:off x="1827935" y="4361700"/>
          <a:ext cx="255204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50680" imgH="457200" progId="">
                  <p:embed/>
                </p:oleObj>
              </mc:Choice>
              <mc:Fallback>
                <p:oleObj name="Equation" r:id="rId3" imgW="850680" imgH="457200" progId="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935" y="4361700"/>
                        <a:ext cx="255204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hlinkClick r:id="rId5" action="ppaction://hlinkpres?slideindex=1&amp;slidetitle="/>
          </p:cNvPr>
          <p:cNvSpPr txBox="1"/>
          <p:nvPr/>
        </p:nvSpPr>
        <p:spPr>
          <a:xfrm>
            <a:off x="4994455" y="4273910"/>
            <a:ext cx="19970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Liquids and Solids</a:t>
            </a:r>
          </a:p>
        </p:txBody>
      </p:sp>
    </p:spTree>
    <p:extLst>
      <p:ext uri="{BB962C8B-B14F-4D97-AF65-F5344CB8AC3E}">
        <p14:creationId xmlns:p14="http://schemas.microsoft.com/office/powerpoint/2010/main" val="1250094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Incompressible Substance Model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9045" y="1191736"/>
            <a:ext cx="5506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As seen in the reading (Section 3.9.1),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946279"/>
              </p:ext>
            </p:extLst>
          </p:nvPr>
        </p:nvGraphicFramePr>
        <p:xfrm>
          <a:off x="3976195" y="1828621"/>
          <a:ext cx="11334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47640" imgH="228600" progId="">
                  <p:embed/>
                </p:oleObj>
              </mc:Choice>
              <mc:Fallback>
                <p:oleObj name="Equation" r:id="rId3" imgW="647640" imgH="228600" progId="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195" y="1828621"/>
                        <a:ext cx="113347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09045" y="4033706"/>
            <a:ext cx="84545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If we know the value of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(or the variation of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with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), the above equation,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du =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cdT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can be integrated between any two states to determine the change in internal energy.  Once the change in internal energy is known, the change in enthalpy can also be found!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9045" y="2392065"/>
            <a:ext cx="6343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It can also be shown (see Section 3.9.1) that,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005411"/>
              </p:ext>
            </p:extLst>
          </p:nvPr>
        </p:nvGraphicFramePr>
        <p:xfrm>
          <a:off x="2286000" y="3006725"/>
          <a:ext cx="45561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603160" imgH="457200" progId="">
                  <p:embed/>
                </p:oleObj>
              </mc:Choice>
              <mc:Fallback>
                <p:oleObj name="Equation" r:id="rId5" imgW="2603160" imgH="457200" progId="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006725"/>
                        <a:ext cx="455612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447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Ideal Gas Model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617385"/>
              </p:ext>
            </p:extLst>
          </p:nvPr>
        </p:nvGraphicFramePr>
        <p:xfrm>
          <a:off x="2227263" y="4362450"/>
          <a:ext cx="1752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83920" imgH="457200" progId="">
                  <p:embed/>
                </p:oleObj>
              </mc:Choice>
              <mc:Fallback>
                <p:oleObj name="Equation" r:id="rId3" imgW="583920" imgH="457200" progId="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7263" y="4362450"/>
                        <a:ext cx="17526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hlinkClick r:id="rId5" action="ppaction://hlinkpres?slideindex=1&amp;slidetitle="/>
          </p:cNvPr>
          <p:cNvSpPr txBox="1"/>
          <p:nvPr/>
        </p:nvSpPr>
        <p:spPr>
          <a:xfrm>
            <a:off x="4994455" y="4081885"/>
            <a:ext cx="30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Gases</a:t>
            </a:r>
            <a:br>
              <a:rPr lang="en-US" sz="3200" dirty="0">
                <a:latin typeface="Arial" pitchFamily="34" charset="0"/>
                <a:cs typeface="Arial" pitchFamily="34" charset="0"/>
              </a:rPr>
            </a:b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&gt;&gt;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i="1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Arial" pitchFamily="34" charset="0"/>
                <a:cs typeface="Arial" pitchFamily="34" charset="0"/>
              </a:rPr>
              <a:t>and </a:t>
            </a:r>
            <a:br>
              <a:rPr lang="en-US" sz="3200" dirty="0">
                <a:latin typeface="Arial" pitchFamily="34" charset="0"/>
                <a:cs typeface="Arial" pitchFamily="34" charset="0"/>
              </a:rPr>
            </a:b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&lt;&lt;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i="1" baseline="-250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639782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Ideal Gas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9045" y="1191736"/>
            <a:ext cx="5506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As seen in the reading (Section 3.9.2),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55358"/>
              </p:ext>
            </p:extLst>
          </p:nvPr>
        </p:nvGraphicFramePr>
        <p:xfrm>
          <a:off x="3976195" y="1828621"/>
          <a:ext cx="11334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47640" imgH="228600" progId="">
                  <p:embed/>
                </p:oleObj>
              </mc:Choice>
              <mc:Fallback>
                <p:oleObj name="Equation" r:id="rId3" imgW="647640" imgH="228600" progId="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195" y="1828621"/>
                        <a:ext cx="113347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9045" y="2392065"/>
            <a:ext cx="8311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Since we are dealing with an ideal gas,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pv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= RT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 Therefore,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0662"/>
              </p:ext>
            </p:extLst>
          </p:nvPr>
        </p:nvGraphicFramePr>
        <p:xfrm>
          <a:off x="2196960" y="3022905"/>
          <a:ext cx="47561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17640" imgH="253800" progId="">
                  <p:embed/>
                </p:oleObj>
              </mc:Choice>
              <mc:Fallback>
                <p:oleObj name="Equation" r:id="rId5" imgW="2717640" imgH="253800" progId="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960" y="3022905"/>
                        <a:ext cx="47561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9045" y="3659430"/>
            <a:ext cx="764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This leads to the following conclusion (section 3.9.2),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031780"/>
              </p:ext>
            </p:extLst>
          </p:nvPr>
        </p:nvGraphicFramePr>
        <p:xfrm>
          <a:off x="3965575" y="4312495"/>
          <a:ext cx="11557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60240" imgH="241200" progId="">
                  <p:embed/>
                </p:oleObj>
              </mc:Choice>
              <mc:Fallback>
                <p:oleObj name="Equation" r:id="rId7" imgW="660240" imgH="241200" progId="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575" y="4312495"/>
                        <a:ext cx="11557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9045" y="4964797"/>
            <a:ext cx="5710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It can also be shown (section 3.9.2) that,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896182"/>
              </p:ext>
            </p:extLst>
          </p:nvPr>
        </p:nvGraphicFramePr>
        <p:xfrm>
          <a:off x="3954463" y="5541455"/>
          <a:ext cx="12223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98400" imgH="241200" progId="">
                  <p:embed/>
                </p:oleObj>
              </mc:Choice>
              <mc:Fallback>
                <p:oleObj name="Equation" r:id="rId9" imgW="698400" imgH="241200" progId="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463" y="5541455"/>
                        <a:ext cx="122237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485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5" name="Picture 3" descr="D:\My Documents\BACKUP\KM2E\My Pictures\Scans\Thermodynamic Surfa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2360" y="1260709"/>
            <a:ext cx="6749694" cy="466461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Thermodynamic Diagrams</a:t>
            </a:r>
          </a:p>
        </p:txBody>
      </p:sp>
      <p:sp>
        <p:nvSpPr>
          <p:cNvPr id="6" name="TextBox 5"/>
          <p:cNvSpPr txBox="1"/>
          <p:nvPr/>
        </p:nvSpPr>
        <p:spPr>
          <a:xfrm rot="1767938">
            <a:off x="1217779" y="5451151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P-v Diagram</a:t>
            </a:r>
          </a:p>
        </p:txBody>
      </p:sp>
      <p:sp>
        <p:nvSpPr>
          <p:cNvPr id="7" name="TextBox 6"/>
          <p:cNvSpPr txBox="1"/>
          <p:nvPr/>
        </p:nvSpPr>
        <p:spPr>
          <a:xfrm rot="19771925">
            <a:off x="6252629" y="5299794"/>
            <a:ext cx="1950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P-T Diagram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Phase Diagram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06105" y="1278320"/>
            <a:ext cx="2065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P-v-T Surface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85010" y="1239915"/>
            <a:ext cx="2688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To view the T-v diagram look at the top view of the P-v-T surface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81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Ideal Gas Model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20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985115"/>
              </p:ext>
            </p:extLst>
          </p:nvPr>
        </p:nvGraphicFramePr>
        <p:xfrm>
          <a:off x="2352675" y="1700213"/>
          <a:ext cx="43783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01640" imgH="241200" progId="">
                  <p:embed/>
                </p:oleObj>
              </mc:Choice>
              <mc:Fallback>
                <p:oleObj name="Equation" r:id="rId3" imgW="2501640" imgH="241200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675" y="1700213"/>
                        <a:ext cx="437832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7450" y="1163105"/>
            <a:ext cx="1931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Significance: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2162" y="2053550"/>
            <a:ext cx="83393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These equations allow us to determine internal energy and enthalpy changes for ideal gases.  In order to integrate the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equations, we need to determine one of the specific heats (the other can be found with the third equation).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With ideal gases, the specific heat dependence on temperature may be stronger compared to incompressible substances.  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latin typeface="Arial" pitchFamily="34" charset="0"/>
                <a:cs typeface="Arial" pitchFamily="34" charset="0"/>
              </a:rPr>
              <a:t>Exceptions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 The heat capacities are constant for the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inert gases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 For the inert gases,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5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/2</a:t>
            </a:r>
          </a:p>
        </p:txBody>
      </p:sp>
      <p:sp>
        <p:nvSpPr>
          <p:cNvPr id="7" name="Rectangle 6"/>
          <p:cNvSpPr/>
          <p:nvPr/>
        </p:nvSpPr>
        <p:spPr>
          <a:xfrm>
            <a:off x="2583182" y="5728477"/>
            <a:ext cx="3102563" cy="444417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5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Real Fluid Model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426116"/>
              </p:ext>
            </p:extLst>
          </p:nvPr>
        </p:nvGraphicFramePr>
        <p:xfrm>
          <a:off x="1979613" y="4667250"/>
          <a:ext cx="22479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49160" imgH="253800" progId="">
                  <p:embed/>
                </p:oleObj>
              </mc:Choice>
              <mc:Fallback>
                <p:oleObj name="Equation" r:id="rId3" imgW="749160" imgH="253800" progId="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667250"/>
                        <a:ext cx="22479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hlinkClick r:id="rId5" action="ppaction://hlinkpres?slideindex=1&amp;slidetitle="/>
          </p:cNvPr>
          <p:cNvSpPr txBox="1"/>
          <p:nvPr/>
        </p:nvSpPr>
        <p:spPr>
          <a:xfrm>
            <a:off x="4840835" y="4317260"/>
            <a:ext cx="30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True for the complete P-v-T surface</a:t>
            </a:r>
            <a:endParaRPr lang="en-US" sz="32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704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Real Fluid Model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Theoretical extension of the Ideal Gas EOS</a:t>
            </a:r>
          </a:p>
          <a:p>
            <a:pPr lvl="1"/>
            <a:r>
              <a:rPr lang="en-US" dirty="0"/>
              <a:t>Clausius, van der Waals, Beattie-Bridgeman, </a:t>
            </a:r>
            <a:r>
              <a:rPr lang="en-US" dirty="0" err="1"/>
              <a:t>Redlich-Kwong</a:t>
            </a:r>
            <a:r>
              <a:rPr lang="en-US" dirty="0"/>
              <a:t> (Section 3.9.4)</a:t>
            </a:r>
          </a:p>
          <a:p>
            <a:r>
              <a:rPr lang="en-US" dirty="0"/>
              <a:t>Theory cannot fully predict correct fluid behavior</a:t>
            </a:r>
          </a:p>
          <a:p>
            <a:pPr lvl="1"/>
            <a:r>
              <a:rPr lang="en-US" dirty="0"/>
              <a:t>Example:  The van der Waals EOS is not valid in the liquid phase!</a:t>
            </a:r>
          </a:p>
          <a:p>
            <a:r>
              <a:rPr lang="en-US" dirty="0"/>
              <a:t>Modern EOSs include theoretically significant terms, but also have empirical terms to make up the deficiency in theory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52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Real Fluid Model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8220B8-A844-568E-0191-BD0B552205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575" y="1938337"/>
            <a:ext cx="8324850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80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Modified Benedict-Webb-Rubin EOS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904147"/>
              </p:ext>
            </p:extLst>
          </p:nvPr>
        </p:nvGraphicFramePr>
        <p:xfrm>
          <a:off x="577880" y="1797590"/>
          <a:ext cx="7956270" cy="4089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46440" imgH="2336760" progId="">
                  <p:embed/>
                </p:oleObj>
              </mc:Choice>
              <mc:Fallback>
                <p:oleObj name="Equation" r:id="rId3" imgW="4546440" imgH="233676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80" y="1797590"/>
                        <a:ext cx="7956270" cy="40893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7450" y="1163105"/>
            <a:ext cx="3110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 high-accuracy EOS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81BC1C-0860-43FA-A339-A35B17AE3949}"/>
              </a:ext>
            </a:extLst>
          </p:cNvPr>
          <p:cNvSpPr/>
          <p:nvPr/>
        </p:nvSpPr>
        <p:spPr>
          <a:xfrm>
            <a:off x="1576410" y="1700775"/>
            <a:ext cx="6957740" cy="8683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DE58A3-41E4-4A41-B8BB-9954665ECA9F}"/>
              </a:ext>
            </a:extLst>
          </p:cNvPr>
          <p:cNvSpPr/>
          <p:nvPr/>
        </p:nvSpPr>
        <p:spPr>
          <a:xfrm>
            <a:off x="923524" y="2541008"/>
            <a:ext cx="7642595" cy="351873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5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Thermodynamic Diagrams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  <p:pic>
        <p:nvPicPr>
          <p:cNvPr id="4" name="Picture 5" descr="C:\Documents and Settings\palaniv\Desktop\jpeg\1\f03-06-978012374996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82" y="1739180"/>
            <a:ext cx="7605713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24150" y="559101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P-v Diagram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84385" y="5591010"/>
            <a:ext cx="282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P-T (Phase) Diagram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75675" y="1162300"/>
            <a:ext cx="4968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Projections of the P-v-T 3D surface</a:t>
            </a:r>
          </a:p>
        </p:txBody>
      </p:sp>
    </p:spTree>
    <p:extLst>
      <p:ext uri="{BB962C8B-B14F-4D97-AF65-F5344CB8AC3E}">
        <p14:creationId xmlns:p14="http://schemas.microsoft.com/office/powerpoint/2010/main" val="317809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Documents and Settings\palaniv\Desktop\jpeg\1\f03-06-978012374996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495"/>
          <a:stretch/>
        </p:blipFill>
        <p:spPr bwMode="auto">
          <a:xfrm>
            <a:off x="693095" y="3006545"/>
            <a:ext cx="2880375" cy="2890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State Postulate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4385" y="1278320"/>
            <a:ext cx="641363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Two independent, intensive properties fix the thermodynamic state of a simple substance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1930" y="2315255"/>
            <a:ext cx="2496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Typical Phase Diagram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69905" y="4581150"/>
            <a:ext cx="23427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06106" y="4465934"/>
            <a:ext cx="0" cy="1305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267700" y="4542745"/>
            <a:ext cx="76810" cy="76810"/>
          </a:xfrm>
          <a:prstGeom prst="ellipse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42305" y="2392065"/>
            <a:ext cx="4301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This state is fixed by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Arial" pitchFamily="34" charset="0"/>
                <a:cs typeface="Arial" pitchFamily="34" charset="0"/>
              </a:rPr>
              <a:t> which are independent in the single phase.  Once the state is identified, all thermodynamic properties of the state are known.</a:t>
            </a:r>
          </a:p>
        </p:txBody>
      </p:sp>
      <p:cxnSp>
        <p:nvCxnSpPr>
          <p:cNvPr id="17" name="Straight Arrow Connector 16"/>
          <p:cNvCxnSpPr>
            <a:endCxn id="13" idx="7"/>
          </p:cNvCxnSpPr>
          <p:nvPr/>
        </p:nvCxnSpPr>
        <p:spPr>
          <a:xfrm rot="5400000">
            <a:off x="2314059" y="2948937"/>
            <a:ext cx="1624259" cy="15858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303165" y="4696365"/>
          <a:ext cx="5397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4536" imgH="203024" progId="">
                  <p:embed/>
                </p:oleObj>
              </mc:Choice>
              <mc:Fallback>
                <p:oleObj name="Equation" r:id="rId4" imgW="304536" imgH="203024" progId="">
                  <p:embed/>
                  <p:pic>
                    <p:nvPicPr>
                      <p:cNvPr id="0" name="Picture 2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3165" y="4696365"/>
                        <a:ext cx="53975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27" name="Object 3"/>
          <p:cNvGraphicFramePr>
            <a:graphicFrameLocks noChangeAspect="1"/>
          </p:cNvGraphicFramePr>
          <p:nvPr/>
        </p:nvGraphicFramePr>
        <p:xfrm>
          <a:off x="6683658" y="4008603"/>
          <a:ext cx="922337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20474" imgH="1040948" progId="">
                  <p:embed/>
                </p:oleObj>
              </mc:Choice>
              <mc:Fallback>
                <p:oleObj name="Equation" r:id="rId6" imgW="520474" imgH="1040948" progId="">
                  <p:embed/>
                  <p:pic>
                    <p:nvPicPr>
                      <p:cNvPr id="0" name="Picture 2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658" y="4008603"/>
                        <a:ext cx="922337" cy="183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22"/>
          <p:cNvSpPr/>
          <p:nvPr/>
        </p:nvSpPr>
        <p:spPr>
          <a:xfrm>
            <a:off x="4149545" y="4542745"/>
            <a:ext cx="768100" cy="61448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453845" y="3813050"/>
            <a:ext cx="1344175" cy="2112275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994455" y="4504340"/>
            <a:ext cx="1382580" cy="729695"/>
          </a:xfrm>
          <a:prstGeom prst="rightArrow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141269" y="4696364"/>
            <a:ext cx="96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Defines</a:t>
            </a:r>
          </a:p>
        </p:txBody>
      </p:sp>
      <p:sp>
        <p:nvSpPr>
          <p:cNvPr id="2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23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8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5" grpId="0"/>
      <p:bldP spid="23" grpId="0" animBg="1"/>
      <p:bldP spid="24" grpId="0" animBg="1"/>
      <p:bldP spid="25" grpId="0" animBg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 descr="C:\Documents and Settings\palaniv\Desktop\jpeg\1\f03-06-978012374996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495"/>
          <a:stretch/>
        </p:blipFill>
        <p:spPr bwMode="auto">
          <a:xfrm>
            <a:off x="693095" y="3006545"/>
            <a:ext cx="2880375" cy="2890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State Postulate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4385" y="1278320"/>
            <a:ext cx="641363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Two independent, intensive properties fix the thermodynamic state of a simple substance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1930" y="2315255"/>
            <a:ext cx="2496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Typical Phase Diagram</a:t>
            </a: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654690" y="4849985"/>
            <a:ext cx="17073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 flipH="1">
            <a:off x="2349986" y="4822649"/>
            <a:ext cx="12011" cy="1002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323592" y="4811400"/>
            <a:ext cx="76810" cy="76810"/>
          </a:xfrm>
          <a:prstGeom prst="ellipse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42305" y="2392065"/>
            <a:ext cx="4301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This state on the p-T plot is unclear. What phase is the substance in? 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It’s right on the liquid-vapor line. </a:t>
            </a:r>
          </a:p>
        </p:txBody>
      </p:sp>
      <p:cxnSp>
        <p:nvCxnSpPr>
          <p:cNvPr id="17" name="Straight Arrow Connector 16"/>
          <p:cNvCxnSpPr>
            <a:cxnSpLocks/>
            <a:endCxn id="13" idx="7"/>
          </p:cNvCxnSpPr>
          <p:nvPr/>
        </p:nvCxnSpPr>
        <p:spPr>
          <a:xfrm flipH="1">
            <a:off x="2389153" y="2710376"/>
            <a:ext cx="1585855" cy="21122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303165" y="4696365"/>
          <a:ext cx="5397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4536" imgH="203024" progId="">
                  <p:embed/>
                </p:oleObj>
              </mc:Choice>
              <mc:Fallback>
                <p:oleObj name="Equation" r:id="rId4" imgW="304536" imgH="203024" progId="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3165" y="4696365"/>
                        <a:ext cx="53975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27" name="Object 3"/>
          <p:cNvGraphicFramePr>
            <a:graphicFrameLocks noChangeAspect="1"/>
          </p:cNvGraphicFramePr>
          <p:nvPr/>
        </p:nvGraphicFramePr>
        <p:xfrm>
          <a:off x="6683658" y="4008603"/>
          <a:ext cx="922337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20474" imgH="1040948" progId="">
                  <p:embed/>
                </p:oleObj>
              </mc:Choice>
              <mc:Fallback>
                <p:oleObj name="Equation" r:id="rId6" imgW="520474" imgH="1040948" progId="">
                  <p:embed/>
                  <p:pic>
                    <p:nvPicPr>
                      <p:cNvPr id="1802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658" y="4008603"/>
                        <a:ext cx="922337" cy="183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22"/>
          <p:cNvSpPr/>
          <p:nvPr/>
        </p:nvSpPr>
        <p:spPr>
          <a:xfrm>
            <a:off x="4149545" y="4542745"/>
            <a:ext cx="768100" cy="61448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453845" y="3813050"/>
            <a:ext cx="1344175" cy="2112275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994455" y="4504340"/>
            <a:ext cx="1382580" cy="729695"/>
          </a:xfrm>
          <a:prstGeom prst="rightArrow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141269" y="4696364"/>
            <a:ext cx="96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Defines</a:t>
            </a:r>
          </a:p>
        </p:txBody>
      </p:sp>
      <p:sp>
        <p:nvSpPr>
          <p:cNvPr id="2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  <p:pic>
        <p:nvPicPr>
          <p:cNvPr id="60418" name="Picture 2" descr="Ubuntu Forums">
            <a:extLst>
              <a:ext uri="{FF2B5EF4-FFF2-40B4-BE49-F238E27FC236}">
                <a16:creationId xmlns:a16="http://schemas.microsoft.com/office/drawing/2014/main" id="{7EC64971-37DD-4B33-AA73-176CF284D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198" y="4173945"/>
            <a:ext cx="1405735" cy="1405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92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8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23" grpId="0" animBg="1"/>
      <p:bldP spid="24" grpId="0" animBg="1"/>
      <p:bldP spid="25" grpId="0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1838DCB1-ABBB-495A-AF63-85045D1954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093" y="3697835"/>
            <a:ext cx="5072907" cy="25268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Phase Change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9046" y="1162300"/>
            <a:ext cx="7949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What if we put a sealed container with a moving piston on the stove? The top side of the piston is exposed to 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atmospheric pressure.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90" y="2929735"/>
            <a:ext cx="3561747" cy="2816687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BDF94E9-7D6B-4D37-918F-0BE370D1F12A}"/>
              </a:ext>
            </a:extLst>
          </p:cNvPr>
          <p:cNvSpPr txBox="1"/>
          <p:nvPr/>
        </p:nvSpPr>
        <p:spPr>
          <a:xfrm>
            <a:off x="4673874" y="2258363"/>
            <a:ext cx="4032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Start with liquid at T = 72 °F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Add heat </a:t>
            </a:r>
            <a:r>
              <a:rPr lang="en-US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what happens?</a:t>
            </a:r>
          </a:p>
          <a:p>
            <a:r>
              <a:rPr lang="en-US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How does this look on a T-v diagram?</a:t>
            </a:r>
          </a:p>
        </p:txBody>
      </p:sp>
    </p:spTree>
    <p:extLst>
      <p:ext uri="{BB962C8B-B14F-4D97-AF65-F5344CB8AC3E}">
        <p14:creationId xmlns:p14="http://schemas.microsoft.com/office/powerpoint/2010/main" val="357939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Phase Change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9045" y="1162300"/>
            <a:ext cx="4155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What about other pressures?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267700" y="2308765"/>
            <a:ext cx="0" cy="3571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67700" y="5880430"/>
            <a:ext cx="48774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592280" y="2560882"/>
            <a:ext cx="4305670" cy="3080552"/>
          </a:xfrm>
          <a:custGeom>
            <a:avLst/>
            <a:gdLst>
              <a:gd name="connsiteX0" fmla="*/ 0 w 4305670"/>
              <a:gd name="connsiteY0" fmla="*/ 3080552 h 3080552"/>
              <a:gd name="connsiteX1" fmla="*/ 1038687 w 4305670"/>
              <a:gd name="connsiteY1" fmla="*/ 1 h 3080552"/>
              <a:gd name="connsiteX2" fmla="*/ 4305670 w 4305670"/>
              <a:gd name="connsiteY2" fmla="*/ 3071674 h 308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05670" h="3080552">
                <a:moveTo>
                  <a:pt x="0" y="3080552"/>
                </a:moveTo>
                <a:cubicBezTo>
                  <a:pt x="160537" y="1541016"/>
                  <a:pt x="321075" y="1481"/>
                  <a:pt x="1038687" y="1"/>
                </a:cubicBezTo>
                <a:cubicBezTo>
                  <a:pt x="1756299" y="-1479"/>
                  <a:pt x="3030984" y="1535097"/>
                  <a:pt x="4305670" y="3071674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697094"/>
              </p:ext>
            </p:extLst>
          </p:nvPr>
        </p:nvGraphicFramePr>
        <p:xfrm>
          <a:off x="1933575" y="2254048"/>
          <a:ext cx="2444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9680" imgH="164880" progId="">
                  <p:embed/>
                </p:oleObj>
              </mc:Choice>
              <mc:Fallback>
                <p:oleObj name="Equation" r:id="rId3" imgW="139680" imgH="164880" progId="">
                  <p:embed/>
                  <p:pic>
                    <p:nvPicPr>
                      <p:cNvPr id="0" name="Picture 7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75" y="2254048"/>
                        <a:ext cx="24447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685051"/>
              </p:ext>
            </p:extLst>
          </p:nvPr>
        </p:nvGraphicFramePr>
        <p:xfrm>
          <a:off x="7178675" y="5757660"/>
          <a:ext cx="200025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4120" imgH="139680" progId="">
                  <p:embed/>
                </p:oleObj>
              </mc:Choice>
              <mc:Fallback>
                <p:oleObj name="Equation" r:id="rId5" imgW="114120" imgH="139680" progId="">
                  <p:embed/>
                  <p:pic>
                    <p:nvPicPr>
                      <p:cNvPr id="0" name="Picture 7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8675" y="5757660"/>
                        <a:ext cx="200025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2728560" y="4459445"/>
            <a:ext cx="3187615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61" idx="0"/>
          </p:cNvCxnSpPr>
          <p:nvPr/>
        </p:nvCxnSpPr>
        <p:spPr>
          <a:xfrm flipH="1">
            <a:off x="2498130" y="4459445"/>
            <a:ext cx="230430" cy="73618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5909865" y="3039018"/>
            <a:ext cx="1393795" cy="1420427"/>
          </a:xfrm>
          <a:custGeom>
            <a:avLst/>
            <a:gdLst>
              <a:gd name="connsiteX0" fmla="*/ 0 w 1393795"/>
              <a:gd name="connsiteY0" fmla="*/ 1420427 h 1420427"/>
              <a:gd name="connsiteX1" fmla="*/ 745725 w 1393795"/>
              <a:gd name="connsiteY1" fmla="*/ 887767 h 1420427"/>
              <a:gd name="connsiteX2" fmla="*/ 1393795 w 1393795"/>
              <a:gd name="connsiteY2" fmla="*/ 0 h 142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3795" h="1420427">
                <a:moveTo>
                  <a:pt x="0" y="1420427"/>
                </a:moveTo>
                <a:cubicBezTo>
                  <a:pt x="256713" y="1272466"/>
                  <a:pt x="513426" y="1124505"/>
                  <a:pt x="745725" y="887767"/>
                </a:cubicBezTo>
                <a:cubicBezTo>
                  <a:pt x="978024" y="651029"/>
                  <a:pt x="1185909" y="325514"/>
                  <a:pt x="1393795" y="0"/>
                </a:cubicBezTo>
              </a:path>
            </a:pathLst>
          </a:cu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690155" y="4421040"/>
            <a:ext cx="76810" cy="7681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876539" y="4421040"/>
            <a:ext cx="76810" cy="7681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2608230" y="3749231"/>
            <a:ext cx="235545" cy="58638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3775" y="3749231"/>
            <a:ext cx="2419515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5263290" y="2327766"/>
            <a:ext cx="1393795" cy="1420427"/>
          </a:xfrm>
          <a:custGeom>
            <a:avLst/>
            <a:gdLst>
              <a:gd name="connsiteX0" fmla="*/ 0 w 1393795"/>
              <a:gd name="connsiteY0" fmla="*/ 1420427 h 1420427"/>
              <a:gd name="connsiteX1" fmla="*/ 745725 w 1393795"/>
              <a:gd name="connsiteY1" fmla="*/ 887767 h 1420427"/>
              <a:gd name="connsiteX2" fmla="*/ 1393795 w 1393795"/>
              <a:gd name="connsiteY2" fmla="*/ 0 h 142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3795" h="1420427">
                <a:moveTo>
                  <a:pt x="0" y="1420427"/>
                </a:moveTo>
                <a:cubicBezTo>
                  <a:pt x="256713" y="1272466"/>
                  <a:pt x="513426" y="1124505"/>
                  <a:pt x="745725" y="887767"/>
                </a:cubicBezTo>
                <a:cubicBezTo>
                  <a:pt x="978024" y="651029"/>
                  <a:pt x="1185909" y="325514"/>
                  <a:pt x="1393795" y="0"/>
                </a:cubicBezTo>
              </a:path>
            </a:pathLst>
          </a:cu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817623" y="3710826"/>
            <a:ext cx="76810" cy="7681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232908" y="3690363"/>
            <a:ext cx="76810" cy="7681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2574940" y="3127041"/>
            <a:ext cx="460860" cy="76281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035800" y="3127041"/>
            <a:ext cx="1574605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>
            <a:off x="4612821" y="1705939"/>
            <a:ext cx="1393795" cy="1420427"/>
          </a:xfrm>
          <a:custGeom>
            <a:avLst/>
            <a:gdLst>
              <a:gd name="connsiteX0" fmla="*/ 0 w 1393795"/>
              <a:gd name="connsiteY0" fmla="*/ 1420427 h 1420427"/>
              <a:gd name="connsiteX1" fmla="*/ 745725 w 1393795"/>
              <a:gd name="connsiteY1" fmla="*/ 887767 h 1420427"/>
              <a:gd name="connsiteX2" fmla="*/ 1393795 w 1393795"/>
              <a:gd name="connsiteY2" fmla="*/ 0 h 142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3795" h="1420427">
                <a:moveTo>
                  <a:pt x="0" y="1420427"/>
                </a:moveTo>
                <a:cubicBezTo>
                  <a:pt x="256713" y="1272466"/>
                  <a:pt x="513426" y="1124505"/>
                  <a:pt x="745725" y="887767"/>
                </a:cubicBezTo>
                <a:cubicBezTo>
                  <a:pt x="978024" y="651029"/>
                  <a:pt x="1185909" y="325514"/>
                  <a:pt x="1393795" y="0"/>
                </a:cubicBezTo>
              </a:path>
            </a:pathLst>
          </a:cu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598838" y="3088636"/>
            <a:ext cx="76810" cy="7681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997395" y="3088636"/>
            <a:ext cx="76810" cy="7681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2459725" y="5100150"/>
            <a:ext cx="192025" cy="71565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651750" y="5101895"/>
            <a:ext cx="3802095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6453845" y="3681468"/>
            <a:ext cx="1393795" cy="1420427"/>
          </a:xfrm>
          <a:custGeom>
            <a:avLst/>
            <a:gdLst>
              <a:gd name="connsiteX0" fmla="*/ 0 w 1393795"/>
              <a:gd name="connsiteY0" fmla="*/ 1420427 h 1420427"/>
              <a:gd name="connsiteX1" fmla="*/ 745725 w 1393795"/>
              <a:gd name="connsiteY1" fmla="*/ 887767 h 1420427"/>
              <a:gd name="connsiteX2" fmla="*/ 1393795 w 1393795"/>
              <a:gd name="connsiteY2" fmla="*/ 0 h 142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3795" h="1420427">
                <a:moveTo>
                  <a:pt x="0" y="1420427"/>
                </a:moveTo>
                <a:cubicBezTo>
                  <a:pt x="256713" y="1272466"/>
                  <a:pt x="513426" y="1124505"/>
                  <a:pt x="745725" y="887767"/>
                </a:cubicBezTo>
                <a:cubicBezTo>
                  <a:pt x="978024" y="651029"/>
                  <a:pt x="1185909" y="325514"/>
                  <a:pt x="1393795" y="0"/>
                </a:cubicBezTo>
              </a:path>
            </a:pathLst>
          </a:cu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415440" y="5063490"/>
            <a:ext cx="76810" cy="7681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608230" y="5063490"/>
            <a:ext cx="76810" cy="7681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421607"/>
              </p:ext>
            </p:extLst>
          </p:nvPr>
        </p:nvGraphicFramePr>
        <p:xfrm>
          <a:off x="6758655" y="2682875"/>
          <a:ext cx="2076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84200" imgH="228600" progId="">
                  <p:embed/>
                </p:oleObj>
              </mc:Choice>
              <mc:Fallback>
                <p:oleObj name="Equation" r:id="rId7" imgW="1384200" imgH="228600" progId="">
                  <p:embed/>
                  <p:pic>
                    <p:nvPicPr>
                      <p:cNvPr id="0" name="Picture 7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8655" y="2682875"/>
                        <a:ext cx="2076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155005"/>
              </p:ext>
            </p:extLst>
          </p:nvPr>
        </p:nvGraphicFramePr>
        <p:xfrm>
          <a:off x="6700635" y="2016102"/>
          <a:ext cx="76194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07960" imgH="228600" progId="">
                  <p:embed/>
                </p:oleObj>
              </mc:Choice>
              <mc:Fallback>
                <p:oleObj name="Equation" r:id="rId9" imgW="507960" imgH="228600" progId="">
                  <p:embed/>
                  <p:pic>
                    <p:nvPicPr>
                      <p:cNvPr id="0" name="Picture 7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0635" y="2016102"/>
                        <a:ext cx="76194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410044"/>
              </p:ext>
            </p:extLst>
          </p:nvPr>
        </p:nvGraphicFramePr>
        <p:xfrm>
          <a:off x="6006616" y="1376802"/>
          <a:ext cx="76194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08000" imgH="228600" progId="">
                  <p:embed/>
                </p:oleObj>
              </mc:Choice>
              <mc:Fallback>
                <p:oleObj name="Equation" r:id="rId11" imgW="508000" imgH="228600" progId="">
                  <p:embed/>
                  <p:pic>
                    <p:nvPicPr>
                      <p:cNvPr id="0" name="Picture 7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6616" y="1376802"/>
                        <a:ext cx="76194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244479"/>
              </p:ext>
            </p:extLst>
          </p:nvPr>
        </p:nvGraphicFramePr>
        <p:xfrm>
          <a:off x="7907550" y="3406767"/>
          <a:ext cx="76194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07960" imgH="228600" progId="">
                  <p:embed/>
                </p:oleObj>
              </mc:Choice>
              <mc:Fallback>
                <p:oleObj name="Equation" r:id="rId13" imgW="507960" imgH="228600" progId="">
                  <p:embed/>
                  <p:pic>
                    <p:nvPicPr>
                      <p:cNvPr id="0" name="Picture 7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7550" y="3406767"/>
                        <a:ext cx="76194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3" name="Straight Connector 62"/>
          <p:cNvCxnSpPr/>
          <p:nvPr/>
        </p:nvCxnSpPr>
        <p:spPr>
          <a:xfrm>
            <a:off x="2114080" y="5234035"/>
            <a:ext cx="40325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2459725" y="5195630"/>
            <a:ext cx="76810" cy="76810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463861"/>
              </p:ext>
            </p:extLst>
          </p:nvPr>
        </p:nvGraphicFramePr>
        <p:xfrm>
          <a:off x="1199795" y="5080415"/>
          <a:ext cx="875880" cy="266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83920" imgH="177480" progId="">
                  <p:embed/>
                </p:oleObj>
              </mc:Choice>
              <mc:Fallback>
                <p:oleObj name="Equation" r:id="rId15" imgW="583920" imgH="177480" progId="">
                  <p:embed/>
                  <p:pic>
                    <p:nvPicPr>
                      <p:cNvPr id="0" name="Picture 7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9795" y="5080415"/>
                        <a:ext cx="875880" cy="2662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153936"/>
              </p:ext>
            </p:extLst>
          </p:nvPr>
        </p:nvGraphicFramePr>
        <p:xfrm>
          <a:off x="1066025" y="4335620"/>
          <a:ext cx="100965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672840" imgH="164880" progId="">
                  <p:embed/>
                </p:oleObj>
              </mc:Choice>
              <mc:Fallback>
                <p:oleObj name="Equation" r:id="rId17" imgW="672840" imgH="164880" progId="">
                  <p:embed/>
                  <p:pic>
                    <p:nvPicPr>
                      <p:cNvPr id="0" name="Picture 7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025" y="4335620"/>
                        <a:ext cx="1009650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6" name="Straight Connector 65"/>
          <p:cNvCxnSpPr/>
          <p:nvPr/>
        </p:nvCxnSpPr>
        <p:spPr>
          <a:xfrm>
            <a:off x="2114080" y="4459445"/>
            <a:ext cx="59527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490" y="52553"/>
            <a:ext cx="2229895" cy="176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06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000"/>
                            </p:stCondLst>
                            <p:childTnLst>
                              <p:par>
                                <p:cTn id="1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7" grpId="0" animBg="1"/>
      <p:bldP spid="30" grpId="0" animBg="1"/>
      <p:bldP spid="31" grpId="0" animBg="1"/>
      <p:bldP spid="36" grpId="0" animBg="1"/>
      <p:bldP spid="37" grpId="0" animBg="1"/>
      <p:bldP spid="38" grpId="0" animBg="1"/>
      <p:bldP spid="44" grpId="0" animBg="1"/>
      <p:bldP spid="45" grpId="0" animBg="1"/>
      <p:bldP spid="46" grpId="0" animBg="1"/>
      <p:bldP spid="52" grpId="0" animBg="1"/>
      <p:bldP spid="53" grpId="0" animBg="1"/>
      <p:bldP spid="54" grpId="0" animBg="1"/>
      <p:bldP spid="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Gas? Superheated Vapor?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9046" y="1162300"/>
            <a:ext cx="794983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While Superheated Vapor and Gas may behave similarly, they are defined differently.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latin typeface="Arial" pitchFamily="34" charset="0"/>
                <a:cs typeface="Arial" pitchFamily="34" charset="0"/>
              </a:rPr>
              <a:t>Superheated Vapor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To the right of the Saturated Vapor 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Temperature 	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below the Critical Temperature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latin typeface="Arial" pitchFamily="34" charset="0"/>
                <a:cs typeface="Arial" pitchFamily="34" charset="0"/>
              </a:rPr>
              <a:t>Gas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Temperature 	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above Critical Temperature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Pressure 	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below the Critical Pressure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latin typeface="Arial" pitchFamily="34" charset="0"/>
                <a:cs typeface="Arial" pitchFamily="34" charset="0"/>
              </a:rPr>
              <a:t>Supercritical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Temperature 	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above Critical Temperature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Pressure 	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above the Critical Pressure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005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T-v Diagram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9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67700" y="2308765"/>
            <a:ext cx="0" cy="3571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67700" y="5880430"/>
            <a:ext cx="48774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592280" y="2560882"/>
            <a:ext cx="4305670" cy="3080552"/>
          </a:xfrm>
          <a:custGeom>
            <a:avLst/>
            <a:gdLst>
              <a:gd name="connsiteX0" fmla="*/ 0 w 4305670"/>
              <a:gd name="connsiteY0" fmla="*/ 3080552 h 3080552"/>
              <a:gd name="connsiteX1" fmla="*/ 1038687 w 4305670"/>
              <a:gd name="connsiteY1" fmla="*/ 1 h 3080552"/>
              <a:gd name="connsiteX2" fmla="*/ 4305670 w 4305670"/>
              <a:gd name="connsiteY2" fmla="*/ 3071674 h 308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05670" h="3080552">
                <a:moveTo>
                  <a:pt x="0" y="3080552"/>
                </a:moveTo>
                <a:cubicBezTo>
                  <a:pt x="160537" y="1541016"/>
                  <a:pt x="321075" y="1481"/>
                  <a:pt x="1038687" y="1"/>
                </a:cubicBezTo>
                <a:cubicBezTo>
                  <a:pt x="1756299" y="-1479"/>
                  <a:pt x="3030984" y="1535097"/>
                  <a:pt x="4305670" y="3071674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586433"/>
              </p:ext>
            </p:extLst>
          </p:nvPr>
        </p:nvGraphicFramePr>
        <p:xfrm>
          <a:off x="1933575" y="2254048"/>
          <a:ext cx="2444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9680" imgH="164880" progId="">
                  <p:embed/>
                </p:oleObj>
              </mc:Choice>
              <mc:Fallback>
                <p:oleObj name="Equation" r:id="rId3" imgW="139680" imgH="164880" progId="">
                  <p:embed/>
                  <p:pic>
                    <p:nvPicPr>
                      <p:cNvPr id="0" name="Picture 3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75" y="2254048"/>
                        <a:ext cx="24447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6426"/>
              </p:ext>
            </p:extLst>
          </p:nvPr>
        </p:nvGraphicFramePr>
        <p:xfrm>
          <a:off x="7178675" y="5757660"/>
          <a:ext cx="200025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4120" imgH="139680" progId="">
                  <p:embed/>
                </p:oleObj>
              </mc:Choice>
              <mc:Fallback>
                <p:oleObj name="Equation" r:id="rId5" imgW="114120" imgH="139680" progId="">
                  <p:embed/>
                  <p:pic>
                    <p:nvPicPr>
                      <p:cNvPr id="0" name="Picture 3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8675" y="5757660"/>
                        <a:ext cx="200025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Oval 39"/>
          <p:cNvSpPr/>
          <p:nvPr/>
        </p:nvSpPr>
        <p:spPr>
          <a:xfrm>
            <a:off x="3573470" y="2522477"/>
            <a:ext cx="76810" cy="76810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3641" y="2023175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critical point</a:t>
            </a:r>
          </a:p>
        </p:txBody>
      </p:sp>
      <p:cxnSp>
        <p:nvCxnSpPr>
          <p:cNvPr id="13" name="Straight Connector 12"/>
          <p:cNvCxnSpPr>
            <a:stCxn id="6" idx="1"/>
          </p:cNvCxnSpPr>
          <p:nvPr/>
        </p:nvCxnSpPr>
        <p:spPr>
          <a:xfrm flipH="1">
            <a:off x="3611875" y="2207841"/>
            <a:ext cx="4317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611875" y="2207841"/>
            <a:ext cx="0" cy="26103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14186" y="335138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L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2184787" y="2563061"/>
            <a:ext cx="4544629" cy="2206"/>
          </a:xfrm>
          <a:prstGeom prst="line">
            <a:avLst/>
          </a:prstGeom>
          <a:ln>
            <a:solidFill>
              <a:schemeClr val="accent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881082"/>
              </p:ext>
            </p:extLst>
          </p:nvPr>
        </p:nvGraphicFramePr>
        <p:xfrm>
          <a:off x="2346520" y="2548430"/>
          <a:ext cx="22842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2280" imgH="228600" progId="">
                  <p:embed/>
                </p:oleObj>
              </mc:Choice>
              <mc:Fallback>
                <p:oleObj name="Equation" r:id="rId7" imgW="152280" imgH="228600" progId="">
                  <p:embed/>
                  <p:pic>
                    <p:nvPicPr>
                      <p:cNvPr id="0" name="Picture 3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520" y="2548430"/>
                        <a:ext cx="22842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Freeform 23"/>
          <p:cNvSpPr/>
          <p:nvPr/>
        </p:nvSpPr>
        <p:spPr>
          <a:xfrm>
            <a:off x="3617247" y="1393794"/>
            <a:ext cx="2112885" cy="1172642"/>
          </a:xfrm>
          <a:custGeom>
            <a:avLst/>
            <a:gdLst>
              <a:gd name="connsiteX0" fmla="*/ 0 w 2112885"/>
              <a:gd name="connsiteY0" fmla="*/ 1162975 h 1172642"/>
              <a:gd name="connsiteX1" fmla="*/ 1029810 w 2112885"/>
              <a:gd name="connsiteY1" fmla="*/ 1003177 h 1172642"/>
              <a:gd name="connsiteX2" fmla="*/ 2112885 w 2112885"/>
              <a:gd name="connsiteY2" fmla="*/ 0 h 117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2885" h="1172642">
                <a:moveTo>
                  <a:pt x="0" y="1162975"/>
                </a:moveTo>
                <a:cubicBezTo>
                  <a:pt x="338831" y="1179990"/>
                  <a:pt x="677663" y="1197006"/>
                  <a:pt x="1029810" y="1003177"/>
                </a:cubicBezTo>
                <a:cubicBezTo>
                  <a:pt x="1381957" y="809348"/>
                  <a:pt x="1747421" y="404674"/>
                  <a:pt x="2112885" y="0"/>
                </a:cubicBezTo>
              </a:path>
            </a:pathLst>
          </a:custGeom>
          <a:noFill/>
          <a:ln w="9525">
            <a:solidFill>
              <a:schemeClr val="accent5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565647" y="2556483"/>
            <a:ext cx="1047565" cy="603682"/>
          </a:xfrm>
          <a:custGeom>
            <a:avLst/>
            <a:gdLst>
              <a:gd name="connsiteX0" fmla="*/ 1047565 w 1047565"/>
              <a:gd name="connsiteY0" fmla="*/ 0 h 603682"/>
              <a:gd name="connsiteX1" fmla="*/ 435005 w 1047565"/>
              <a:gd name="connsiteY1" fmla="*/ 133165 h 603682"/>
              <a:gd name="connsiteX2" fmla="*/ 0 w 1047565"/>
              <a:gd name="connsiteY2" fmla="*/ 603682 h 60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7565" h="603682">
                <a:moveTo>
                  <a:pt x="1047565" y="0"/>
                </a:moveTo>
                <a:cubicBezTo>
                  <a:pt x="828582" y="16275"/>
                  <a:pt x="609599" y="32551"/>
                  <a:pt x="435005" y="133165"/>
                </a:cubicBezTo>
                <a:cubicBezTo>
                  <a:pt x="260411" y="233779"/>
                  <a:pt x="130205" y="418730"/>
                  <a:pt x="0" y="603682"/>
                </a:cubicBezTo>
              </a:path>
            </a:pathLst>
          </a:custGeom>
          <a:noFill/>
          <a:ln w="9525">
            <a:solidFill>
              <a:schemeClr val="accent5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12666"/>
              </p:ext>
            </p:extLst>
          </p:nvPr>
        </p:nvGraphicFramePr>
        <p:xfrm>
          <a:off x="5751513" y="1222375"/>
          <a:ext cx="2476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64880" imgH="228600" progId="">
                  <p:embed/>
                </p:oleObj>
              </mc:Choice>
              <mc:Fallback>
                <p:oleObj name="Equation" r:id="rId9" imgW="164880" imgH="228600" progId="">
                  <p:embed/>
                  <p:pic>
                    <p:nvPicPr>
                      <p:cNvPr id="0" name="Picture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1513" y="1222375"/>
                        <a:ext cx="24765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5916175" y="313954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V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821069" y="181759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G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215090" y="139382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SC</a:t>
            </a:r>
          </a:p>
        </p:txBody>
      </p:sp>
      <p:sp>
        <p:nvSpPr>
          <p:cNvPr id="35" name="TextBox 34"/>
          <p:cNvSpPr txBox="1"/>
          <p:nvPr/>
        </p:nvSpPr>
        <p:spPr>
          <a:xfrm rot="16575980">
            <a:off x="1476702" y="4818925"/>
            <a:ext cx="2196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Saturated Liquid</a:t>
            </a:r>
          </a:p>
        </p:txBody>
      </p:sp>
      <p:sp>
        <p:nvSpPr>
          <p:cNvPr id="68" name="TextBox 67"/>
          <p:cNvSpPr txBox="1"/>
          <p:nvPr/>
        </p:nvSpPr>
        <p:spPr>
          <a:xfrm rot="3019666">
            <a:off x="5867342" y="4908148"/>
            <a:ext cx="1472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Saturated Vapor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93934" y="3780394"/>
            <a:ext cx="899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L + V</a:t>
            </a:r>
          </a:p>
        </p:txBody>
      </p:sp>
    </p:spTree>
    <p:extLst>
      <p:ext uri="{BB962C8B-B14F-4D97-AF65-F5344CB8AC3E}">
        <p14:creationId xmlns:p14="http://schemas.microsoft.com/office/powerpoint/2010/main" val="183750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6" grpId="0"/>
      <p:bldP spid="18" grpId="0"/>
      <p:bldP spid="24" grpId="0" animBg="1"/>
      <p:bldP spid="28" grpId="0" animBg="1"/>
      <p:bldP spid="58" grpId="0"/>
      <p:bldP spid="62" grpId="0"/>
      <p:bldP spid="67" grpId="0"/>
      <p:bldP spid="35" grpId="0"/>
      <p:bldP spid="68" grpId="0"/>
      <p:bldP spid="69" grpId="0"/>
    </p:bldLst>
  </p:timing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2070</TotalTime>
  <Words>923</Words>
  <Application>Microsoft Office PowerPoint</Application>
  <PresentationFormat>On-screen Show (4:3)</PresentationFormat>
  <Paragraphs>182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Book Antiqua</vt:lpstr>
      <vt:lpstr>Calibri</vt:lpstr>
      <vt:lpstr>Cambria Math</vt:lpstr>
      <vt:lpstr>Tahoma</vt:lpstr>
      <vt:lpstr>Times New Roman</vt:lpstr>
      <vt:lpstr>Office Theme</vt:lpstr>
      <vt:lpstr>Equation</vt:lpstr>
      <vt:lpstr>Lecture 6</vt:lpstr>
      <vt:lpstr>Thermodynamic Diagrams</vt:lpstr>
      <vt:lpstr>Thermodynamic Diagrams</vt:lpstr>
      <vt:lpstr>The State Postulate</vt:lpstr>
      <vt:lpstr>The State Postulate</vt:lpstr>
      <vt:lpstr>Phase Change</vt:lpstr>
      <vt:lpstr>Phase Change</vt:lpstr>
      <vt:lpstr>What is a Gas? Superheated Vapor?</vt:lpstr>
      <vt:lpstr>T-v Diagram</vt:lpstr>
      <vt:lpstr>P-v Diagram</vt:lpstr>
      <vt:lpstr>Thermodynamic Nomenclature</vt:lpstr>
      <vt:lpstr>Quality – A New Property</vt:lpstr>
      <vt:lpstr>Quality – A New Property</vt:lpstr>
      <vt:lpstr>Quality – A New Property</vt:lpstr>
      <vt:lpstr>Property Models</vt:lpstr>
      <vt:lpstr>The Incompressible Substance Model</vt:lpstr>
      <vt:lpstr>The Incompressible Substance Model</vt:lpstr>
      <vt:lpstr>The Ideal Gas Model</vt:lpstr>
      <vt:lpstr>The Ideal Gas Model</vt:lpstr>
      <vt:lpstr>The Ideal Gas Model</vt:lpstr>
      <vt:lpstr>The Real Fluid Model</vt:lpstr>
      <vt:lpstr>The Real Fluid Model</vt:lpstr>
      <vt:lpstr>The Real Fluid Model</vt:lpstr>
      <vt:lpstr>The Modified Benedict-Webb-Rubin EOS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374</cp:revision>
  <cp:lastPrinted>2012-08-31T19:53:01Z</cp:lastPrinted>
  <dcterms:created xsi:type="dcterms:W3CDTF">2008-11-21T16:06:48Z</dcterms:created>
  <dcterms:modified xsi:type="dcterms:W3CDTF">2023-01-25T19:22:53Z</dcterms:modified>
</cp:coreProperties>
</file>