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5" r:id="rId2"/>
    <p:sldId id="256" r:id="rId3"/>
    <p:sldId id="257" r:id="rId4"/>
    <p:sldId id="282" r:id="rId5"/>
    <p:sldId id="296" r:id="rId6"/>
    <p:sldId id="285" r:id="rId7"/>
    <p:sldId id="286" r:id="rId8"/>
    <p:sldId id="297" r:id="rId9"/>
    <p:sldId id="298" r:id="rId10"/>
    <p:sldId id="287" r:id="rId11"/>
    <p:sldId id="288" r:id="rId12"/>
    <p:sldId id="290" r:id="rId13"/>
    <p:sldId id="291" r:id="rId14"/>
    <p:sldId id="293" r:id="rId15"/>
    <p:sldId id="292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0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0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15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9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0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1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7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1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48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6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5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20.jpeg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2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 Problem Solving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095" y="1585560"/>
            <a:ext cx="7373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  <a:r>
              <a:rPr lang="en-US" sz="2400" b="1" dirty="0"/>
              <a:t>Sketch</a:t>
            </a:r>
            <a:r>
              <a:rPr lang="en-US" sz="2400" dirty="0"/>
              <a:t> System &amp; Boundary</a:t>
            </a:r>
            <a:br>
              <a:rPr lang="en-US" sz="2400" dirty="0"/>
            </a:br>
            <a:r>
              <a:rPr lang="en-US" sz="2400" dirty="0"/>
              <a:t>2. Identify </a:t>
            </a:r>
            <a:r>
              <a:rPr lang="en-US" sz="2400" b="1" dirty="0"/>
              <a:t>Unknowns </a:t>
            </a:r>
            <a:r>
              <a:rPr lang="en-US" sz="2400" dirty="0"/>
              <a:t>(put them on sketch)</a:t>
            </a:r>
            <a:br>
              <a:rPr lang="en-US" sz="2400" dirty="0"/>
            </a:br>
            <a:r>
              <a:rPr lang="en-US" sz="2400" dirty="0"/>
              <a:t>3. Classify the </a:t>
            </a:r>
            <a:r>
              <a:rPr lang="en-US" sz="2400" b="1" dirty="0"/>
              <a:t>System </a:t>
            </a:r>
            <a:r>
              <a:rPr lang="en-US" sz="2400" dirty="0"/>
              <a:t>(open, closed, isolated)</a:t>
            </a:r>
            <a:br>
              <a:rPr lang="en-US" sz="2400" dirty="0"/>
            </a:br>
            <a:r>
              <a:rPr lang="en-US" sz="2400" dirty="0"/>
              <a:t>4. Identify </a:t>
            </a:r>
            <a:r>
              <a:rPr lang="en-US" sz="2400" b="1" dirty="0"/>
              <a:t>Processes/States</a:t>
            </a:r>
            <a:br>
              <a:rPr lang="en-US" sz="2400" dirty="0"/>
            </a:br>
            <a:r>
              <a:rPr lang="en-US" sz="2400" dirty="0"/>
              <a:t>5. Write Governing </a:t>
            </a:r>
            <a:r>
              <a:rPr lang="en-US" sz="2400" b="1" dirty="0"/>
              <a:t>Equations</a:t>
            </a:r>
            <a:r>
              <a:rPr lang="en-US" sz="2400" dirty="0"/>
              <a:t> (including auxiliary </a:t>
            </a:r>
            <a:r>
              <a:rPr lang="en-US" sz="2400" dirty="0" err="1"/>
              <a:t>eqns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6. Algebraically </a:t>
            </a:r>
            <a:r>
              <a:rPr lang="en-US" sz="2400" b="1" dirty="0"/>
              <a:t>Solve</a:t>
            </a:r>
            <a:br>
              <a:rPr lang="en-US" sz="2400" dirty="0"/>
            </a:br>
            <a:r>
              <a:rPr lang="en-US" sz="2400" dirty="0"/>
              <a:t>7. </a:t>
            </a:r>
            <a:r>
              <a:rPr lang="en-US" sz="2400" b="1" dirty="0"/>
              <a:t>Calculate</a:t>
            </a:r>
            <a:r>
              <a:rPr lang="en-US" sz="2400" dirty="0"/>
              <a:t> Values (carrying units w/numbers)</a:t>
            </a:r>
            <a:br>
              <a:rPr lang="en-US" sz="2400" dirty="0"/>
            </a:br>
            <a:r>
              <a:rPr lang="en-US" sz="2400" dirty="0"/>
              <a:t>8. </a:t>
            </a:r>
            <a:r>
              <a:rPr lang="en-US" sz="2400" b="1" dirty="0"/>
              <a:t>Check</a:t>
            </a:r>
            <a:r>
              <a:rPr lang="en-US" sz="2400" dirty="0"/>
              <a:t> Results (</a:t>
            </a:r>
            <a:r>
              <a:rPr lang="en-US" sz="2400" dirty="0" err="1"/>
              <a:t>eqns</a:t>
            </a:r>
            <a:r>
              <a:rPr lang="en-US" sz="2400" dirty="0"/>
              <a:t>, algebra, calculations, signs, units) </a:t>
            </a:r>
            <a:br>
              <a:rPr lang="en-US" sz="2400" dirty="0"/>
            </a:br>
            <a:r>
              <a:rPr lang="en-US" sz="2400" dirty="0"/>
              <a:t>9. </a:t>
            </a:r>
            <a:r>
              <a:rPr lang="en-US" sz="2400" b="1" dirty="0"/>
              <a:t>Reflect</a:t>
            </a:r>
            <a:r>
              <a:rPr lang="en-US" sz="2400" dirty="0"/>
              <a:t> (on the problem, on the solution, and/or on</a:t>
            </a:r>
            <a:br>
              <a:rPr lang="en-US" sz="2400" dirty="0"/>
            </a:br>
            <a:r>
              <a:rPr lang="en-US" sz="2400" dirty="0"/>
              <a:t>     the problem solving process)</a:t>
            </a:r>
            <a:br>
              <a:rPr lang="en-US" sz="2400" dirty="0"/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Engines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738520"/>
              </p:ext>
            </p:extLst>
          </p:nvPr>
        </p:nvGraphicFramePr>
        <p:xfrm>
          <a:off x="3448050" y="1931205"/>
          <a:ext cx="40306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6280" imgH="457200" progId="">
                  <p:embed/>
                </p:oleObj>
              </mc:Choice>
              <mc:Fallback>
                <p:oleObj name="Equation" r:id="rId4" imgW="2006280" imgH="4572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1931205"/>
                        <a:ext cx="4030663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3040" y="3339739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Observation:</a:t>
            </a:r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24067"/>
              </p:ext>
            </p:extLst>
          </p:nvPr>
        </p:nvGraphicFramePr>
        <p:xfrm>
          <a:off x="5287510" y="3311657"/>
          <a:ext cx="26257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253800" progId="">
                  <p:embed/>
                </p:oleObj>
              </mc:Choice>
              <mc:Fallback>
                <p:oleObj name="Equation" r:id="rId6" imgW="1307880" imgH="25380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510" y="3311657"/>
                        <a:ext cx="26257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46715" y="1661565"/>
            <a:ext cx="1805035" cy="3917310"/>
            <a:chOff x="1499600" y="1623965"/>
            <a:chExt cx="1805035" cy="3917310"/>
          </a:xfrm>
        </p:grpSpPr>
        <p:pic>
          <p:nvPicPr>
            <p:cNvPr id="11" name="Picture 2" descr="Fig02_17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8" cstate="print"/>
            <a:srcRect r="70091" b="7583"/>
            <a:stretch>
              <a:fillRect/>
            </a:stretch>
          </p:blipFill>
          <p:spPr bwMode="auto">
            <a:xfrm>
              <a:off x="1499600" y="1623965"/>
              <a:ext cx="180503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Rectangle 11"/>
            <p:cNvSpPr/>
            <p:nvPr/>
          </p:nvSpPr>
          <p:spPr>
            <a:xfrm>
              <a:off x="1614815" y="33521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1576410" y="3043340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05370" y="4223603"/>
            <a:ext cx="5952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Second Law of Thermodynamics helps us define what the maximum conversion efficiency is for a heat engine!</a:t>
            </a:r>
          </a:p>
        </p:txBody>
      </p:sp>
    </p:spTree>
    <p:extLst>
      <p:ext uri="{BB962C8B-B14F-4D97-AF65-F5344CB8AC3E}">
        <p14:creationId xmlns:p14="http://schemas.microsoft.com/office/powerpoint/2010/main" val="379567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Refrigeration Cycle used for Cooling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549448"/>
              </p:ext>
            </p:extLst>
          </p:nvPr>
        </p:nvGraphicFramePr>
        <p:xfrm>
          <a:off x="3419850" y="1700775"/>
          <a:ext cx="50228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01640" imgH="444240" progId="">
                  <p:embed/>
                </p:oleObj>
              </mc:Choice>
              <mc:Fallback>
                <p:oleObj name="Equation" r:id="rId4" imgW="2501640" imgH="44424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50" y="1700775"/>
                        <a:ext cx="50228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034" y="4043480"/>
            <a:ext cx="5891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concept of an efficiency being greater than 100% makes people uneasy.  Therefore, the conversion efficiency for a refrigerator is called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Cooling Coefficient of Performance (COP</a:t>
            </a:r>
            <a:r>
              <a:rPr lang="en-US" sz="2000" b="1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A refrigeration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sysetm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that is used for cooling is called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refrigerator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4635" y="308335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Observation: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936823"/>
              </p:ext>
            </p:extLst>
          </p:nvPr>
        </p:nvGraphicFramePr>
        <p:xfrm>
          <a:off x="5173247" y="3084513"/>
          <a:ext cx="354488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253800" progId="">
                  <p:embed/>
                </p:oleObj>
              </mc:Choice>
              <mc:Fallback>
                <p:oleObj name="Equation" r:id="rId6" imgW="1765080" imgH="25380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247" y="3084513"/>
                        <a:ext cx="3544888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93095" y="1662370"/>
            <a:ext cx="1958655" cy="3917310"/>
            <a:chOff x="4764025" y="1623965"/>
            <a:chExt cx="1958655" cy="3917310"/>
          </a:xfrm>
        </p:grpSpPr>
        <p:pic>
          <p:nvPicPr>
            <p:cNvPr id="17" name="Picture 2" descr="Fig02_17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8" cstate="print"/>
            <a:srcRect l="52182" r="15363" b="7583"/>
            <a:stretch>
              <a:fillRect/>
            </a:stretch>
          </p:blipFill>
          <p:spPr bwMode="auto">
            <a:xfrm>
              <a:off x="4764025" y="1623965"/>
              <a:ext cx="195865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Rectangle 17"/>
            <p:cNvSpPr/>
            <p:nvPr/>
          </p:nvSpPr>
          <p:spPr>
            <a:xfrm>
              <a:off x="5032860" y="33897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>
            <a:xfrm>
              <a:off x="4957929" y="3043340"/>
              <a:ext cx="5741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66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Refrigeration Cycle used for Heating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93095" y="1662370"/>
            <a:ext cx="1958655" cy="3917310"/>
            <a:chOff x="4764025" y="1623965"/>
            <a:chExt cx="1958655" cy="3917310"/>
          </a:xfrm>
        </p:grpSpPr>
        <p:pic>
          <p:nvPicPr>
            <p:cNvPr id="17" name="Picture 2" descr="Fig02_17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 l="52182" r="15363" b="7583"/>
            <a:stretch>
              <a:fillRect/>
            </a:stretch>
          </p:blipFill>
          <p:spPr bwMode="auto">
            <a:xfrm>
              <a:off x="4764025" y="1623965"/>
              <a:ext cx="195865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Rectangle 17"/>
            <p:cNvSpPr/>
            <p:nvPr/>
          </p:nvSpPr>
          <p:spPr>
            <a:xfrm>
              <a:off x="5032860" y="33897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>
            <a:xfrm>
              <a:off x="4957929" y="3043340"/>
              <a:ext cx="5741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R</a:t>
              </a:r>
            </a:p>
          </p:txBody>
        </p:sp>
      </p:grp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41668"/>
              </p:ext>
            </p:extLst>
          </p:nvPr>
        </p:nvGraphicFramePr>
        <p:xfrm>
          <a:off x="3406775" y="1700213"/>
          <a:ext cx="50482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14600" imgH="444240" progId="">
                  <p:embed/>
                </p:oleObj>
              </mc:Choice>
              <mc:Fallback>
                <p:oleObj name="Equation" r:id="rId5" imgW="2514600" imgH="44424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1700213"/>
                        <a:ext cx="50482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59034" y="4043480"/>
            <a:ext cx="58911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concept of an efficiency being greater than 100% makes people uneasy.  Therefore, the conversion efficiency for a refrigerator is called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Heating Coefficient of Performance (COP</a:t>
            </a:r>
            <a:r>
              <a:rPr lang="en-US" sz="2000" b="1" baseline="-25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A refrigeration system that is used for cooling is called 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heat pump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4635" y="308335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Observation: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630841"/>
              </p:ext>
            </p:extLst>
          </p:nvPr>
        </p:nvGraphicFramePr>
        <p:xfrm>
          <a:off x="5173247" y="3084513"/>
          <a:ext cx="354488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65080" imgH="253800" progId="">
                  <p:embed/>
                </p:oleObj>
              </mc:Choice>
              <mc:Fallback>
                <p:oleObj name="Equation" r:id="rId7" imgW="1765080" imgH="2538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247" y="3084513"/>
                        <a:ext cx="3544888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3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 (Isentropic) Efficiency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Device Performance Parameter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05563"/>
            <a:ext cx="773113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5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(Isentropic)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a mechanical device (e.g., a pump, turbine, etc.) performs relative to its </a:t>
            </a:r>
            <a:r>
              <a:rPr lang="en-US" sz="2800" b="1" dirty="0"/>
              <a:t>ideal performance</a:t>
            </a:r>
          </a:p>
          <a:p>
            <a:r>
              <a:rPr lang="en-US" sz="2800" dirty="0"/>
              <a:t>Ideal performance of a device</a:t>
            </a:r>
          </a:p>
          <a:p>
            <a:pPr lvl="1"/>
            <a:r>
              <a:rPr lang="en-US" sz="2400" dirty="0"/>
              <a:t>Can never be achieved in the real world</a:t>
            </a:r>
          </a:p>
          <a:p>
            <a:pPr lvl="1"/>
            <a:r>
              <a:rPr lang="en-US" sz="2400" dirty="0"/>
              <a:t>Is known as </a:t>
            </a:r>
            <a:r>
              <a:rPr lang="en-US" sz="2400" b="1" dirty="0"/>
              <a:t>reversible</a:t>
            </a:r>
            <a:r>
              <a:rPr lang="en-US" sz="2400" dirty="0"/>
              <a:t> performance</a:t>
            </a:r>
          </a:p>
          <a:p>
            <a:r>
              <a:rPr lang="en-US" sz="2800" dirty="0"/>
              <a:t>Reversible devices (idealizations)</a:t>
            </a:r>
          </a:p>
          <a:p>
            <a:pPr lvl="1"/>
            <a:r>
              <a:rPr lang="en-US" sz="2400" dirty="0"/>
              <a:t>Operate without any type of irreversibility caused by</a:t>
            </a:r>
          </a:p>
          <a:p>
            <a:pPr lvl="2"/>
            <a:r>
              <a:rPr lang="en-US" sz="2000" dirty="0"/>
              <a:t>Friction, heat transfer, chemical reactions, abrupt expansions or contractions, etc.</a:t>
            </a:r>
          </a:p>
          <a:p>
            <a:pPr lvl="1"/>
            <a:r>
              <a:rPr lang="en-US" sz="2400" dirty="0"/>
              <a:t>The Second Law of Thermodynamics allows us to calculate the performance of this type of device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8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(Isentropic)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985" y="1163105"/>
            <a:ext cx="8300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mechanical device can be work absorbing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e.g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 pump or compressor) or work delivering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e.g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 turbine).  Therefore, there are two definitions of work efficiency,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305701"/>
              </p:ext>
            </p:extLst>
          </p:nvPr>
        </p:nvGraphicFramePr>
        <p:xfrm>
          <a:off x="4731085" y="3128165"/>
          <a:ext cx="266679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3880" imgH="457200" progId="">
                  <p:embed/>
                </p:oleObj>
              </mc:Choice>
              <mc:Fallback>
                <p:oleObj name="Equation" r:id="rId3" imgW="1523880" imgH="45720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085" y="3128165"/>
                        <a:ext cx="266679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118353"/>
              </p:ext>
            </p:extLst>
          </p:nvPr>
        </p:nvGraphicFramePr>
        <p:xfrm>
          <a:off x="4752435" y="5125225"/>
          <a:ext cx="2667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457200" progId="">
                  <p:embed/>
                </p:oleObj>
              </mc:Choice>
              <mc:Fallback>
                <p:oleObj name="Equation" r:id="rId5" imgW="1523880" imgH="457200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435" y="5125225"/>
                        <a:ext cx="26670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8549" name="Picture 5" descr="http://www.thomasnet.com/articles/image/centrifugal-pump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40" y="2378319"/>
            <a:ext cx="1875344" cy="187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1" name="Picture 7" descr="http://geothermal.marin.org/geopresentation/images/img03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5" y="4253664"/>
            <a:ext cx="2913276" cy="194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85440" y="4581150"/>
            <a:ext cx="338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Work Delivering Device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5745" y="4253664"/>
            <a:ext cx="499265" cy="44270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050074"/>
              </p:ext>
            </p:extLst>
          </p:nvPr>
        </p:nvGraphicFramePr>
        <p:xfrm>
          <a:off x="4175640" y="3998913"/>
          <a:ext cx="419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9360" imgH="241200" progId="">
                  <p:embed/>
                </p:oleObj>
              </mc:Choice>
              <mc:Fallback>
                <p:oleObj name="Equation" r:id="rId9" imgW="279360" imgH="2412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640" y="3998913"/>
                        <a:ext cx="4191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3063125" y="3198570"/>
            <a:ext cx="648417" cy="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54114"/>
              </p:ext>
            </p:extLst>
          </p:nvPr>
        </p:nvGraphicFramePr>
        <p:xfrm>
          <a:off x="3794640" y="3017838"/>
          <a:ext cx="342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28600" imgH="241200" progId="">
                  <p:embed/>
                </p:oleObj>
              </mc:Choice>
              <mc:Fallback>
                <p:oleObj name="Equation" r:id="rId11" imgW="228600" imgH="241200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640" y="3017838"/>
                        <a:ext cx="342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385440" y="2660095"/>
            <a:ext cx="3380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Work Absorbing Device</a:t>
            </a:r>
          </a:p>
        </p:txBody>
      </p:sp>
    </p:spTree>
    <p:extLst>
      <p:ext uri="{BB962C8B-B14F-4D97-AF65-F5344CB8AC3E}">
        <p14:creationId xmlns:p14="http://schemas.microsoft.com/office/powerpoint/2010/main" val="359881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Heat as an Energy Transport Mode</a:t>
            </a:r>
          </a:p>
          <a:p>
            <a:r>
              <a:rPr lang="en-US" dirty="0"/>
              <a:t>Thermal Efficiency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Heat is an energy transfer due to a temperature difference</a:t>
            </a:r>
          </a:p>
          <a:p>
            <a:pPr lvl="1"/>
            <a:r>
              <a:rPr lang="en-US" dirty="0"/>
              <a:t>Without assistance, heat is only transferred from a high temperature to a low temperature</a:t>
            </a:r>
          </a:p>
          <a:p>
            <a:pPr lvl="2"/>
            <a:r>
              <a:rPr lang="en-US" dirty="0"/>
              <a:t>The Second Law of Thermodynamics dictates this!</a:t>
            </a:r>
          </a:p>
          <a:p>
            <a:r>
              <a:rPr lang="en-US" dirty="0"/>
              <a:t>Heat can be transported in one of three modes (Sec 4.13),</a:t>
            </a:r>
          </a:p>
          <a:p>
            <a:pPr lvl="1"/>
            <a:r>
              <a:rPr lang="en-US" dirty="0"/>
              <a:t>Conduction (Fourier’s Law)</a:t>
            </a:r>
          </a:p>
          <a:p>
            <a:pPr lvl="1"/>
            <a:r>
              <a:rPr lang="en-US" dirty="0"/>
              <a:t>Convection (Newton’s Law of Cooling)</a:t>
            </a:r>
          </a:p>
          <a:p>
            <a:pPr lvl="1"/>
            <a:r>
              <a:rPr lang="en-US" dirty="0"/>
              <a:t>Radiation (Stefan-Boltzmann Law)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u="sng" dirty="0">
                <a:solidFill>
                  <a:srgbClr val="FF0000"/>
                </a:solidFill>
              </a:rPr>
              <a:t>is</a:t>
            </a:r>
            <a:r>
              <a:rPr lang="en-US" dirty="0"/>
              <a:t> Heat?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rate at which heat is transferred in each mode is defined by a </a:t>
            </a:r>
            <a:r>
              <a:rPr lang="en-US" u="sng" dirty="0"/>
              <a:t>rate equation</a:t>
            </a:r>
          </a:p>
          <a:p>
            <a:r>
              <a:rPr lang="en-US" dirty="0"/>
              <a:t>ME 345 (Heat Transfer)</a:t>
            </a:r>
          </a:p>
          <a:p>
            <a:pPr lvl="1"/>
            <a:r>
              <a:rPr lang="en-US" dirty="0"/>
              <a:t>An in-depth study of the rate equations</a:t>
            </a:r>
          </a:p>
          <a:p>
            <a:pPr lvl="1"/>
            <a:r>
              <a:rPr lang="en-US" dirty="0"/>
              <a:t>What is happening internally to cause heat transfer?</a:t>
            </a:r>
          </a:p>
          <a:p>
            <a:r>
              <a:rPr lang="en-US" dirty="0"/>
              <a:t>ME 322 (ME Thermodynamics)</a:t>
            </a:r>
          </a:p>
          <a:p>
            <a:pPr lvl="1"/>
            <a:r>
              <a:rPr lang="en-US" dirty="0"/>
              <a:t>Heat is a quantity that is either known (i.e., a heat loss or gain) or calculated from the First Law of Thermodynamics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7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u="sng" dirty="0">
                <a:solidFill>
                  <a:srgbClr val="FF0000"/>
                </a:solidFill>
              </a:rPr>
              <a:t>isn’t</a:t>
            </a:r>
            <a:r>
              <a:rPr lang="en-US" dirty="0"/>
              <a:t> Heat?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Heat isn’t Temperature</a:t>
            </a:r>
          </a:p>
          <a:p>
            <a:r>
              <a:rPr lang="en-US" dirty="0"/>
              <a:t>Heat is one form of energy</a:t>
            </a:r>
          </a:p>
          <a:p>
            <a:r>
              <a:rPr lang="en-US" dirty="0"/>
              <a:t>Heat is a form of energy that has lower usefulness than other forms (electricity, chemical, mechanical, etc.)</a:t>
            </a:r>
          </a:p>
          <a:p>
            <a:r>
              <a:rPr lang="en-US" dirty="0"/>
              <a:t>Heat being added or removed from a system usually causes one of two things:</a:t>
            </a:r>
          </a:p>
          <a:p>
            <a:pPr lvl="1"/>
            <a:r>
              <a:rPr lang="en-US" dirty="0"/>
              <a:t>Temperature of the system changes </a:t>
            </a:r>
            <a:br>
              <a:rPr lang="en-US" dirty="0"/>
            </a:br>
            <a:r>
              <a:rPr lang="en-US" dirty="0"/>
              <a:t>(sensible heat)</a:t>
            </a:r>
          </a:p>
          <a:p>
            <a:pPr lvl="1"/>
            <a:r>
              <a:rPr lang="en-US" dirty="0"/>
              <a:t>Phase of the system changes </a:t>
            </a:r>
            <a:br>
              <a:rPr lang="en-US" dirty="0"/>
            </a:br>
            <a:r>
              <a:rPr lang="en-US" dirty="0"/>
              <a:t>(latent heat)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0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2665" y="1162300"/>
            <a:ext cx="194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Deliver 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3538" y="5617280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Heat Engine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2305" y="1162299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Move Heat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91108" y="561727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Refrigerator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01070" y="1661565"/>
            <a:ext cx="1805035" cy="3917310"/>
            <a:chOff x="1499600" y="1623965"/>
            <a:chExt cx="1805035" cy="3917310"/>
          </a:xfrm>
        </p:grpSpPr>
        <p:pic>
          <p:nvPicPr>
            <p:cNvPr id="26" name="Picture 2" descr="Fig02_17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 r="70091" b="7583"/>
            <a:stretch>
              <a:fillRect/>
            </a:stretch>
          </p:blipFill>
          <p:spPr bwMode="auto">
            <a:xfrm>
              <a:off x="1499600" y="1623965"/>
              <a:ext cx="180503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Rectangle 26"/>
            <p:cNvSpPr/>
            <p:nvPr/>
          </p:nvSpPr>
          <p:spPr>
            <a:xfrm>
              <a:off x="1614815" y="33521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1576410" y="3043340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65495" y="1661565"/>
            <a:ext cx="1958655" cy="3917310"/>
            <a:chOff x="4764025" y="1623965"/>
            <a:chExt cx="1958655" cy="3917310"/>
          </a:xfrm>
        </p:grpSpPr>
        <p:pic>
          <p:nvPicPr>
            <p:cNvPr id="28" name="Picture 2" descr="Fig02_17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rcRect l="52182" r="15363" b="7583"/>
            <a:stretch>
              <a:fillRect/>
            </a:stretch>
          </p:blipFill>
          <p:spPr bwMode="auto">
            <a:xfrm>
              <a:off x="4764025" y="1623965"/>
              <a:ext cx="195865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Rectangle 28"/>
            <p:cNvSpPr/>
            <p:nvPr/>
          </p:nvSpPr>
          <p:spPr>
            <a:xfrm>
              <a:off x="5032860" y="33897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4957929" y="3043340"/>
              <a:ext cx="5741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R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14576A6-4908-C6B4-BF16-ABE3AD6187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6025" y="2328910"/>
            <a:ext cx="2390775" cy="2905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617AF9-150E-C573-FDA4-513C7E648E6A}"/>
              </a:ext>
            </a:extLst>
          </p:cNvPr>
          <p:cNvSpPr txBox="1"/>
          <p:nvPr/>
        </p:nvSpPr>
        <p:spPr>
          <a:xfrm>
            <a:off x="6180363" y="1679262"/>
            <a:ext cx="2519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Your Refrigerator</a:t>
            </a:r>
          </a:p>
        </p:txBody>
      </p:sp>
    </p:spTree>
    <p:extLst>
      <p:ext uri="{BB962C8B-B14F-4D97-AF65-F5344CB8AC3E}">
        <p14:creationId xmlns:p14="http://schemas.microsoft.com/office/powerpoint/2010/main" val="32394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(Thermal)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9044" y="1163105"/>
            <a:ext cx="8377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AKA: First Law Efficiency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any thermodynamic cycle, the conversion efficiency can be defined as,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39470"/>
              </p:ext>
            </p:extLst>
          </p:nvPr>
        </p:nvGraphicFramePr>
        <p:xfrm>
          <a:off x="2635783" y="2970969"/>
          <a:ext cx="3724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000" imgH="419040" progId="">
                  <p:embed/>
                </p:oleObj>
              </mc:Choice>
              <mc:Fallback>
                <p:oleObj name="Equation" r:id="rId3" imgW="1854000" imgH="41904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783" y="2970969"/>
                        <a:ext cx="372427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4" y="4157890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 alternative definition is,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2C3FDD-4A7D-2C8C-DFB3-5B567D6C9C68}"/>
                  </a:ext>
                </a:extLst>
              </p:cNvPr>
              <p:cNvSpPr txBox="1"/>
              <p:nvPr/>
            </p:nvSpPr>
            <p:spPr>
              <a:xfrm>
                <a:off x="2210456" y="5128862"/>
                <a:ext cx="4723088" cy="766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𝐸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𝑈𝑠𝑒𝑓𝑢𝑙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𝑒𝑛𝑒𝑟𝑔𝑦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𝑏𝑒𝑖𝑛𝑔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𝑠𝑜𝑢𝑔h𝑡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𝐸𝑛𝑒𝑟𝑔𝑦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𝑡h𝑎𝑡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𝑐𝑜𝑠𝑡𝑠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2C3FDD-4A7D-2C8C-DFB3-5B567D6C9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456" y="5128862"/>
                <a:ext cx="4723088" cy="7669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46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9044" y="1163105"/>
            <a:ext cx="837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any system you can define an efficiency as: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949" y="2688404"/>
            <a:ext cx="8531006" cy="1209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Unlike First Law Efficiency (Thermal Efficiency) the numerator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and denominator don’t have to be units of energy. Some examples include: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14B20D-89A1-4A30-A799-D451E5CD06E1}"/>
                  </a:ext>
                </a:extLst>
              </p:cNvPr>
              <p:cNvSpPr txBox="1"/>
              <p:nvPr/>
            </p:nvSpPr>
            <p:spPr>
              <a:xfrm>
                <a:off x="2494103" y="1722275"/>
                <a:ext cx="4007636" cy="765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𝑔𝑒𝑛𝑒𝑟𝑖𝑐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𝑊h𝑎𝑡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𝑦𝑜𝑢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𝑤𝑎𝑛𝑡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𝑊h𝑎𝑡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𝑦𝑜𝑢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𝑝𝑎𝑦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𝑓𝑜𝑟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14B20D-89A1-4A30-A799-D451E5CD0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103" y="1722275"/>
                <a:ext cx="4007636" cy="7659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39BABE-75A2-4FB1-A908-B70FECC20EF3}"/>
                  </a:ext>
                </a:extLst>
              </p:cNvPr>
              <p:cNvSpPr txBox="1"/>
              <p:nvPr/>
            </p:nvSpPr>
            <p:spPr>
              <a:xfrm>
                <a:off x="2142281" y="4002303"/>
                <a:ext cx="4854341" cy="765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𝑡𝑟𝑎𝑛𝑠𝑝𝑜𝑟𝑡𝑎𝑡𝑖𝑜𝑛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𝐷𝑖𝑠𝑡𝑎𝑛𝑐𝑒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𝑡𝑟𝑎𝑣𝑒𝑙𝑒𝑑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$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𝑓𝑢𝑒𝑙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𝑢𝑠𝑒𝑑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39BABE-75A2-4FB1-A908-B70FECC20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281" y="4002303"/>
                <a:ext cx="4854341" cy="765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8F9DBF-1CE4-4173-98D2-9AC2019852E2}"/>
                  </a:ext>
                </a:extLst>
              </p:cNvPr>
              <p:cNvSpPr txBox="1"/>
              <p:nvPr/>
            </p:nvSpPr>
            <p:spPr>
              <a:xfrm>
                <a:off x="1293073" y="5119624"/>
                <a:ext cx="6552755" cy="765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𝜂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𝑒𝑛𝑗𝑜𝑦𝑚𝑒𝑛𝑡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𝐹𝑢𝑛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h𝑎𝑑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𝑜𝑣𝑒𝑟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𝑤𝑒𝑒𝑘𝑒𝑛𝑑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h𝑜𝑢𝑟𝑠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𝑙𝑒𝑓𝑡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𝑡𝑜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𝑤𝑜𝑟𝑘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𝑜𝑛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𝑡h𝑒𝑟𝑚𝑜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𝐻𝑊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8F9DBF-1CE4-4173-98D2-9AC201985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073" y="5119624"/>
                <a:ext cx="6552755" cy="7659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6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Transportation 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9044" y="1163105"/>
            <a:ext cx="8641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following are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*not*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thermal efficiency (1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Law Efficiency)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Depending on the purpose of your transportation you can consider any of the following definitions: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14B20D-89A1-4A30-A799-D451E5CD06E1}"/>
                  </a:ext>
                </a:extLst>
              </p:cNvPr>
              <p:cNvSpPr txBox="1"/>
              <p:nvPr/>
            </p:nvSpPr>
            <p:spPr>
              <a:xfrm>
                <a:off x="1579960" y="2930210"/>
                <a:ext cx="5984074" cy="579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𝑝𝑒𝑟𝑠𝑜𝑛𝑎𝑙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𝑡𝑟𝑎𝑛𝑠𝑝𝑜𝑟𝑡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𝐷𝑖𝑠𝑡𝑎𝑛𝑐𝑒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𝑡𝑟𝑎𝑣𝑒𝑙𝑒𝑑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𝐺𝑎𝑙𝑙𝑜𝑛𝑠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𝑓𝑢𝑒𝑙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𝑢𝑠𝑒𝑑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[MPG]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14B20D-89A1-4A30-A799-D451E5CD0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60" y="2930210"/>
                <a:ext cx="5984074" cy="579005"/>
              </a:xfrm>
              <a:prstGeom prst="rect">
                <a:avLst/>
              </a:prstGeom>
              <a:blipFill>
                <a:blip r:embed="rId3"/>
                <a:stretch>
                  <a:fillRect t="-2105" r="-1833" b="-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39BABE-75A2-4FB1-A908-B70FECC20EF3}"/>
                  </a:ext>
                </a:extLst>
              </p:cNvPr>
              <p:cNvSpPr txBox="1"/>
              <p:nvPr/>
            </p:nvSpPr>
            <p:spPr>
              <a:xfrm>
                <a:off x="1007592" y="3992953"/>
                <a:ext cx="7128811" cy="579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𝑃𝑢𝑏𝑙𝑖𝑐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𝑡𝑟𝑎𝑛𝑠𝑖𝑡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𝐷𝑖𝑠𝑡𝑎𝑛𝑐𝑒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𝑡𝑟𝑎𝑣𝑒𝑙𝑒𝑑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𝑃𝑒𝑜𝑝𝑙𝑒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𝑚𝑜𝑣𝑒𝑑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𝐺𝑎𝑙𝑙𝑜𝑛𝑠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𝑜𝑓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𝑓𝑢𝑒𝑙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𝑢𝑠𝑒𝑑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[PMPG]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39BABE-75A2-4FB1-A908-B70FECC20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92" y="3992953"/>
                <a:ext cx="7128811" cy="579005"/>
              </a:xfrm>
              <a:prstGeom prst="rect">
                <a:avLst/>
              </a:prstGeom>
              <a:blipFill>
                <a:blip r:embed="rId4"/>
                <a:stretch>
                  <a:fillRect t="-1053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8F9DBF-1CE4-4173-98D2-9AC2019852E2}"/>
                  </a:ext>
                </a:extLst>
              </p:cNvPr>
              <p:cNvSpPr txBox="1"/>
              <p:nvPr/>
            </p:nvSpPr>
            <p:spPr>
              <a:xfrm>
                <a:off x="1118744" y="5154295"/>
                <a:ext cx="6281463" cy="582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𝜂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𝑝𝑒𝑟𝑠𝑜𝑛𝑎𝑙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𝑡𝑟𝑎𝑛𝑠𝑝𝑜𝑟𝑡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𝐷𝑖𝑠𝑡𝑎𝑛𝑐𝑒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𝑡𝑟𝑎𝑣𝑒𝑙𝑒𝑑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$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𝑟𝑒𝑓𝑖𝑙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𝑡𝑎𝑛𝑘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/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𝑏𝑎𝑡𝑡𝑒𝑟𝑦</m:t>
                        </m:r>
                      </m:den>
                    </m:f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[MP$]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8F9DBF-1CE4-4173-98D2-9AC201985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744" y="5154295"/>
                <a:ext cx="6281463" cy="582532"/>
              </a:xfrm>
              <a:prstGeom prst="rect">
                <a:avLst/>
              </a:prstGeom>
              <a:blipFill>
                <a:blip r:embed="rId5"/>
                <a:stretch>
                  <a:fillRect t="-2105" r="-874" b="-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27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777</Words>
  <Application>Microsoft Office PowerPoint</Application>
  <PresentationFormat>On-screen Show (4:3)</PresentationFormat>
  <Paragraphs>109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Cambria Math</vt:lpstr>
      <vt:lpstr>Tahoma</vt:lpstr>
      <vt:lpstr>Office Theme</vt:lpstr>
      <vt:lpstr>Equation</vt:lpstr>
      <vt:lpstr>Thermodynamic Problem Solving</vt:lpstr>
      <vt:lpstr>Lecture 11</vt:lpstr>
      <vt:lpstr>What is Heat?</vt:lpstr>
      <vt:lpstr>What is Heat?</vt:lpstr>
      <vt:lpstr>What isn’t Heat?</vt:lpstr>
      <vt:lpstr>Engineering Cycles</vt:lpstr>
      <vt:lpstr>Conversion (Thermal) Efficiency</vt:lpstr>
      <vt:lpstr>Generic  Efficiency</vt:lpstr>
      <vt:lpstr>Various Transportation  Efficiency</vt:lpstr>
      <vt:lpstr>Heat Engines</vt:lpstr>
      <vt:lpstr>Refrigeration Cycle used for Cooling</vt:lpstr>
      <vt:lpstr>Refrigeration Cycle used for Heating</vt:lpstr>
      <vt:lpstr>Work (Isentropic) Efficiency</vt:lpstr>
      <vt:lpstr>Work (Isentropic) Efficiency</vt:lpstr>
      <vt:lpstr>Work (Isentropic) Efficiency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540</cp:revision>
  <cp:lastPrinted>2014-02-10T17:40:19Z</cp:lastPrinted>
  <dcterms:created xsi:type="dcterms:W3CDTF">2008-11-21T16:06:48Z</dcterms:created>
  <dcterms:modified xsi:type="dcterms:W3CDTF">2023-09-18T18:43:31Z</dcterms:modified>
</cp:coreProperties>
</file>