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74" r:id="rId11"/>
    <p:sldId id="272" r:id="rId12"/>
    <p:sldId id="273" r:id="rId13"/>
    <p:sldId id="269" r:id="rId14"/>
    <p:sldId id="270" r:id="rId15"/>
    <p:sldId id="271" r:id="rId16"/>
    <p:sldId id="275" r:id="rId17"/>
    <p:sldId id="27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0C2"/>
    <a:srgbClr val="5A92EC"/>
    <a:srgbClr val="076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 anchor="b"/>
          <a:lstStyle>
            <a:lvl1pPr algn="r">
              <a:defRPr sz="1300"/>
            </a:lvl1pPr>
          </a:lstStyle>
          <a:p>
            <a:fld id="{98DAE91A-F90A-43FB-A228-D421B11EE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19" rIns="96637" bIns="483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7" tIns="48319" rIns="96637" bIns="483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7" tIns="48319" rIns="96637" bIns="48319" rtlCol="0" anchor="b"/>
          <a:lstStyle>
            <a:lvl1pPr algn="r">
              <a:defRPr sz="1300"/>
            </a:lvl1pPr>
          </a:lstStyle>
          <a:p>
            <a:fld id="{1AB10860-0700-4C13-9D34-728C00512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9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00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71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91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9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9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0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3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0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9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74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9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396" y="2382510"/>
            <a:ext cx="7622804" cy="1470025"/>
          </a:xfrm>
        </p:spPr>
        <p:txBody>
          <a:bodyPr>
            <a:normAutofit/>
          </a:bodyPr>
          <a:lstStyle>
            <a:lvl1pPr algn="r">
              <a:defRPr sz="3600" b="1"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7785"/>
            <a:ext cx="7620000" cy="24384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78246" y="2375316"/>
            <a:ext cx="157150" cy="157247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1050" y="2382510"/>
            <a:ext cx="777715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305800" y="3947785"/>
            <a:ext cx="152400" cy="2421651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81050" y="6369436"/>
            <a:ext cx="7777150" cy="1657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81050" y="3871585"/>
            <a:ext cx="7777150" cy="7620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78246" y="1236542"/>
            <a:ext cx="6236459" cy="1138773"/>
          </a:xfrm>
          <a:prstGeom prst="rect">
            <a:avLst/>
          </a:prstGeom>
          <a:solidFill>
            <a:srgbClr val="076797"/>
          </a:solidFill>
          <a:ln>
            <a:solidFill>
              <a:srgbClr val="0767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Department </a:t>
            </a:r>
            <a:r>
              <a:rPr lang="en-US" sz="14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lang="en-US" sz="18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Mechanical Engineering</a:t>
            </a:r>
          </a:p>
          <a:p>
            <a:pPr algn="ctr"/>
            <a:r>
              <a:rPr lang="en-US" sz="2400" b="1" i="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 322 – Mechanical Engineering Thermodynamics</a:t>
            </a:r>
            <a:endParaRPr lang="en-US" sz="24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accent3">
                    <a:lumMod val="40000"/>
                    <a:lumOff val="60000"/>
                    <a:alpha val="4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218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6" y="241385"/>
            <a:ext cx="4008735" cy="9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STEVE_HP7E\My Documents\My Pictures\Official UI Art\04UI_Seal-Blac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202980"/>
            <a:ext cx="1814397" cy="18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150-72F3-44C5-96E5-C72CE1B25613}" type="datetime1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75A4-B7E8-425F-BB24-BD800D4E6C4A}" type="datetime1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6295"/>
            <a:ext cx="8382000" cy="5162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856D-A7D5-4A83-86A1-E405EB9F6480}" type="datetime1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FE05-D46B-4769-8980-F59A989191A1}" type="datetime1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104900"/>
            <a:ext cx="8388685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04800" y="192088"/>
            <a:ext cx="152400" cy="914400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797"/>
              </a:solidFill>
            </a:endParaRPr>
          </a:p>
        </p:txBody>
      </p:sp>
      <p:pic>
        <p:nvPicPr>
          <p:cNvPr id="12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4040188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6B8-8C04-4296-89D4-905557259A71}" type="datetime1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8394-1289-49A0-97B1-D7C884EA7072}" type="datetime1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C5D-15E3-4648-8232-2D20786571C0}" type="datetime1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9EE-AF68-4C74-80AF-2224FB38186F}" type="datetime1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5477-58BD-4A28-9926-AB4BEBA63B4E}" type="datetime1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62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0861-4B16-40B9-9EE8-90F7D404D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0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53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Law for Open Systems </a:t>
            </a:r>
          </a:p>
        </p:txBody>
      </p:sp>
    </p:spTree>
    <p:extLst>
      <p:ext uri="{BB962C8B-B14F-4D97-AF65-F5344CB8AC3E}">
        <p14:creationId xmlns:p14="http://schemas.microsoft.com/office/powerpoint/2010/main" val="248621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Throttling Devices (Sect 6.6-6.7)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2" descr="Fig04_1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72" y="1912132"/>
            <a:ext cx="4245673" cy="155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4260" y="1278320"/>
            <a:ext cx="810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Purpose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Fluid flow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5980" y="4888390"/>
            <a:ext cx="1881845" cy="3456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4580" y="4542745"/>
            <a:ext cx="1881845" cy="3456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855" y="3659430"/>
            <a:ext cx="2081634" cy="208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8935" y="1393535"/>
            <a:ext cx="1928015" cy="192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6965" y="3429000"/>
            <a:ext cx="2597815" cy="25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9365" y="3390595"/>
            <a:ext cx="2622495" cy="26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2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Exchangers (Sect 6.8)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2" descr="Fig04_1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5542" y="1777585"/>
            <a:ext cx="5726833" cy="43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4260" y="1278320"/>
            <a:ext cx="810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Purpose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Heat or cool fluid flow streams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00" y="2238445"/>
            <a:ext cx="138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Direct Contact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9185" y="1931205"/>
            <a:ext cx="1382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Counter Flow Double Pipe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450" y="4333051"/>
            <a:ext cx="1382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Parallel Flow Double Pipe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1515" y="4564554"/>
            <a:ext cx="138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Cross Flow</a:t>
            </a:r>
          </a:p>
        </p:txBody>
      </p:sp>
    </p:spTree>
    <p:extLst>
      <p:ext uri="{BB962C8B-B14F-4D97-AF65-F5344CB8AC3E}">
        <p14:creationId xmlns:p14="http://schemas.microsoft.com/office/powerpoint/2010/main" val="8305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Exchangers (Sect 6.8)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84" y="1316724"/>
            <a:ext cx="2565219" cy="13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7090" y="1163105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445" y="3429000"/>
            <a:ext cx="2419515" cy="27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045" y="2584090"/>
            <a:ext cx="2877774" cy="30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7" cstate="print"/>
          <a:srcRect l="3094" t="4867" r="2535" b="2657"/>
          <a:stretch>
            <a:fillRect/>
          </a:stretch>
        </p:blipFill>
        <p:spPr bwMode="auto">
          <a:xfrm>
            <a:off x="6300225" y="3160165"/>
            <a:ext cx="2342705" cy="291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00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455" y="3582619"/>
            <a:ext cx="3033995" cy="26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Turbines (Sect 6.9)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 descr="Fig04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584" y="1931205"/>
            <a:ext cx="2808481" cy="162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5855" y="1278320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Purpose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Power production </a:t>
            </a:r>
          </a:p>
        </p:txBody>
      </p:sp>
      <p:pic>
        <p:nvPicPr>
          <p:cNvPr id="7" name="Picture 2" descr="Fig04_1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75" y="1278320"/>
            <a:ext cx="2779334" cy="22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260" y="3659430"/>
            <a:ext cx="3379640" cy="25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7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Compressors (Sect 6.9)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2" descr="Fig04_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475" y="1777585"/>
            <a:ext cx="3385105" cy="204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4260" y="1278320"/>
            <a:ext cx="810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Purpose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Move a flow of vapor or gas</a:t>
            </a:r>
          </a:p>
        </p:txBody>
      </p:sp>
      <p:pic>
        <p:nvPicPr>
          <p:cNvPr id="7" name="Picture 2" descr="Fig04_1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r="65309" b="57467"/>
          <a:stretch>
            <a:fillRect/>
          </a:stretch>
        </p:blipFill>
        <p:spPr bwMode="auto">
          <a:xfrm>
            <a:off x="6338630" y="1316725"/>
            <a:ext cx="1929906" cy="1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0765" y="3544215"/>
            <a:ext cx="2286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0100" y="3429000"/>
            <a:ext cx="2880375" cy="26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2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480" y="1316725"/>
            <a:ext cx="3735388" cy="316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025" y="4043480"/>
            <a:ext cx="2058620" cy="205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Pumps (Section 6.9)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4260" y="1278320"/>
            <a:ext cx="810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Purpose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Move a flow of liquid</a:t>
            </a:r>
          </a:p>
        </p:txBody>
      </p:sp>
      <p:pic>
        <p:nvPicPr>
          <p:cNvPr id="6" name="Picture 2" descr="Fig04_1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34691" b="56444"/>
          <a:stretch>
            <a:fillRect/>
          </a:stretch>
        </p:blipFill>
        <p:spPr bwMode="auto">
          <a:xfrm>
            <a:off x="309045" y="1854395"/>
            <a:ext cx="4297875" cy="23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18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896938" y="1358900"/>
          <a:ext cx="7308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760" imgH="482400" progId="">
                  <p:embed/>
                </p:oleObj>
              </mc:Choice>
              <mc:Fallback>
                <p:oleObj name="Equation" r:id="rId3" imgW="4190760" imgH="482400" progId="">
                  <p:embed/>
                  <p:pic>
                    <p:nvPicPr>
                      <p:cNvPr id="655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358900"/>
                        <a:ext cx="73088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9905" y="1278319"/>
            <a:ext cx="7565786" cy="9601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5B1C6-EEAA-4530-976D-9952ED0E1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030" y="2407168"/>
            <a:ext cx="5231900" cy="37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5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F8667-E8E0-4036-907E-37859FB11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86" y="1053145"/>
            <a:ext cx="6377828" cy="52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4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Law for Open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8740" y="1278320"/>
            <a:ext cx="70641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Energy cannot be created or destroyed.</a:t>
            </a:r>
          </a:p>
        </p:txBody>
      </p:sp>
      <p:pic>
        <p:nvPicPr>
          <p:cNvPr id="6" name="Picture 2" descr="Fig04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25" y="1969610"/>
            <a:ext cx="3508605" cy="30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198045"/>
              </p:ext>
            </p:extLst>
          </p:nvPr>
        </p:nvGraphicFramePr>
        <p:xfrm>
          <a:off x="4535488" y="5349875"/>
          <a:ext cx="34782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393480" progId="">
                  <p:embed/>
                </p:oleObj>
              </mc:Choice>
              <mc:Fallback>
                <p:oleObj name="Equation" r:id="rId5" imgW="1993680" imgH="393480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5349875"/>
                        <a:ext cx="34782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4760" y="2183444"/>
            <a:ext cx="245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Net energy transfer rate into the system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6942905" y="2354263"/>
          <a:ext cx="11239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419" imgH="253890" progId="">
                  <p:embed/>
                </p:oleObj>
              </mc:Choice>
              <mc:Fallback>
                <p:oleObj name="Equation" r:id="rId7" imgW="647419" imgH="253890" progId="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905" y="2354263"/>
                        <a:ext cx="112395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49546" y="2951544"/>
            <a:ext cx="272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Net energy transfer rate out of the system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84811"/>
              </p:ext>
            </p:extLst>
          </p:nvPr>
        </p:nvGraphicFramePr>
        <p:xfrm>
          <a:off x="6925990" y="3121760"/>
          <a:ext cx="14097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520" imgH="253800" progId="">
                  <p:embed/>
                </p:oleObj>
              </mc:Choice>
              <mc:Fallback>
                <p:oleObj name="Equation" r:id="rId9" imgW="812520" imgH="25380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990" y="3121760"/>
                        <a:ext cx="14097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919115" y="3313785"/>
            <a:ext cx="2304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49545" y="3736240"/>
            <a:ext cx="43781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4760" y="3851455"/>
            <a:ext cx="2611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Net rate of energy stored in the system</a:t>
            </a: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63122"/>
              </p:ext>
            </p:extLst>
          </p:nvPr>
        </p:nvGraphicFramePr>
        <p:xfrm>
          <a:off x="6964363" y="3851275"/>
          <a:ext cx="7731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393480" progId="">
                  <p:embed/>
                </p:oleObj>
              </mc:Choice>
              <mc:Fallback>
                <p:oleObj name="Equation" r:id="rId11" imgW="444240" imgH="39348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3851275"/>
                        <a:ext cx="7731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570257"/>
              </p:ext>
            </p:extLst>
          </p:nvPr>
        </p:nvGraphicFramePr>
        <p:xfrm>
          <a:off x="6977584" y="1316725"/>
          <a:ext cx="9302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241200" progId="">
                  <p:embed/>
                </p:oleObj>
              </mc:Choice>
              <mc:Fallback>
                <p:oleObj name="Equation" r:id="rId13" imgW="533160" imgH="24120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584" y="1316725"/>
                        <a:ext cx="9302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4385" y="319776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249" y="5042010"/>
            <a:ext cx="25229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Open systems are also known as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control volumes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505" y="4833925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Therefore,</a:t>
            </a:r>
          </a:p>
        </p:txBody>
      </p:sp>
    </p:spTree>
    <p:extLst>
      <p:ext uri="{BB962C8B-B14F-4D97-AF65-F5344CB8AC3E}">
        <p14:creationId xmlns:p14="http://schemas.microsoft.com/office/powerpoint/2010/main" val="11026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Law for Open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810" y="1239915"/>
            <a:ext cx="523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Expanding the specific energy terms,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057729"/>
              </p:ext>
            </p:extLst>
          </p:nvPr>
        </p:nvGraphicFramePr>
        <p:xfrm>
          <a:off x="1358900" y="1854200"/>
          <a:ext cx="64023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70200" imgH="393480" progId="">
                  <p:embed/>
                </p:oleObj>
              </mc:Choice>
              <mc:Fallback>
                <p:oleObj name="Equation" r:id="rId3" imgW="3670200" imgH="393480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1854200"/>
                        <a:ext cx="64023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4810" y="2775310"/>
            <a:ext cx="81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Writing out the kinetic and potential terms and rearranging,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019330"/>
              </p:ext>
            </p:extLst>
          </p:nvPr>
        </p:nvGraphicFramePr>
        <p:xfrm>
          <a:off x="1238250" y="3470275"/>
          <a:ext cx="66246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97280" imgH="482400" progId="">
                  <p:embed/>
                </p:oleObj>
              </mc:Choice>
              <mc:Fallback>
                <p:oleObj name="Equation" r:id="rId5" imgW="3797280" imgH="4824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470275"/>
                        <a:ext cx="66246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639928"/>
              </p:ext>
            </p:extLst>
          </p:nvPr>
        </p:nvGraphicFramePr>
        <p:xfrm>
          <a:off x="2613345" y="5143727"/>
          <a:ext cx="8159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080" imgH="253800" progId="">
                  <p:embed/>
                </p:oleObj>
              </mc:Choice>
              <mc:Fallback>
                <p:oleObj name="Equation" r:id="rId7" imgW="406080" imgH="25380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345" y="5143727"/>
                        <a:ext cx="815975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19387" y="4624500"/>
            <a:ext cx="2435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All of the power transferred into and out of the system</a:t>
            </a: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50023"/>
              </p:ext>
            </p:extLst>
          </p:nvPr>
        </p:nvGraphicFramePr>
        <p:xfrm>
          <a:off x="6216650" y="5162550"/>
          <a:ext cx="1479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253800" progId="">
                  <p:embed/>
                </p:oleObj>
              </mc:Choice>
              <mc:Fallback>
                <p:oleObj name="Equation" r:id="rId9" imgW="736560" imgH="25380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5162550"/>
                        <a:ext cx="14795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/>
          <p:cNvSpPr/>
          <p:nvPr/>
        </p:nvSpPr>
        <p:spPr>
          <a:xfrm>
            <a:off x="5844887" y="4739715"/>
            <a:ext cx="192025" cy="1344175"/>
          </a:xfrm>
          <a:prstGeom prst="rightBrace">
            <a:avLst>
              <a:gd name="adj1" fmla="val 10981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10800000">
            <a:off x="3463777" y="4739715"/>
            <a:ext cx="192025" cy="1344175"/>
          </a:xfrm>
          <a:prstGeom prst="rightBrace">
            <a:avLst>
              <a:gd name="adj1" fmla="val 10981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115550" y="4696365"/>
            <a:ext cx="1305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68435" y="5350838"/>
            <a:ext cx="7296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Systems – Power Transfers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32649" y="3928265"/>
          <a:ext cx="9699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391" imgH="253890" progId="">
                  <p:embed/>
                </p:oleObj>
              </mc:Choice>
              <mc:Fallback>
                <p:oleObj name="Equation" r:id="rId4" imgW="482391" imgH="253890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49" y="3928265"/>
                        <a:ext cx="9699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1179" y="3928265"/>
            <a:ext cx="754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Power required to move the fluid in and out of the system</a:t>
            </a: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89511"/>
              </p:ext>
            </p:extLst>
          </p:nvPr>
        </p:nvGraphicFramePr>
        <p:xfrm>
          <a:off x="654690" y="4838700"/>
          <a:ext cx="6127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203040" progId="">
                  <p:embed/>
                </p:oleObj>
              </mc:Choice>
              <mc:Fallback>
                <p:oleObj name="Equation" r:id="rId6" imgW="304560" imgH="20304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90" y="4838700"/>
                        <a:ext cx="61277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31178" y="4825493"/>
            <a:ext cx="7028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Everything else occurring at the system boundary (boundary displacement, rotating shafts, electrical effects, etc.)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649" y="1163105"/>
            <a:ext cx="869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Breakdown of the power transfers crossing the system boundary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224140"/>
              </p:ext>
            </p:extLst>
          </p:nvPr>
        </p:nvGraphicFramePr>
        <p:xfrm>
          <a:off x="270640" y="2687395"/>
          <a:ext cx="81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253800" progId="">
                  <p:embed/>
                </p:oleObj>
              </mc:Choice>
              <mc:Fallback>
                <p:oleObj name="Equation" r:id="rId8" imgW="406080" imgH="25380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40" y="2687395"/>
                        <a:ext cx="81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71160" y="2166580"/>
            <a:ext cx="2435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All of the power transferred into and out of the system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741472"/>
              </p:ext>
            </p:extLst>
          </p:nvPr>
        </p:nvGraphicFramePr>
        <p:xfrm>
          <a:off x="3868690" y="2704123"/>
          <a:ext cx="1479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53800" progId="">
                  <p:embed/>
                </p:oleObj>
              </mc:Choice>
              <mc:Fallback>
                <p:oleObj name="Equation" r:id="rId10" imgW="736560" imgH="25380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690" y="2704123"/>
                        <a:ext cx="14795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3496660" y="2281795"/>
            <a:ext cx="192025" cy="1344175"/>
          </a:xfrm>
          <a:prstGeom prst="rightBrace">
            <a:avLst>
              <a:gd name="adj1" fmla="val 10981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0800000">
            <a:off x="1115550" y="2281795"/>
            <a:ext cx="192025" cy="1344175"/>
          </a:xfrm>
          <a:prstGeom prst="rightBrace">
            <a:avLst>
              <a:gd name="adj1" fmla="val 10981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ig04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62555" y="1709736"/>
            <a:ext cx="2573135" cy="225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44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760546"/>
              </p:ext>
            </p:extLst>
          </p:nvPr>
        </p:nvGraphicFramePr>
        <p:xfrm>
          <a:off x="501070" y="3925888"/>
          <a:ext cx="44656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253800" progId="">
                  <p:embed/>
                </p:oleObj>
              </mc:Choice>
              <mc:Fallback>
                <p:oleObj name="Equation" r:id="rId4" imgW="2222280" imgH="25380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70" y="3925888"/>
                        <a:ext cx="4465637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Required to Move the Fluid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29875"/>
              </p:ext>
            </p:extLst>
          </p:nvPr>
        </p:nvGraphicFramePr>
        <p:xfrm>
          <a:off x="509390" y="2852925"/>
          <a:ext cx="27813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253800" progId="">
                  <p:embed/>
                </p:oleObj>
              </mc:Choice>
              <mc:Fallback>
                <p:oleObj name="Equation" r:id="rId6" imgW="1384200" imgH="25380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90" y="2852925"/>
                        <a:ext cx="27813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2665" y="1163105"/>
            <a:ext cx="5722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power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required to move the fluid into and out of the system is the force exerted on the boundary multiplied by the velocity of the flow, 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2152484" y="5310844"/>
            <a:ext cx="153619" cy="691291"/>
          </a:xfrm>
          <a:prstGeom prst="rightBrace">
            <a:avLst>
              <a:gd name="adj1" fmla="val 538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3496661" y="5310844"/>
            <a:ext cx="153619" cy="691291"/>
          </a:xfrm>
          <a:prstGeom prst="rightBrace">
            <a:avLst>
              <a:gd name="adj1" fmla="val 538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90556" y="5809305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Flow work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114078" y="5925324"/>
            <a:ext cx="230431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29295" y="6040540"/>
            <a:ext cx="2457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458253" y="5925324"/>
            <a:ext cx="230431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Fig04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7381" y="1163106"/>
            <a:ext cx="2719169" cy="23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25168"/>
              </p:ext>
            </p:extLst>
          </p:nvPr>
        </p:nvGraphicFramePr>
        <p:xfrm>
          <a:off x="501070" y="5068505"/>
          <a:ext cx="34194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1720" imgH="253800" progId="">
                  <p:embed/>
                </p:oleObj>
              </mc:Choice>
              <mc:Fallback>
                <p:oleObj name="Equation" r:id="rId9" imgW="1701720" imgH="2538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70" y="5068505"/>
                        <a:ext cx="34194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26848"/>
              </p:ext>
            </p:extLst>
          </p:nvPr>
        </p:nvGraphicFramePr>
        <p:xfrm>
          <a:off x="501070" y="4480035"/>
          <a:ext cx="34194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01720" imgH="279360" progId="">
                  <p:embed/>
                </p:oleObj>
              </mc:Choice>
              <mc:Fallback>
                <p:oleObj name="Equation" r:id="rId11" imgW="1701720" imgH="279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70" y="4480035"/>
                        <a:ext cx="34194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509445"/>
              </p:ext>
            </p:extLst>
          </p:nvPr>
        </p:nvGraphicFramePr>
        <p:xfrm>
          <a:off x="514350" y="3313785"/>
          <a:ext cx="5383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79480" imgH="279360" progId="">
                  <p:embed/>
                </p:oleObj>
              </mc:Choice>
              <mc:Fallback>
                <p:oleObj name="Equation" r:id="rId13" imgW="2679480" imgH="27936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313785"/>
                        <a:ext cx="5383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2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Law for Open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7450" y="1163105"/>
            <a:ext cx="685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Substituting these expressions into the First Law,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76547"/>
              </p:ext>
            </p:extLst>
          </p:nvPr>
        </p:nvGraphicFramePr>
        <p:xfrm>
          <a:off x="1704975" y="1819275"/>
          <a:ext cx="57213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97280" imgH="482400" progId="">
                  <p:embed/>
                </p:oleObj>
              </mc:Choice>
              <mc:Fallback>
                <p:oleObj name="Equation" r:id="rId3" imgW="3797280" imgH="4824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1819275"/>
                        <a:ext cx="57213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77730"/>
              </p:ext>
            </p:extLst>
          </p:nvPr>
        </p:nvGraphicFramePr>
        <p:xfrm>
          <a:off x="1344613" y="5272088"/>
          <a:ext cx="64897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482400" progId="">
                  <p:embed/>
                </p:oleObj>
              </mc:Choice>
              <mc:Fallback>
                <p:oleObj name="Equation" r:id="rId5" imgW="3720960" imgH="4824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272088"/>
                        <a:ext cx="64897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8168" y="4773175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Finally …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71612"/>
              </p:ext>
            </p:extLst>
          </p:nvPr>
        </p:nvGraphicFramePr>
        <p:xfrm>
          <a:off x="1241425" y="4084638"/>
          <a:ext cx="66611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19360" imgH="482400" progId="">
                  <p:embed/>
                </p:oleObj>
              </mc:Choice>
              <mc:Fallback>
                <p:oleObj name="Equation" r:id="rId7" imgW="4419360" imgH="48240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4084638"/>
                        <a:ext cx="66611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79204"/>
              </p:ext>
            </p:extLst>
          </p:nvPr>
        </p:nvGraphicFramePr>
        <p:xfrm>
          <a:off x="665163" y="3354388"/>
          <a:ext cx="77898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168880" imgH="482400" progId="">
                  <p:embed/>
                </p:oleObj>
              </mc:Choice>
              <mc:Fallback>
                <p:oleObj name="Equation" r:id="rId9" imgW="5168880" imgH="48240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354388"/>
                        <a:ext cx="7789862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29142"/>
              </p:ext>
            </p:extLst>
          </p:nvPr>
        </p:nvGraphicFramePr>
        <p:xfrm>
          <a:off x="1357313" y="2584450"/>
          <a:ext cx="64293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267080" imgH="482400" progId="">
                  <p:embed/>
                </p:oleObj>
              </mc:Choice>
              <mc:Fallback>
                <p:oleObj name="Equation" r:id="rId11" imgW="4267080" imgH="48240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584450"/>
                        <a:ext cx="6429375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7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Law of Thermodynamics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8355"/>
              </p:ext>
            </p:extLst>
          </p:nvPr>
        </p:nvGraphicFramePr>
        <p:xfrm>
          <a:off x="896938" y="1358900"/>
          <a:ext cx="7308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760" imgH="482400" progId="">
                  <p:embed/>
                </p:oleObj>
              </mc:Choice>
              <mc:Fallback>
                <p:oleObj name="Equation" r:id="rId3" imgW="4190760" imgH="4824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358900"/>
                        <a:ext cx="73088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9905" y="1278319"/>
            <a:ext cx="7565786" cy="9601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640" y="2736905"/>
            <a:ext cx="8603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Notice that for a closed system, the above equation becomes,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838523"/>
              </p:ext>
            </p:extLst>
          </p:nvPr>
        </p:nvGraphicFramePr>
        <p:xfrm>
          <a:off x="3824288" y="3429000"/>
          <a:ext cx="14843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393480" progId="">
                  <p:embed/>
                </p:oleObj>
              </mc:Choice>
              <mc:Fallback>
                <p:oleObj name="Equation" r:id="rId5" imgW="850680" imgH="39348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3429000"/>
                        <a:ext cx="14843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2052" y="5617280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Have you seen this equation before???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596107"/>
              </p:ext>
            </p:extLst>
          </p:nvPr>
        </p:nvGraphicFramePr>
        <p:xfrm>
          <a:off x="1778000" y="4618633"/>
          <a:ext cx="558006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00400" imgH="507960" progId="">
                  <p:embed/>
                </p:oleObj>
              </mc:Choice>
              <mc:Fallback>
                <p:oleObj name="Equation" r:id="rId7" imgW="3200400" imgH="5079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618633"/>
                        <a:ext cx="5580063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709658"/>
              </p:ext>
            </p:extLst>
          </p:nvPr>
        </p:nvGraphicFramePr>
        <p:xfrm>
          <a:off x="3573470" y="4138238"/>
          <a:ext cx="1971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253800" progId="">
                  <p:embed/>
                </p:oleObj>
              </mc:Choice>
              <mc:Fallback>
                <p:oleObj name="Equation" r:id="rId9" imgW="1130040" imgH="25380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70" y="4138238"/>
                        <a:ext cx="19716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4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Law of Thermodynamics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4260" y="1278320"/>
            <a:ext cx="8295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“I am confused.  I don’t understand when to use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when to use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the First Law.”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reality is, both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are in the equation below. 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on the left side of the equation (crossing the boundary)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on the right side of the equation (change inside system)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26020"/>
              </p:ext>
            </p:extLst>
          </p:nvPr>
        </p:nvGraphicFramePr>
        <p:xfrm>
          <a:off x="855663" y="4081463"/>
          <a:ext cx="73104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760" imgH="482400" progId="">
                  <p:embed/>
                </p:oleObj>
              </mc:Choice>
              <mc:Fallback>
                <p:oleObj name="Equation" r:id="rId3" imgW="4190760" imgH="48240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4081463"/>
                        <a:ext cx="73104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53D17-08E0-4EA6-B099-B2D09B0EE835}"/>
                  </a:ext>
                </a:extLst>
              </p:cNvPr>
              <p:cNvSpPr txBox="1"/>
              <p:nvPr/>
            </p:nvSpPr>
            <p:spPr>
              <a:xfrm>
                <a:off x="4149545" y="5229071"/>
                <a:ext cx="4626844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𝑑𝐸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𝑠𝑦𝑠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𝑠𝑦𝑠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𝑠𝑦𝑠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53D17-08E0-4EA6-B099-B2D09B0EE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45" y="5229071"/>
                <a:ext cx="4626844" cy="701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45F40255-912A-4E90-6F44-3F36DD57370E}"/>
              </a:ext>
            </a:extLst>
          </p:cNvPr>
          <p:cNvSpPr/>
          <p:nvPr/>
        </p:nvSpPr>
        <p:spPr>
          <a:xfrm>
            <a:off x="7481832" y="4073748"/>
            <a:ext cx="806505" cy="8413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4E43DD-5171-142A-4624-772C1616DB4B}"/>
              </a:ext>
            </a:extLst>
          </p:cNvPr>
          <p:cNvSpPr/>
          <p:nvPr/>
        </p:nvSpPr>
        <p:spPr>
          <a:xfrm>
            <a:off x="4034330" y="5158992"/>
            <a:ext cx="806505" cy="8413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74AE3B-AC79-6201-0C70-4FC9ECB65024}"/>
              </a:ext>
            </a:extLst>
          </p:cNvPr>
          <p:cNvCxnSpPr/>
          <p:nvPr/>
        </p:nvCxnSpPr>
        <p:spPr>
          <a:xfrm flipH="1">
            <a:off x="4840835" y="4915123"/>
            <a:ext cx="2726755" cy="4341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Nozzles and Diffusers (Sect 6.5)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 descr="Fig04_0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r="55287"/>
          <a:stretch>
            <a:fillRect/>
          </a:stretch>
        </p:blipFill>
        <p:spPr bwMode="auto">
          <a:xfrm>
            <a:off x="1538005" y="1278320"/>
            <a:ext cx="2407144" cy="325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46715" y="4710278"/>
            <a:ext cx="349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Purpose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To increase the velocity of a flow</a:t>
            </a:r>
          </a:p>
        </p:txBody>
      </p:sp>
      <p:pic>
        <p:nvPicPr>
          <p:cNvPr id="10" name="Picture 2" descr="Fig04_0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55414"/>
          <a:stretch>
            <a:fillRect/>
          </a:stretch>
        </p:blipFill>
        <p:spPr bwMode="auto">
          <a:xfrm>
            <a:off x="5186480" y="1316725"/>
            <a:ext cx="2400313" cy="325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40835" y="4710278"/>
            <a:ext cx="349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Purpose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 To decrease the velocity of a flow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235" y="1316725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0780" y="3160165"/>
            <a:ext cx="1529935" cy="1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2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Balmer Thermodynamics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000000"/>
      </a:accent1>
      <a:accent2>
        <a:srgbClr val="B18E5F"/>
      </a:accent2>
      <a:accent3>
        <a:srgbClr val="CDC9C8"/>
      </a:accent3>
      <a:accent4>
        <a:srgbClr val="076797"/>
      </a:accent4>
      <a:accent5>
        <a:srgbClr val="D20000"/>
      </a:accent5>
      <a:accent6>
        <a:srgbClr val="57797B"/>
      </a:accent6>
      <a:hlink>
        <a:srgbClr val="635476"/>
      </a:hlink>
      <a:folHlink>
        <a:srgbClr val="8F49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</TotalTime>
  <Words>436</Words>
  <Application>Microsoft Office PowerPoint</Application>
  <PresentationFormat>On-screen Show (4:3)</PresentationFormat>
  <Paragraphs>88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Cambria Math</vt:lpstr>
      <vt:lpstr>Tahoma</vt:lpstr>
      <vt:lpstr>Times New Roman</vt:lpstr>
      <vt:lpstr>Office Theme</vt:lpstr>
      <vt:lpstr>Equation</vt:lpstr>
      <vt:lpstr>Lecture 14</vt:lpstr>
      <vt:lpstr>The First Law for Open Systems</vt:lpstr>
      <vt:lpstr>The First Law for Open Systems</vt:lpstr>
      <vt:lpstr>Open Systems – Power Transfers</vt:lpstr>
      <vt:lpstr>Power Required to Move the Fluid</vt:lpstr>
      <vt:lpstr>The First Law for Open Systems</vt:lpstr>
      <vt:lpstr>The First Law of Thermodynamics</vt:lpstr>
      <vt:lpstr>The First Law of Thermodynamics</vt:lpstr>
      <vt:lpstr>Nozzles and Diffusers (Sect 6.5)</vt:lpstr>
      <vt:lpstr>Throttling Devices (Sect 6.6-6.7)</vt:lpstr>
      <vt:lpstr>Heat Exchangers (Sect 6.8)</vt:lpstr>
      <vt:lpstr>Heat Exchangers (Sect 6.8)</vt:lpstr>
      <vt:lpstr>Turbines (Sect 6.9)</vt:lpstr>
      <vt:lpstr>Compressors (Sect 6.9)</vt:lpstr>
      <vt:lpstr>Pumps (Section 6.9)</vt:lpstr>
      <vt:lpstr>Example Problem 1</vt:lpstr>
      <vt:lpstr>Example Problem 2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SteveP</dc:creator>
  <cp:lastModifiedBy>Cordon, Dan (dcordon@uidaho.edu)</cp:lastModifiedBy>
  <cp:revision>575</cp:revision>
  <cp:lastPrinted>2012-09-21T02:34:33Z</cp:lastPrinted>
  <dcterms:created xsi:type="dcterms:W3CDTF">2008-11-21T16:06:48Z</dcterms:created>
  <dcterms:modified xsi:type="dcterms:W3CDTF">2023-02-15T19:20:16Z</dcterms:modified>
</cp:coreProperties>
</file>