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77" r:id="rId4"/>
    <p:sldId id="279" r:id="rId5"/>
    <p:sldId id="259" r:id="rId6"/>
    <p:sldId id="278" r:id="rId7"/>
    <p:sldId id="280" r:id="rId8"/>
    <p:sldId id="281" r:id="rId9"/>
    <p:sldId id="282" r:id="rId10"/>
    <p:sldId id="284" r:id="rId11"/>
    <p:sldId id="285" r:id="rId12"/>
    <p:sldId id="295" r:id="rId13"/>
    <p:sldId id="296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4" tIns="46207" rIns="92414" bIns="462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14" tIns="46207" rIns="92414" bIns="462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74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1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1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1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5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0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4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9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15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90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5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4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5.bin"/><Relationship Id="rId7" Type="http://schemas.openxmlformats.org/officeDocument/2006/relationships/image" Target="../media/image3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36.wmf"/><Relationship Id="rId9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6.wmf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48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8.bin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64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6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5.wmf"/><Relationship Id="rId1" Type="http://schemas.openxmlformats.org/officeDocument/2006/relationships/tags" Target="../tags/tag1.xml"/><Relationship Id="rId6" Type="http://schemas.openxmlformats.org/officeDocument/2006/relationships/image" Target="../media/image10.jpe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4.wmf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Entropy Balance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41674"/>
              </p:ext>
            </p:extLst>
          </p:nvPr>
        </p:nvGraphicFramePr>
        <p:xfrm>
          <a:off x="2254250" y="2506663"/>
          <a:ext cx="4648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23800" imgH="457200" progId="">
                  <p:embed/>
                </p:oleObj>
              </mc:Choice>
              <mc:Fallback>
                <p:oleObj name="Equation" r:id="rId3" imgW="2323800" imgH="457200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506663"/>
                        <a:ext cx="4648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0" y="1177018"/>
            <a:ext cx="848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Incorporating the net entropy transport into the system due to the mass flows gives the complete form of the Second Law of Thermodynamics!</a:t>
            </a:r>
          </a:p>
        </p:txBody>
      </p:sp>
      <p:sp>
        <p:nvSpPr>
          <p:cNvPr id="6" name="Rectangle 5"/>
          <p:cNvSpPr/>
          <p:nvPr/>
        </p:nvSpPr>
        <p:spPr>
          <a:xfrm>
            <a:off x="2037270" y="2468875"/>
            <a:ext cx="5069460" cy="997076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813050"/>
            <a:ext cx="492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Notice that if the system is closed,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564989"/>
              </p:ext>
            </p:extLst>
          </p:nvPr>
        </p:nvGraphicFramePr>
        <p:xfrm>
          <a:off x="3379788" y="4357688"/>
          <a:ext cx="2336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457200" progId="">
                  <p:embed/>
                </p:oleObj>
              </mc:Choice>
              <mc:Fallback>
                <p:oleObj name="Equation" r:id="rId5" imgW="1168200" imgH="457200" progId="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4357688"/>
                        <a:ext cx="2336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475552"/>
              </p:ext>
            </p:extLst>
          </p:nvPr>
        </p:nvGraphicFramePr>
        <p:xfrm>
          <a:off x="2971605" y="5303838"/>
          <a:ext cx="317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87240" imgH="431640" progId="">
                  <p:embed/>
                </p:oleObj>
              </mc:Choice>
              <mc:Fallback>
                <p:oleObj name="Equation" r:id="rId7" imgW="1587240" imgH="43164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605" y="5303838"/>
                        <a:ext cx="317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1D83492-575A-4762-85E1-8EC1EBECF834}"/>
              </a:ext>
            </a:extLst>
          </p:cNvPr>
          <p:cNvSpPr txBox="1"/>
          <p:nvPr/>
        </p:nvSpPr>
        <p:spPr>
          <a:xfrm>
            <a:off x="6400800" y="458405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Rate Form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522BA-AFBD-4EBB-9461-D55348FBC03A}"/>
              </a:ext>
            </a:extLst>
          </p:cNvPr>
          <p:cNvSpPr txBox="1"/>
          <p:nvPr/>
        </p:nvSpPr>
        <p:spPr>
          <a:xfrm>
            <a:off x="6400800" y="5504805"/>
            <a:ext cx="1819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Total Form </a:t>
            </a:r>
          </a:p>
        </p:txBody>
      </p:sp>
    </p:spTree>
    <p:extLst>
      <p:ext uri="{BB962C8B-B14F-4D97-AF65-F5344CB8AC3E}">
        <p14:creationId xmlns:p14="http://schemas.microsoft.com/office/powerpoint/2010/main" val="120603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Laws of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078994"/>
              </p:ext>
            </p:extLst>
          </p:nvPr>
        </p:nvGraphicFramePr>
        <p:xfrm>
          <a:off x="950913" y="3432175"/>
          <a:ext cx="71993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27400" imgH="482400" progId="">
                  <p:embed/>
                </p:oleObj>
              </mc:Choice>
              <mc:Fallback>
                <p:oleObj name="Equation" r:id="rId3" imgW="4127400" imgH="482400" progId="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432175"/>
                        <a:ext cx="719931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00420"/>
              </p:ext>
            </p:extLst>
          </p:nvPr>
        </p:nvGraphicFramePr>
        <p:xfrm>
          <a:off x="3370193" y="1815990"/>
          <a:ext cx="23923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444240" progId="">
                  <p:embed/>
                </p:oleObj>
              </mc:Choice>
              <mc:Fallback>
                <p:oleObj name="Equation" r:id="rId5" imgW="1371600" imgH="44424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193" y="1815990"/>
                        <a:ext cx="23923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450" y="4549150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9045" y="4606356"/>
            <a:ext cx="8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Entropy Balance – The Second Law of Thermodynamics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465128"/>
              </p:ext>
            </p:extLst>
          </p:nvPr>
        </p:nvGraphicFramePr>
        <p:xfrm>
          <a:off x="2528888" y="5202238"/>
          <a:ext cx="4067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457200" progId="">
                  <p:embed/>
                </p:oleObj>
              </mc:Choice>
              <mc:Fallback>
                <p:oleObj name="Equation" r:id="rId7" imgW="2323800" imgH="4572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5202238"/>
                        <a:ext cx="4067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5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Application – Closed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6" y="1163105"/>
            <a:ext cx="8377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a closed system that is reversible and adiabatic.  The second law for such a system is,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455267"/>
              </p:ext>
            </p:extLst>
          </p:nvPr>
        </p:nvGraphicFramePr>
        <p:xfrm>
          <a:off x="2971605" y="2161635"/>
          <a:ext cx="317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87240" imgH="431640" progId="">
                  <p:embed/>
                </p:oleObj>
              </mc:Choice>
              <mc:Fallback>
                <p:oleObj name="Equation" r:id="rId3" imgW="1587240" imgH="43164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605" y="2161635"/>
                        <a:ext cx="317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4034330" y="2276850"/>
            <a:ext cx="463593" cy="652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57317"/>
              </p:ext>
            </p:extLst>
          </p:nvPr>
        </p:nvGraphicFramePr>
        <p:xfrm>
          <a:off x="4497923" y="2086603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77480" progId="">
                  <p:embed/>
                </p:oleObj>
              </mc:Choice>
              <mc:Fallback>
                <p:oleObj name="Equation" r:id="rId5" imgW="126720" imgH="1774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923" y="2086603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3151015" y="2187543"/>
            <a:ext cx="578808" cy="837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445018"/>
              </p:ext>
            </p:extLst>
          </p:nvPr>
        </p:nvGraphicFramePr>
        <p:xfrm>
          <a:off x="3729823" y="199729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77480" progId="">
                  <p:embed/>
                </p:oleObj>
              </mc:Choice>
              <mc:Fallback>
                <p:oleObj name="Equation" r:id="rId7" imgW="126720" imgH="17748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823" y="199729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32967"/>
              </p:ext>
            </p:extLst>
          </p:nvPr>
        </p:nvGraphicFramePr>
        <p:xfrm>
          <a:off x="3009400" y="3121760"/>
          <a:ext cx="309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49080" imgH="253800" progId="">
                  <p:embed/>
                </p:oleObj>
              </mc:Choice>
              <mc:Fallback>
                <p:oleObj name="Equation" r:id="rId8" imgW="1549080" imgH="25380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400" y="3121760"/>
                        <a:ext cx="30988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09046" y="3882449"/>
            <a:ext cx="8487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We have just learned that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reversible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adiabatic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process for a closed system is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isentropic!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Notice:  Reversible does not mean isentropic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Adiabatic does not mean isentropic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          Reversible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adiabatic means isentropic!</a:t>
            </a:r>
          </a:p>
        </p:txBody>
      </p:sp>
    </p:spTree>
    <p:extLst>
      <p:ext uri="{BB962C8B-B14F-4D97-AF65-F5344CB8AC3E}">
        <p14:creationId xmlns:p14="http://schemas.microsoft.com/office/powerpoint/2010/main" val="115094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09046" y="4273910"/>
            <a:ext cx="8487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We have just showed that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reversible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adiabatic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are the conditions for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isentropic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 either open or closed systems.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Application – Open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6" y="1163105"/>
            <a:ext cx="8377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an open system that is operating in steady state and is reversible and adiabatic with one flow in and one flow out.  The second law for such a system is, 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405125" y="2888036"/>
            <a:ext cx="309973" cy="460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522259"/>
              </p:ext>
            </p:extLst>
          </p:nvPr>
        </p:nvGraphicFramePr>
        <p:xfrm>
          <a:off x="5715098" y="26977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77480" progId="">
                  <p:embed/>
                </p:oleObj>
              </mc:Choice>
              <mc:Fallback>
                <p:oleObj name="Equation" r:id="rId3" imgW="126720" imgH="17748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98" y="26977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2719996" y="2697788"/>
            <a:ext cx="578808" cy="837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64493"/>
              </p:ext>
            </p:extLst>
          </p:nvPr>
        </p:nvGraphicFramePr>
        <p:xfrm>
          <a:off x="3298804" y="2507540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77480" progId="">
                  <p:embed/>
                </p:oleObj>
              </mc:Choice>
              <mc:Fallback>
                <p:oleObj name="Equation" r:id="rId5" imgW="126720" imgH="17748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04" y="2507540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49150"/>
              </p:ext>
            </p:extLst>
          </p:nvPr>
        </p:nvGraphicFramePr>
        <p:xfrm>
          <a:off x="3097213" y="3659188"/>
          <a:ext cx="29114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63560" imgH="253800" progId="">
                  <p:embed/>
                </p:oleObj>
              </mc:Choice>
              <mc:Fallback>
                <p:oleObj name="Equation" r:id="rId6" imgW="1663560" imgH="2538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659188"/>
                        <a:ext cx="29114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685391"/>
              </p:ext>
            </p:extLst>
          </p:nvPr>
        </p:nvGraphicFramePr>
        <p:xfrm>
          <a:off x="2540290" y="2712194"/>
          <a:ext cx="4067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23800" imgH="457200" progId="">
                  <p:embed/>
                </p:oleObj>
              </mc:Choice>
              <mc:Fallback>
                <p:oleObj name="Equation" r:id="rId8" imgW="2323800" imgH="4572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290" y="2712194"/>
                        <a:ext cx="4067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5956273" y="2674602"/>
            <a:ext cx="578808" cy="837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132245"/>
              </p:ext>
            </p:extLst>
          </p:nvPr>
        </p:nvGraphicFramePr>
        <p:xfrm>
          <a:off x="6535081" y="2484354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77480" progId="">
                  <p:embed/>
                </p:oleObj>
              </mc:Choice>
              <mc:Fallback>
                <p:oleObj name="Equation" r:id="rId10" imgW="126720" imgH="1774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081" y="2484354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16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4575"/>
            <a:ext cx="8229600" cy="972605"/>
          </a:xfrm>
        </p:spPr>
        <p:txBody>
          <a:bodyPr>
            <a:normAutofit/>
          </a:bodyPr>
          <a:lstStyle/>
          <a:p>
            <a:r>
              <a:rPr lang="en-US" dirty="0"/>
              <a:t>Ideal Gases w/constant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776084"/>
              </p:ext>
            </p:extLst>
          </p:nvPr>
        </p:nvGraphicFramePr>
        <p:xfrm>
          <a:off x="1384385" y="2151860"/>
          <a:ext cx="28670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444240" progId="">
                  <p:embed/>
                </p:oleObj>
              </mc:Choice>
              <mc:Fallback>
                <p:oleObj name="Equation" r:id="rId3" imgW="1638000" imgH="44424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2151860"/>
                        <a:ext cx="28670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728453"/>
              </p:ext>
            </p:extLst>
          </p:nvPr>
        </p:nvGraphicFramePr>
        <p:xfrm>
          <a:off x="4819870" y="2151860"/>
          <a:ext cx="29781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44240" progId="">
                  <p:embed/>
                </p:oleObj>
              </mc:Choice>
              <mc:Fallback>
                <p:oleObj name="Equation" r:id="rId5" imgW="1701720" imgH="44424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870" y="2151860"/>
                        <a:ext cx="29781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4519"/>
              </p:ext>
            </p:extLst>
          </p:nvPr>
        </p:nvGraphicFramePr>
        <p:xfrm>
          <a:off x="3189420" y="3966670"/>
          <a:ext cx="273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62040" imgH="431640" progId="">
                  <p:embed/>
                </p:oleObj>
              </mc:Choice>
              <mc:Fallback>
                <p:oleObj name="Equation" r:id="rId7" imgW="1562040" imgH="431640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420" y="3966670"/>
                        <a:ext cx="2733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9045" y="1163105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We previously derived the following expressions for an ideal gas from the Gibbs Equations,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045" y="3020458"/>
            <a:ext cx="8386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the gas is undergoing a process where the heat capacity can be assumed to be constant,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45" y="4887585"/>
            <a:ext cx="8412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a case where the process is also isentropic.  Then,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396124"/>
              </p:ext>
            </p:extLst>
          </p:nvPr>
        </p:nvGraphicFramePr>
        <p:xfrm>
          <a:off x="3441020" y="5438510"/>
          <a:ext cx="22447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82680" imgH="431640" progId="">
                  <p:embed/>
                </p:oleObj>
              </mc:Choice>
              <mc:Fallback>
                <p:oleObj name="Equation" r:id="rId9" imgW="1282680" imgH="431640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020" y="5438510"/>
                        <a:ext cx="22447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18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Gases w/constant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155236"/>
              </p:ext>
            </p:extLst>
          </p:nvPr>
        </p:nvGraphicFramePr>
        <p:xfrm>
          <a:off x="944730" y="1777585"/>
          <a:ext cx="224469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680" imgH="431640" progId="">
                  <p:embed/>
                </p:oleObj>
              </mc:Choice>
              <mc:Fallback>
                <p:oleObj name="Equation" r:id="rId3" imgW="1282680" imgH="431640" progId="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30" y="1777585"/>
                        <a:ext cx="224469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49" y="1163105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Algebra time ...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81674"/>
              </p:ext>
            </p:extLst>
          </p:nvPr>
        </p:nvGraphicFramePr>
        <p:xfrm>
          <a:off x="3384935" y="1787805"/>
          <a:ext cx="237762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58640" imgH="431640" progId="">
                  <p:embed/>
                </p:oleObj>
              </mc:Choice>
              <mc:Fallback>
                <p:oleObj name="Equation" r:id="rId5" imgW="1358640" imgH="431640" progId="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935" y="1787805"/>
                        <a:ext cx="237762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19248"/>
              </p:ext>
            </p:extLst>
          </p:nvPr>
        </p:nvGraphicFramePr>
        <p:xfrm>
          <a:off x="5954580" y="1777585"/>
          <a:ext cx="219996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444240" progId="">
                  <p:embed/>
                </p:oleObj>
              </mc:Choice>
              <mc:Fallback>
                <p:oleObj name="Equation" r:id="rId7" imgW="1257120" imgH="444240" progId="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580" y="1777585"/>
                        <a:ext cx="2199960" cy="777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830428"/>
              </p:ext>
            </p:extLst>
          </p:nvPr>
        </p:nvGraphicFramePr>
        <p:xfrm>
          <a:off x="3661135" y="2697710"/>
          <a:ext cx="17557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02960" imgH="571320" progId="">
                  <p:embed/>
                </p:oleObj>
              </mc:Choice>
              <mc:Fallback>
                <p:oleObj name="Equation" r:id="rId9" imgW="1002960" imgH="571320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135" y="2697710"/>
                        <a:ext cx="17557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7449" y="3941806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Rearrange the exponent,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205928"/>
              </p:ext>
            </p:extLst>
          </p:nvPr>
        </p:nvGraphicFramePr>
        <p:xfrm>
          <a:off x="1806840" y="4572032"/>
          <a:ext cx="135513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74360" imgH="469800" progId="">
                  <p:embed/>
                </p:oleObj>
              </mc:Choice>
              <mc:Fallback>
                <p:oleObj name="Equation" r:id="rId11" imgW="774360" imgH="469800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40" y="4572032"/>
                        <a:ext cx="1355130" cy="82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448012"/>
              </p:ext>
            </p:extLst>
          </p:nvPr>
        </p:nvGraphicFramePr>
        <p:xfrm>
          <a:off x="3174288" y="4492610"/>
          <a:ext cx="22002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57120" imgH="533160" progId="">
                  <p:embed/>
                </p:oleObj>
              </mc:Choice>
              <mc:Fallback>
                <p:oleObj name="Equation" r:id="rId13" imgW="1257120" imgH="533160" progId="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288" y="4492610"/>
                        <a:ext cx="22002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73625"/>
              </p:ext>
            </p:extLst>
          </p:nvPr>
        </p:nvGraphicFramePr>
        <p:xfrm>
          <a:off x="5567340" y="4575825"/>
          <a:ext cx="20002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3000" imgH="457200" progId="">
                  <p:embed/>
                </p:oleObj>
              </mc:Choice>
              <mc:Fallback>
                <p:oleObj name="Equation" r:id="rId15" imgW="1143000" imgH="457200" progId="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340" y="4575825"/>
                        <a:ext cx="20002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7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Gases w/constant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469540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Substitution gives,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653008"/>
              </p:ext>
            </p:extLst>
          </p:nvPr>
        </p:nvGraphicFramePr>
        <p:xfrm>
          <a:off x="3220772" y="1124700"/>
          <a:ext cx="1422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520" imgH="571320" progId="">
                  <p:embed/>
                </p:oleObj>
              </mc:Choice>
              <mc:Fallback>
                <p:oleObj name="Equation" r:id="rId3" imgW="812520" imgH="57132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772" y="1124700"/>
                        <a:ext cx="14224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446975"/>
              </p:ext>
            </p:extLst>
          </p:nvPr>
        </p:nvGraphicFramePr>
        <p:xfrm>
          <a:off x="1384385" y="3095625"/>
          <a:ext cx="30892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65080" imgH="431640" progId="">
                  <p:embed/>
                </p:oleObj>
              </mc:Choice>
              <mc:Fallback>
                <p:oleObj name="Equation" r:id="rId5" imgW="1765080" imgH="431640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3095625"/>
                        <a:ext cx="30892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50" y="2468875"/>
            <a:ext cx="787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Using the other Gibbs equation for an isentropic process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346039"/>
              </p:ext>
            </p:extLst>
          </p:nvPr>
        </p:nvGraphicFramePr>
        <p:xfrm>
          <a:off x="4679935" y="3000860"/>
          <a:ext cx="1889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280" imgH="507960" progId="">
                  <p:embed/>
                </p:oleObj>
              </mc:Choice>
              <mc:Fallback>
                <p:oleObj name="Equation" r:id="rId7" imgW="1079280" imgH="507960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35" y="3000860"/>
                        <a:ext cx="18891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7450" y="4120290"/>
            <a:ext cx="852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 for an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ideal gas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constant heat capacity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undergoing an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isentropic process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073407"/>
              </p:ext>
            </p:extLst>
          </p:nvPr>
        </p:nvGraphicFramePr>
        <p:xfrm>
          <a:off x="3304635" y="5040415"/>
          <a:ext cx="24669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09400" imgH="571320" progId="">
                  <p:embed/>
                </p:oleObj>
              </mc:Choice>
              <mc:Fallback>
                <p:oleObj name="Equation" r:id="rId9" imgW="1409400" imgH="571320" progId="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635" y="5040415"/>
                        <a:ext cx="24669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D6BE7EC-4514-4862-BCEB-AD59B023C55D}"/>
              </a:ext>
            </a:extLst>
          </p:cNvPr>
          <p:cNvSpPr/>
          <p:nvPr/>
        </p:nvSpPr>
        <p:spPr>
          <a:xfrm>
            <a:off x="3031198" y="5040415"/>
            <a:ext cx="2923382" cy="1100622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Gases w/constant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163105"/>
            <a:ext cx="3580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But wait ... there’s more!!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90057"/>
              </p:ext>
            </p:extLst>
          </p:nvPr>
        </p:nvGraphicFramePr>
        <p:xfrm>
          <a:off x="2031207" y="1662370"/>
          <a:ext cx="24669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571320" progId="">
                  <p:embed/>
                </p:oleObj>
              </mc:Choice>
              <mc:Fallback>
                <p:oleObj name="Equation" r:id="rId3" imgW="1409400" imgH="571320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207" y="1662370"/>
                        <a:ext cx="24669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046554"/>
              </p:ext>
            </p:extLst>
          </p:nvPr>
        </p:nvGraphicFramePr>
        <p:xfrm>
          <a:off x="4700385" y="1662370"/>
          <a:ext cx="24447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0" imgH="571320" progId="">
                  <p:embed/>
                </p:oleObj>
              </mc:Choice>
              <mc:Fallback>
                <p:oleObj name="Equation" r:id="rId5" imgW="1396800" imgH="57132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385" y="1662370"/>
                        <a:ext cx="244475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50" y="281371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Rearranging ...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544592"/>
              </p:ext>
            </p:extLst>
          </p:nvPr>
        </p:nvGraphicFramePr>
        <p:xfrm>
          <a:off x="3573470" y="3006545"/>
          <a:ext cx="2000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3000" imgH="342720" progId="">
                  <p:embed/>
                </p:oleObj>
              </mc:Choice>
              <mc:Fallback>
                <p:oleObj name="Equation" r:id="rId7" imgW="1143000" imgH="342720" progId="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3006545"/>
                        <a:ext cx="2000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63807"/>
              </p:ext>
            </p:extLst>
          </p:nvPr>
        </p:nvGraphicFramePr>
        <p:xfrm>
          <a:off x="3570280" y="3789050"/>
          <a:ext cx="2000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3000" imgH="342720" progId="">
                  <p:embed/>
                </p:oleObj>
              </mc:Choice>
              <mc:Fallback>
                <p:oleObj name="Equation" r:id="rId9" imgW="1143000" imgH="342720" progId="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0" y="3789050"/>
                        <a:ext cx="2000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378555"/>
              </p:ext>
            </p:extLst>
          </p:nvPr>
        </p:nvGraphicFramePr>
        <p:xfrm>
          <a:off x="3266230" y="4551105"/>
          <a:ext cx="2555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60160" imgH="368280" progId="">
                  <p:embed/>
                </p:oleObj>
              </mc:Choice>
              <mc:Fallback>
                <p:oleObj name="Equation" r:id="rId11" imgW="1460160" imgH="36828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230" y="4551105"/>
                        <a:ext cx="25558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39457"/>
              </p:ext>
            </p:extLst>
          </p:nvPr>
        </p:nvGraphicFramePr>
        <p:xfrm>
          <a:off x="3964105" y="5426240"/>
          <a:ext cx="1222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98400" imgH="241200" progId="">
                  <p:embed/>
                </p:oleObj>
              </mc:Choice>
              <mc:Fallback>
                <p:oleObj name="Equation" r:id="rId13" imgW="698400" imgH="2412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105" y="5426240"/>
                        <a:ext cx="12223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85896" y="5426240"/>
            <a:ext cx="3369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14306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Polytropic</a:t>
            </a:r>
            <a:r>
              <a:rPr lang="en-US" dirty="0"/>
              <a:t> Process Relations</a:t>
            </a:r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3743685" y="1228372"/>
          <a:ext cx="16732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203112" progId="">
                  <p:embed/>
                </p:oleObj>
              </mc:Choice>
              <mc:Fallback>
                <p:oleObj name="Equation" r:id="rId3" imgW="952087" imgH="203112" progId="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685" y="1228372"/>
                        <a:ext cx="16732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55529" y="2008015"/>
            <a:ext cx="394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Any fluid model (P-v relationship)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5529" y="2968140"/>
            <a:ext cx="429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Ideal Gas Model (</a:t>
            </a:r>
            <a:r>
              <a:rPr lang="en-US" sz="2000">
                <a:latin typeface="Arial" pitchFamily="34" charset="0"/>
                <a:cs typeface="Arial" pitchFamily="34" charset="0"/>
              </a:rPr>
              <a:t>P-v-T relationship)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5529" y="3950074"/>
            <a:ext cx="3772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Ideal Gas Model – Isentropic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process, constant heat capacity</a:t>
            </a:r>
          </a:p>
        </p:txBody>
      </p:sp>
      <p:graphicFrame>
        <p:nvGraphicFramePr>
          <p:cNvPr id="2222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80752"/>
              </p:ext>
            </p:extLst>
          </p:nvPr>
        </p:nvGraphicFramePr>
        <p:xfrm>
          <a:off x="2897368" y="5875377"/>
          <a:ext cx="20970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760" imgH="203040" progId="">
                  <p:embed/>
                </p:oleObj>
              </mc:Choice>
              <mc:Fallback>
                <p:oleObj name="Equation" r:id="rId5" imgW="1193760" imgH="203040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368" y="5875377"/>
                        <a:ext cx="20970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059907"/>
              </p:ext>
            </p:extLst>
          </p:nvPr>
        </p:nvGraphicFramePr>
        <p:xfrm>
          <a:off x="1170050" y="3889860"/>
          <a:ext cx="3209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45960" imgH="520560" progId="">
                  <p:embed/>
                </p:oleObj>
              </mc:Choice>
              <mc:Fallback>
                <p:oleObj name="Equation" r:id="rId7" imgW="2145960" imgH="52056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050" y="3889860"/>
                        <a:ext cx="3209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02925"/>
              </p:ext>
            </p:extLst>
          </p:nvPr>
        </p:nvGraphicFramePr>
        <p:xfrm>
          <a:off x="1153955" y="2852925"/>
          <a:ext cx="3209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45960" imgH="520560" progId="">
                  <p:embed/>
                </p:oleObj>
              </mc:Choice>
              <mc:Fallback>
                <p:oleObj name="Equation" r:id="rId9" imgW="2145960" imgH="520560" progId="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2852925"/>
                        <a:ext cx="3209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837160"/>
              </p:ext>
            </p:extLst>
          </p:nvPr>
        </p:nvGraphicFramePr>
        <p:xfrm>
          <a:off x="1153955" y="1854395"/>
          <a:ext cx="30575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44440" imgH="507960" progId="">
                  <p:embed/>
                </p:oleObj>
              </mc:Choice>
              <mc:Fallback>
                <p:oleObj name="Equation" r:id="rId11" imgW="2044440" imgH="507960" progId="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1854395"/>
                        <a:ext cx="305752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699069"/>
              </p:ext>
            </p:extLst>
          </p:nvPr>
        </p:nvGraphicFramePr>
        <p:xfrm>
          <a:off x="692488" y="5362120"/>
          <a:ext cx="77200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394160" imgH="241200" progId="">
                  <p:embed/>
                </p:oleObj>
              </mc:Choice>
              <mc:Fallback>
                <p:oleObj name="Equation" r:id="rId13" imgW="4394160" imgH="241200" progId="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88" y="5362120"/>
                        <a:ext cx="772001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47873"/>
              </p:ext>
            </p:extLst>
          </p:nvPr>
        </p:nvGraphicFramePr>
        <p:xfrm>
          <a:off x="5439417" y="5875377"/>
          <a:ext cx="30114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14320" imgH="203040" progId="">
                  <p:embed/>
                </p:oleObj>
              </mc:Choice>
              <mc:Fallback>
                <p:oleObj name="Equation" r:id="rId15" imgW="1714320" imgH="203040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417" y="5875377"/>
                        <a:ext cx="301148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482604"/>
              </p:ext>
            </p:extLst>
          </p:nvPr>
        </p:nvGraphicFramePr>
        <p:xfrm>
          <a:off x="705765" y="5865474"/>
          <a:ext cx="17176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77760" imgH="203040" progId="">
                  <p:embed/>
                </p:oleObj>
              </mc:Choice>
              <mc:Fallback>
                <p:oleObj name="Equation" r:id="rId17" imgW="977760" imgH="20304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65" y="5865474"/>
                        <a:ext cx="17176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EA87A4D-C343-40DC-92D6-FD41C03BE3B9}"/>
              </a:ext>
            </a:extLst>
          </p:cNvPr>
          <p:cNvSpPr/>
          <p:nvPr/>
        </p:nvSpPr>
        <p:spPr>
          <a:xfrm>
            <a:off x="1000335" y="1790170"/>
            <a:ext cx="3571665" cy="90913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60DD4C-B748-434D-BA2B-0DE5998AC4C9}"/>
              </a:ext>
            </a:extLst>
          </p:cNvPr>
          <p:cNvSpPr/>
          <p:nvPr/>
        </p:nvSpPr>
        <p:spPr>
          <a:xfrm>
            <a:off x="1000335" y="2827105"/>
            <a:ext cx="3571665" cy="90913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DC505B-4131-478E-810E-7A5518BFED5C}"/>
              </a:ext>
            </a:extLst>
          </p:cNvPr>
          <p:cNvSpPr/>
          <p:nvPr/>
        </p:nvSpPr>
        <p:spPr>
          <a:xfrm>
            <a:off x="1000335" y="3864040"/>
            <a:ext cx="3571665" cy="90913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C50BD2-2009-44B4-AC41-83D9C62F7BA9}"/>
              </a:ext>
            </a:extLst>
          </p:cNvPr>
          <p:cNvSpPr txBox="1"/>
          <p:nvPr/>
        </p:nvSpPr>
        <p:spPr>
          <a:xfrm>
            <a:off x="128674" y="4946168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Important Polytropic Exponents</a:t>
            </a:r>
          </a:p>
        </p:txBody>
      </p:sp>
    </p:spTree>
    <p:extLst>
      <p:ext uri="{BB962C8B-B14F-4D97-AF65-F5344CB8AC3E}">
        <p14:creationId xmlns:p14="http://schemas.microsoft.com/office/powerpoint/2010/main" val="425060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" grpId="0" animBg="1"/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292" y="1163105"/>
            <a:ext cx="6039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Entropy is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balanced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quantity.  Therefore,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01" y="1740790"/>
            <a:ext cx="153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Entropy transported into a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6535" y="1740790"/>
            <a:ext cx="1766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Entropy transported out of a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190" y="1739180"/>
            <a:ext cx="1843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Entropy produced  within a system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5870" y="1740790"/>
            <a:ext cx="1651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Entropy gained within a system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67700" y="193281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itchFamily="18" charset="2"/>
                <a:cs typeface="Arial" pitchFamily="34" charset="0"/>
              </a:rPr>
              <a:t>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6355" y="193201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itchFamily="18" charset="2"/>
                <a:cs typeface="Arial" pitchFamily="34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38630" y="193281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itchFamily="18" charset="2"/>
                <a:cs typeface="Arial" pitchFamily="34" charset="0"/>
              </a:rPr>
              <a:t>=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51438" y="2182447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3095" y="1740790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095" y="2624105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281023" y="2182448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22680" y="1740791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22680" y="2624106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130343" y="2182448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1740791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0" y="2624106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171688" y="2182448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13345" y="1740791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13345" y="2624106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826042" y="2182447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1265" y="1740790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51265" y="2624105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817222" y="2182448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42445" y="1740791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142445" y="2624106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820162" y="2182448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45385" y="1740791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45385" y="2624106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785917" y="2182448"/>
            <a:ext cx="8833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1140" y="1740791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1140" y="2624106"/>
            <a:ext cx="11521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6871"/>
              </p:ext>
            </p:extLst>
          </p:nvPr>
        </p:nvGraphicFramePr>
        <p:xfrm>
          <a:off x="2229295" y="3006545"/>
          <a:ext cx="3808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0440" imgH="228600" progId="">
                  <p:embed/>
                </p:oleObj>
              </mc:Choice>
              <mc:Fallback>
                <p:oleObj name="Equation" r:id="rId3" imgW="190440" imgH="228600" progId="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295" y="3006545"/>
                        <a:ext cx="38088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Brace 14"/>
          <p:cNvSpPr/>
          <p:nvPr/>
        </p:nvSpPr>
        <p:spPr>
          <a:xfrm rot="5400000">
            <a:off x="2306715" y="1085687"/>
            <a:ext cx="230429" cy="3611290"/>
          </a:xfrm>
          <a:prstGeom prst="rightBrace">
            <a:avLst>
              <a:gd name="adj1" fmla="val 9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5309017" y="1993111"/>
            <a:ext cx="230429" cy="1828797"/>
          </a:xfrm>
          <a:prstGeom prst="rightBrace">
            <a:avLst>
              <a:gd name="adj1" fmla="val 9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43995"/>
              </p:ext>
            </p:extLst>
          </p:nvPr>
        </p:nvGraphicFramePr>
        <p:xfrm>
          <a:off x="5224885" y="3006545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40" imgH="228600" progId="">
                  <p:embed/>
                </p:oleObj>
              </mc:Choice>
              <mc:Fallback>
                <p:oleObj name="Equation" r:id="rId5" imgW="190440" imgH="228600" progId="">
                  <p:embed/>
                  <p:pic>
                    <p:nvPicPr>
                      <p:cNvPr id="0" name="Picture 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885" y="3006545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ight Brace 41"/>
          <p:cNvSpPr/>
          <p:nvPr/>
        </p:nvSpPr>
        <p:spPr>
          <a:xfrm rot="5400000">
            <a:off x="7375073" y="2100513"/>
            <a:ext cx="230429" cy="1613993"/>
          </a:xfrm>
          <a:prstGeom prst="rightBrace">
            <a:avLst>
              <a:gd name="adj1" fmla="val 9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226282"/>
              </p:ext>
            </p:extLst>
          </p:nvPr>
        </p:nvGraphicFramePr>
        <p:xfrm>
          <a:off x="7353215" y="3010205"/>
          <a:ext cx="40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040" imgH="228600" progId="">
                  <p:embed/>
                </p:oleObj>
              </mc:Choice>
              <mc:Fallback>
                <p:oleObj name="Equation" r:id="rId7" imgW="203040" imgH="228600" progId="">
                  <p:embed/>
                  <p:pic>
                    <p:nvPicPr>
                      <p:cNvPr id="0" name="Picture 3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215" y="3010205"/>
                        <a:ext cx="40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35419"/>
              </p:ext>
            </p:extLst>
          </p:nvPr>
        </p:nvGraphicFramePr>
        <p:xfrm>
          <a:off x="2344870" y="3670359"/>
          <a:ext cx="15998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99920" imgH="228600" progId="">
                  <p:embed/>
                </p:oleObj>
              </mc:Choice>
              <mc:Fallback>
                <p:oleObj name="Equation" r:id="rId9" imgW="799920" imgH="228600" progId="">
                  <p:embed/>
                  <p:pic>
                    <p:nvPicPr>
                      <p:cNvPr id="0" name="Picture 3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870" y="3670359"/>
                        <a:ext cx="159984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526098"/>
              </p:ext>
            </p:extLst>
          </p:nvPr>
        </p:nvGraphicFramePr>
        <p:xfrm>
          <a:off x="2344510" y="4214570"/>
          <a:ext cx="160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99920" imgH="241200" progId="">
                  <p:embed/>
                </p:oleObj>
              </mc:Choice>
              <mc:Fallback>
                <p:oleObj name="Equation" r:id="rId11" imgW="799920" imgH="24120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510" y="4214570"/>
                        <a:ext cx="160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125412" y="3659430"/>
            <a:ext cx="278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Total Entropy Form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25412" y="4197905"/>
            <a:ext cx="27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Entropy Rate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4292" y="4926795"/>
            <a:ext cx="8645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Something to think about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... We have already seen that entropy production occurs due to irreversibility.  But, how is entropy transported across a system boundary?</a:t>
            </a:r>
          </a:p>
        </p:txBody>
      </p:sp>
    </p:spTree>
    <p:extLst>
      <p:ext uri="{BB962C8B-B14F-4D97-AF65-F5344CB8AC3E}">
        <p14:creationId xmlns:p14="http://schemas.microsoft.com/office/powerpoint/2010/main" val="4913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460199"/>
              </p:ext>
            </p:extLst>
          </p:nvPr>
        </p:nvGraphicFramePr>
        <p:xfrm>
          <a:off x="517150" y="2165295"/>
          <a:ext cx="520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228600" progId="">
                  <p:embed/>
                </p:oleObj>
              </mc:Choice>
              <mc:Fallback>
                <p:oleObj name="Equation" r:id="rId4" imgW="2603160" imgH="228600" progId="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150" y="2165295"/>
                        <a:ext cx="5207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045" y="1163105"/>
            <a:ext cx="6605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First, consider a closed system.  For this system, we know that the Second Law is,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45" y="2814520"/>
            <a:ext cx="6375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Recall that Clausius discovered entropy analyzing a Carnot cycle as a closed system.  His discovery was,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761085" y="2891330"/>
            <a:ext cx="1482822" cy="3218040"/>
            <a:chOff x="769905" y="1661565"/>
            <a:chExt cx="1805035" cy="3917310"/>
          </a:xfrm>
        </p:grpSpPr>
        <p:grpSp>
          <p:nvGrpSpPr>
            <p:cNvPr id="10" name="Group 9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13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6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>
                <a:spLocks noChangeAspect="1"/>
              </p:cNvSpPr>
              <p:nvPr/>
            </p:nvSpPr>
            <p:spPr>
              <a:xfrm>
                <a:off x="1537382" y="3043340"/>
                <a:ext cx="600956" cy="97854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</a:p>
            </p:txBody>
          </p:sp>
        </p:grp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490967"/>
                </p:ext>
              </p:extLst>
            </p:nvPr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64880" imgH="228600" progId="">
                    <p:embed/>
                  </p:oleObj>
                </mc:Choice>
                <mc:Fallback>
                  <p:oleObj name="Equation" r:id="rId7" imgW="164880" imgH="228600" progId="">
                    <p:embed/>
                    <p:pic>
                      <p:nvPicPr>
                        <p:cNvPr id="0" name="Picture 3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111708"/>
                </p:ext>
              </p:extLst>
            </p:nvPr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0" name="Picture 4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2354263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009573"/>
              </p:ext>
            </p:extLst>
          </p:nvPr>
        </p:nvGraphicFramePr>
        <p:xfrm>
          <a:off x="2755425" y="4120290"/>
          <a:ext cx="170136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482400" progId="">
                  <p:embed/>
                </p:oleObj>
              </mc:Choice>
              <mc:Fallback>
                <p:oleObj name="Equation" r:id="rId11" imgW="850680" imgH="482400" progId="">
                  <p:embed/>
                  <p:pic>
                    <p:nvPicPr>
                      <p:cNvPr id="0" name="Picture 4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425" y="4120290"/>
                        <a:ext cx="1701360" cy="96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6293773" y="1180627"/>
            <a:ext cx="2190290" cy="1518678"/>
            <a:chOff x="769905" y="2123230"/>
            <a:chExt cx="1938616" cy="1344175"/>
          </a:xfrm>
        </p:grpSpPr>
        <p:sp>
          <p:nvSpPr>
            <p:cNvPr id="17" name="Rectangle 16"/>
            <p:cNvSpPr/>
            <p:nvPr/>
          </p:nvSpPr>
          <p:spPr>
            <a:xfrm>
              <a:off x="1230765" y="2123230"/>
              <a:ext cx="1036935" cy="1344175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69506" y="2157275"/>
              <a:ext cx="958789" cy="1278384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69905" y="2795317"/>
              <a:ext cx="691290" cy="1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017231" y="2796467"/>
              <a:ext cx="691290" cy="1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6291302"/>
                </p:ext>
              </p:extLst>
            </p:nvPr>
          </p:nvGraphicFramePr>
          <p:xfrm>
            <a:off x="788413" y="2471555"/>
            <a:ext cx="228420" cy="304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52280" imgH="203040" progId="">
                    <p:embed/>
                  </p:oleObj>
                </mc:Choice>
                <mc:Fallback>
                  <p:oleObj name="Equation" r:id="rId13" imgW="152280" imgH="203040" progId="">
                    <p:embed/>
                    <p:pic>
                      <p:nvPicPr>
                        <p:cNvPr id="0" name="Picture 4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413" y="2471555"/>
                          <a:ext cx="228420" cy="304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2224624"/>
                </p:ext>
              </p:extLst>
            </p:nvPr>
          </p:nvGraphicFramePr>
          <p:xfrm>
            <a:off x="2369275" y="2490757"/>
            <a:ext cx="2667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77480" imgH="177480" progId="">
                    <p:embed/>
                  </p:oleObj>
                </mc:Choice>
                <mc:Fallback>
                  <p:oleObj name="Equation" r:id="rId15" imgW="177480" imgH="177480" progId="">
                    <p:embed/>
                    <p:pic>
                      <p:nvPicPr>
                        <p:cNvPr id="0" name="Picture 4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9275" y="2490757"/>
                          <a:ext cx="2667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309045" y="5266710"/>
            <a:ext cx="5996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this expression is the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boundary temperature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where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being transferred.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0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293773" y="1180627"/>
            <a:ext cx="2190290" cy="1518678"/>
            <a:chOff x="769905" y="2123230"/>
            <a:chExt cx="1938616" cy="1344175"/>
          </a:xfrm>
        </p:grpSpPr>
        <p:sp>
          <p:nvSpPr>
            <p:cNvPr id="7" name="Rectangle 6"/>
            <p:cNvSpPr/>
            <p:nvPr/>
          </p:nvSpPr>
          <p:spPr>
            <a:xfrm>
              <a:off x="1230765" y="2123230"/>
              <a:ext cx="1036935" cy="1344175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69506" y="2157275"/>
              <a:ext cx="958789" cy="1278384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69905" y="2795317"/>
              <a:ext cx="691290" cy="1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017231" y="2796467"/>
              <a:ext cx="691290" cy="1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2957472"/>
                </p:ext>
              </p:extLst>
            </p:nvPr>
          </p:nvGraphicFramePr>
          <p:xfrm>
            <a:off x="788413" y="2471555"/>
            <a:ext cx="228420" cy="304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280" imgH="203040" progId="">
                    <p:embed/>
                  </p:oleObj>
                </mc:Choice>
                <mc:Fallback>
                  <p:oleObj name="Equation" r:id="rId3" imgW="152280" imgH="203040" progId="">
                    <p:embed/>
                    <p:pic>
                      <p:nvPicPr>
                        <p:cNvPr id="0" name="Picture 2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413" y="2471555"/>
                          <a:ext cx="228420" cy="304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8684420"/>
                </p:ext>
              </p:extLst>
            </p:nvPr>
          </p:nvGraphicFramePr>
          <p:xfrm>
            <a:off x="2369275" y="2490757"/>
            <a:ext cx="2667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7480" imgH="177480" progId="">
                    <p:embed/>
                  </p:oleObj>
                </mc:Choice>
                <mc:Fallback>
                  <p:oleObj name="Equation" r:id="rId5" imgW="177480" imgH="177480" progId="">
                    <p:embed/>
                    <p:pic>
                      <p:nvPicPr>
                        <p:cNvPr id="0" name="Picture 3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9275" y="2490757"/>
                          <a:ext cx="2667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309044" y="1163105"/>
            <a:ext cx="5865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 reversible process, we know that the entropy production is zero. Therefore, for a reversible process, the Second Law says,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141644"/>
              </p:ext>
            </p:extLst>
          </p:nvPr>
        </p:nvGraphicFramePr>
        <p:xfrm>
          <a:off x="2997395" y="2818180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47640" imgH="228600" progId="">
                  <p:embed/>
                </p:oleObj>
              </mc:Choice>
              <mc:Fallback>
                <p:oleObj name="Equation" r:id="rId7" imgW="647640" imgH="228600" progId="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95" y="2818180"/>
                        <a:ext cx="1295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649979"/>
              </p:ext>
            </p:extLst>
          </p:nvPr>
        </p:nvGraphicFramePr>
        <p:xfrm>
          <a:off x="6174236" y="3270705"/>
          <a:ext cx="170136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50680" imgH="482400" progId="">
                  <p:embed/>
                </p:oleObj>
              </mc:Choice>
              <mc:Fallback>
                <p:oleObj name="Equation" r:id="rId9" imgW="850680" imgH="482400" progId="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236" y="3270705"/>
                        <a:ext cx="1701360" cy="96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9045" y="3505005"/>
            <a:ext cx="5757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Now, consider Clausius’ discovery again,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9045" y="4312315"/>
            <a:ext cx="844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closed system that we are analyzing, it is clear that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heat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work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cross the system boundary.  Therefore, we can say that,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470822"/>
              </p:ext>
            </p:extLst>
          </p:nvPr>
        </p:nvGraphicFramePr>
        <p:xfrm>
          <a:off x="2857500" y="5195888"/>
          <a:ext cx="3962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81080" imgH="482400" progId="">
                  <p:embed/>
                </p:oleObj>
              </mc:Choice>
              <mc:Fallback>
                <p:oleObj name="Equation" r:id="rId11" imgW="1981080" imgH="482400" progId="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195888"/>
                        <a:ext cx="39624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53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5592" y="1163105"/>
            <a:ext cx="5648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We have just discovered that that the entropy is transported into the system by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heat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but NOT by work!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293773" y="1180627"/>
            <a:ext cx="2190290" cy="1518678"/>
            <a:chOff x="769905" y="2123230"/>
            <a:chExt cx="1938616" cy="1344175"/>
          </a:xfrm>
        </p:grpSpPr>
        <p:sp>
          <p:nvSpPr>
            <p:cNvPr id="23" name="Rectangle 22"/>
            <p:cNvSpPr/>
            <p:nvPr/>
          </p:nvSpPr>
          <p:spPr>
            <a:xfrm>
              <a:off x="1230765" y="2123230"/>
              <a:ext cx="1036935" cy="1344175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69506" y="2157275"/>
              <a:ext cx="958789" cy="1278384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769905" y="2795317"/>
              <a:ext cx="691290" cy="1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017231" y="2796467"/>
              <a:ext cx="691290" cy="1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7222975"/>
                </p:ext>
              </p:extLst>
            </p:nvPr>
          </p:nvGraphicFramePr>
          <p:xfrm>
            <a:off x="788413" y="2471555"/>
            <a:ext cx="228420" cy="304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280" imgH="203040" progId="">
                    <p:embed/>
                  </p:oleObj>
                </mc:Choice>
                <mc:Fallback>
                  <p:oleObj name="Equation" r:id="rId3" imgW="152280" imgH="203040" progId="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413" y="2471555"/>
                          <a:ext cx="228420" cy="304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9625197"/>
                </p:ext>
              </p:extLst>
            </p:nvPr>
          </p:nvGraphicFramePr>
          <p:xfrm>
            <a:off x="2369275" y="2490757"/>
            <a:ext cx="2667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7480" imgH="177480" progId="">
                    <p:embed/>
                  </p:oleObj>
                </mc:Choice>
                <mc:Fallback>
                  <p:oleObj name="Equation" r:id="rId5" imgW="177480" imgH="177480" progId="">
                    <p:embed/>
                    <p:pic>
                      <p:nvPicPr>
                        <p:cNvPr id="0" name="Picture 4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9275" y="2490757"/>
                          <a:ext cx="2667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391775"/>
              </p:ext>
            </p:extLst>
          </p:nvPr>
        </p:nvGraphicFramePr>
        <p:xfrm>
          <a:off x="3343040" y="3270305"/>
          <a:ext cx="2413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06500" imgH="482600" progId="">
                  <p:embed/>
                </p:oleObj>
              </mc:Choice>
              <mc:Fallback>
                <p:oleObj name="Equation" r:id="rId7" imgW="1206500" imgH="482600" progId="">
                  <p:embed/>
                  <p:pic>
                    <p:nvPicPr>
                      <p:cNvPr id="0" name="Picture 4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040" y="3270305"/>
                        <a:ext cx="24130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6008" y="2660095"/>
            <a:ext cx="6394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any closed system process, we can write,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592" y="4489972"/>
            <a:ext cx="8845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expression can now be integrated between any two states,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008404"/>
              </p:ext>
            </p:extLst>
          </p:nvPr>
        </p:nvGraphicFramePr>
        <p:xfrm>
          <a:off x="2808030" y="5041900"/>
          <a:ext cx="3530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65080" imgH="482400" progId="">
                  <p:embed/>
                </p:oleObj>
              </mc:Choice>
              <mc:Fallback>
                <p:oleObj name="Equation" r:id="rId9" imgW="1765080" imgH="482400" progId="">
                  <p:embed/>
                  <p:pic>
                    <p:nvPicPr>
                      <p:cNvPr id="0" name="Picture 4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030" y="5041900"/>
                        <a:ext cx="3530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688814"/>
              </p:ext>
            </p:extLst>
          </p:nvPr>
        </p:nvGraphicFramePr>
        <p:xfrm>
          <a:off x="2808030" y="1739180"/>
          <a:ext cx="3530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65080" imgH="482400" progId="">
                  <p:embed/>
                </p:oleObj>
              </mc:Choice>
              <mc:Fallback>
                <p:oleObj name="Equation" r:id="rId3" imgW="1765080" imgH="482400" progId="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030" y="1739180"/>
                        <a:ext cx="3530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9045" y="1163105"/>
            <a:ext cx="371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Analyzing each integral ...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86293"/>
              </p:ext>
            </p:extLst>
          </p:nvPr>
        </p:nvGraphicFramePr>
        <p:xfrm>
          <a:off x="457200" y="2929735"/>
          <a:ext cx="2336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482400" progId="">
                  <p:embed/>
                </p:oleObj>
              </mc:Choice>
              <mc:Fallback>
                <p:oleObj name="Equation" r:id="rId5" imgW="1168200" imgH="482400" progId="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29735"/>
                        <a:ext cx="2336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74048" y="3067295"/>
            <a:ext cx="5822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Assumption:  The system boundary is isothermal.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The summation sign accounts for all heat transfer.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291197"/>
              </p:ext>
            </p:extLst>
          </p:nvPr>
        </p:nvGraphicFramePr>
        <p:xfrm>
          <a:off x="452801" y="4043480"/>
          <a:ext cx="3683001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41400" imgH="431640" progId="">
                  <p:embed/>
                </p:oleObj>
              </mc:Choice>
              <mc:Fallback>
                <p:oleObj name="Equation" r:id="rId7" imgW="1841400" imgH="431640" progId="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01" y="4043480"/>
                        <a:ext cx="3683001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135802" y="4235505"/>
            <a:ext cx="4660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entropy change inside the system.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01293"/>
              </p:ext>
            </p:extLst>
          </p:nvPr>
        </p:nvGraphicFramePr>
        <p:xfrm>
          <a:off x="488480" y="4984915"/>
          <a:ext cx="162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12520" imgH="431640" progId="">
                  <p:embed/>
                </p:oleObj>
              </mc:Choice>
              <mc:Fallback>
                <p:oleObj name="Equation" r:id="rId9" imgW="812520" imgH="431640" progId="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80" y="4984915"/>
                        <a:ext cx="1625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29295" y="4926795"/>
            <a:ext cx="6106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This is the integral of the entropy production in an irreversible process.  But ... how do we evaluate the integral???</a:t>
            </a:r>
          </a:p>
        </p:txBody>
      </p:sp>
    </p:spTree>
    <p:extLst>
      <p:ext uri="{BB962C8B-B14F-4D97-AF65-F5344CB8AC3E}">
        <p14:creationId xmlns:p14="http://schemas.microsoft.com/office/powerpoint/2010/main" val="56697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044" y="1201510"/>
            <a:ext cx="8377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Entropy production is caused by irreversibilities.  Consider two piston-cylinder assemblies.  They are identical in every way except that one of them operates reversibly and the other is irreversible.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85855" y="3144992"/>
            <a:ext cx="1710731" cy="1997060"/>
            <a:chOff x="1593904" y="3006545"/>
            <a:chExt cx="1710731" cy="199706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14080" y="3006545"/>
              <a:ext cx="0" cy="1997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04635" y="3006545"/>
              <a:ext cx="0" cy="1997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14080" y="5003605"/>
              <a:ext cx="11905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114080" y="3736240"/>
              <a:ext cx="1190555" cy="23043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tint val="66000"/>
                    <a:satMod val="160000"/>
                  </a:schemeClr>
                </a:gs>
                <a:gs pos="50000">
                  <a:schemeClr val="tx2">
                    <a:lumMod val="75000"/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48396" y="4012707"/>
              <a:ext cx="1118587" cy="952805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593904" y="4601298"/>
              <a:ext cx="781034" cy="1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8324455"/>
                </p:ext>
              </p:extLst>
            </p:nvPr>
          </p:nvGraphicFramePr>
          <p:xfrm>
            <a:off x="1614815" y="4235505"/>
            <a:ext cx="258074" cy="3440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280" imgH="203040" progId="">
                    <p:embed/>
                  </p:oleObj>
                </mc:Choice>
                <mc:Fallback>
                  <p:oleObj name="Equation" r:id="rId3" imgW="152280" imgH="203040" progId="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5505"/>
                          <a:ext cx="258074" cy="3440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 flipV="1">
              <a:off x="2707689" y="3448477"/>
              <a:ext cx="0" cy="7870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199016"/>
                </p:ext>
              </p:extLst>
            </p:nvPr>
          </p:nvGraphicFramePr>
          <p:xfrm>
            <a:off x="2482850" y="3105150"/>
            <a:ext cx="452438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66400" imgH="228600" progId="">
                    <p:embed/>
                  </p:oleObj>
                </mc:Choice>
                <mc:Fallback>
                  <p:oleObj name="Equation" r:id="rId5" imgW="266400" imgH="228600" progId="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850" y="3105150"/>
                          <a:ext cx="452438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2502119" y="3121760"/>
            <a:ext cx="1710731" cy="1997060"/>
            <a:chOff x="3414127" y="2968140"/>
            <a:chExt cx="1710731" cy="199706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934303" y="2968140"/>
              <a:ext cx="0" cy="1997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124858" y="2968140"/>
              <a:ext cx="0" cy="1997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934303" y="4965200"/>
              <a:ext cx="11905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934303" y="3697835"/>
              <a:ext cx="1190555" cy="23043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tint val="66000"/>
                    <a:satMod val="160000"/>
                  </a:schemeClr>
                </a:gs>
                <a:gs pos="50000">
                  <a:schemeClr val="tx2">
                    <a:lumMod val="75000"/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68619" y="3974302"/>
              <a:ext cx="1118587" cy="949404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414127" y="4562893"/>
              <a:ext cx="781034" cy="1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5758456"/>
                </p:ext>
              </p:extLst>
            </p:nvPr>
          </p:nvGraphicFramePr>
          <p:xfrm>
            <a:off x="3435038" y="4197100"/>
            <a:ext cx="258074" cy="3440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52280" imgH="203040" progId="">
                    <p:embed/>
                  </p:oleObj>
                </mc:Choice>
                <mc:Fallback>
                  <p:oleObj name="Equation" r:id="rId7" imgW="152280" imgH="203040" progId="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038" y="4197100"/>
                          <a:ext cx="258074" cy="3440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 flipV="1">
              <a:off x="4527912" y="3410072"/>
              <a:ext cx="0" cy="7870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9137633"/>
                </p:ext>
              </p:extLst>
            </p:nvPr>
          </p:nvGraphicFramePr>
          <p:xfrm>
            <a:off x="4314825" y="3067050"/>
            <a:ext cx="43021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53800" imgH="228600" progId="">
                    <p:embed/>
                  </p:oleObj>
                </mc:Choice>
                <mc:Fallback>
                  <p:oleObj name="Equation" r:id="rId8" imgW="253800" imgH="228600" progId="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825" y="3067050"/>
                          <a:ext cx="430213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989514" y="5142052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reversible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22295" y="5142052"/>
            <a:ext cx="1186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irreversible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73708" y="2424836"/>
            <a:ext cx="43612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Questions ...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Which system has zero entropy production?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Which system delivers more work?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Is work a property?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Is entropy production a property?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Didn’t the Kelvin-Planck Statement say what was on the left was impossible?</a:t>
            </a:r>
          </a:p>
        </p:txBody>
      </p:sp>
    </p:spTree>
    <p:extLst>
      <p:ext uri="{BB962C8B-B14F-4D97-AF65-F5344CB8AC3E}">
        <p14:creationId xmlns:p14="http://schemas.microsoft.com/office/powerpoint/2010/main" val="26515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16" y="1163105"/>
            <a:ext cx="8909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Entropy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property (specific entropy is an intensive property)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Entropy Production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IS NOT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property.  It is a path function, just like heat and work!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200592"/>
              </p:ext>
            </p:extLst>
          </p:nvPr>
        </p:nvGraphicFramePr>
        <p:xfrm>
          <a:off x="3349555" y="2924660"/>
          <a:ext cx="2413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360" imgH="482400" progId="">
                  <p:embed/>
                </p:oleObj>
              </mc:Choice>
              <mc:Fallback>
                <p:oleObj name="Equation" r:id="rId3" imgW="1206360" imgH="482400" progId="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555" y="2924660"/>
                        <a:ext cx="24130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068821"/>
              </p:ext>
            </p:extLst>
          </p:nvPr>
        </p:nvGraphicFramePr>
        <p:xfrm>
          <a:off x="822340" y="4869700"/>
          <a:ext cx="1752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240" imgH="431640" progId="">
                  <p:embed/>
                </p:oleObj>
              </mc:Choice>
              <mc:Fallback>
                <p:oleObj name="Equation" r:id="rId5" imgW="876240" imgH="43164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40" y="4869700"/>
                        <a:ext cx="1752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044" y="4081885"/>
            <a:ext cx="7150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Now, we can integrate the entropy production term!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80401" y="4696365"/>
            <a:ext cx="5806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&gt; 0 means that the process is irreversible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= 0 means the process is reversible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&lt; 0 means the process is impossible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613345" y="4696365"/>
            <a:ext cx="192025" cy="1200329"/>
          </a:xfrm>
          <a:prstGeom prst="rightBrace">
            <a:avLst>
              <a:gd name="adj1" fmla="val 6507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4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830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Closed System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 Second Law of Thermodynamics can be written as,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62768"/>
              </p:ext>
            </p:extLst>
          </p:nvPr>
        </p:nvGraphicFramePr>
        <p:xfrm>
          <a:off x="2906713" y="2847975"/>
          <a:ext cx="3276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444240" progId="">
                  <p:embed/>
                </p:oleObj>
              </mc:Choice>
              <mc:Fallback>
                <p:oleObj name="Equation" r:id="rId3" imgW="1638000" imgH="444240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847975"/>
                        <a:ext cx="3276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90156"/>
              </p:ext>
            </p:extLst>
          </p:nvPr>
        </p:nvGraphicFramePr>
        <p:xfrm>
          <a:off x="3765495" y="2161635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99920" imgH="228600" progId="">
                  <p:embed/>
                </p:oleObj>
              </mc:Choice>
              <mc:Fallback>
                <p:oleObj name="Equation" r:id="rId5" imgW="799920" imgH="22860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495" y="2161635"/>
                        <a:ext cx="160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766965" y="2776115"/>
            <a:ext cx="3571665" cy="103693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9045" y="4095798"/>
            <a:ext cx="830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can be written on a per unit mass basis by dividing both sides of the equation by the mass of the system,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043449"/>
              </p:ext>
            </p:extLst>
          </p:nvPr>
        </p:nvGraphicFramePr>
        <p:xfrm>
          <a:off x="5271635" y="5131215"/>
          <a:ext cx="2641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20480" imgH="444240" progId="">
                  <p:embed/>
                </p:oleObj>
              </mc:Choice>
              <mc:Fallback>
                <p:oleObj name="Equation" r:id="rId7" imgW="1320480" imgH="444240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635" y="5131215"/>
                        <a:ext cx="2641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673110"/>
              </p:ext>
            </p:extLst>
          </p:nvPr>
        </p:nvGraphicFramePr>
        <p:xfrm>
          <a:off x="833540" y="5080415"/>
          <a:ext cx="3708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54000" imgH="469800" progId="">
                  <p:embed/>
                </p:oleObj>
              </mc:Choice>
              <mc:Fallback>
                <p:oleObj name="Equation" r:id="rId9" imgW="1854000" imgH="469800" progId="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40" y="5080415"/>
                        <a:ext cx="3708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4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5117</TotalTime>
  <Words>865</Words>
  <Application>Microsoft Office PowerPoint</Application>
  <PresentationFormat>On-screen Show (4:3)</PresentationFormat>
  <Paragraphs>127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Symbol</vt:lpstr>
      <vt:lpstr>Tahoma</vt:lpstr>
      <vt:lpstr>Times New Roman</vt:lpstr>
      <vt:lpstr>Office Theme</vt:lpstr>
      <vt:lpstr>Equation</vt:lpstr>
      <vt:lpstr>Lecture 20</vt:lpstr>
      <vt:lpstr>The Second Law of Thermodynamics</vt:lpstr>
      <vt:lpstr>The Second Law of Thermodynamics</vt:lpstr>
      <vt:lpstr>The Second Law of Thermodynamics</vt:lpstr>
      <vt:lpstr>The Second Law of Thermodynamics</vt:lpstr>
      <vt:lpstr>The Second Law of Thermodynamics</vt:lpstr>
      <vt:lpstr>The Second Law of Thermodynamics</vt:lpstr>
      <vt:lpstr>The Second Law of Thermodynamics</vt:lpstr>
      <vt:lpstr>The Second Law of Thermodynamics</vt:lpstr>
      <vt:lpstr>The Second Law of Thermodynamics</vt:lpstr>
      <vt:lpstr>The Laws of the Universe</vt:lpstr>
      <vt:lpstr>Special Application – Closed Systems</vt:lpstr>
      <vt:lpstr>Special Application – Open Systems</vt:lpstr>
      <vt:lpstr>Ideal Gases w/constant cp</vt:lpstr>
      <vt:lpstr>Ideal Gases w/constant cp</vt:lpstr>
      <vt:lpstr>Ideal Gases w/constant  cp</vt:lpstr>
      <vt:lpstr>Ideal Gases w/constant  cp</vt:lpstr>
      <vt:lpstr>Polytropic Process Relations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787</cp:revision>
  <cp:lastPrinted>2012-10-04T20:49:47Z</cp:lastPrinted>
  <dcterms:created xsi:type="dcterms:W3CDTF">2008-11-21T16:06:48Z</dcterms:created>
  <dcterms:modified xsi:type="dcterms:W3CDTF">2022-10-12T18:25:44Z</dcterms:modified>
</cp:coreProperties>
</file>