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85" r:id="rId3"/>
    <p:sldId id="287" r:id="rId4"/>
    <p:sldId id="288" r:id="rId5"/>
    <p:sldId id="289" r:id="rId6"/>
    <p:sldId id="290" r:id="rId7"/>
    <p:sldId id="291" r:id="rId8"/>
    <p:sldId id="293" r:id="rId9"/>
    <p:sldId id="294" r:id="rId10"/>
    <p:sldId id="297" r:id="rId11"/>
    <p:sldId id="298" r:id="rId12"/>
    <p:sldId id="295" r:id="rId13"/>
    <p:sldId id="299" r:id="rId14"/>
    <p:sldId id="296"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50C2"/>
    <a:srgbClr val="5A92EC"/>
    <a:srgbClr val="0767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0" d="100"/>
          <a:sy n="90" d="100"/>
        </p:scale>
        <p:origin x="1314" y="90"/>
      </p:cViewPr>
      <p:guideLst>
        <p:guide orient="horz" pos="2160"/>
        <p:guide pos="2880"/>
      </p:guideLst>
    </p:cSldViewPr>
  </p:slideViewPr>
  <p:notesTextViewPr>
    <p:cViewPr>
      <p:scale>
        <a:sx n="3" d="2"/>
        <a:sy n="3" d="2"/>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14" tIns="46207" rIns="92414" bIns="46207" rtlCol="0"/>
          <a:lstStyle>
            <a:lvl1pPr algn="l">
              <a:defRPr sz="1200"/>
            </a:lvl1pPr>
          </a:lstStyle>
          <a:p>
            <a:endParaRPr lang="en-US"/>
          </a:p>
        </p:txBody>
      </p:sp>
      <p:sp>
        <p:nvSpPr>
          <p:cNvPr id="3" name="Date Placeholder 2"/>
          <p:cNvSpPr>
            <a:spLocks noGrp="1"/>
          </p:cNvSpPr>
          <p:nvPr>
            <p:ph type="dt" sz="quarter" idx="1"/>
          </p:nvPr>
        </p:nvSpPr>
        <p:spPr>
          <a:xfrm>
            <a:off x="3898101" y="0"/>
            <a:ext cx="2982119" cy="464820"/>
          </a:xfrm>
          <a:prstGeom prst="rect">
            <a:avLst/>
          </a:prstGeom>
        </p:spPr>
        <p:txBody>
          <a:bodyPr vert="horz" lIns="92414" tIns="46207" rIns="92414" bIns="46207" rtlCol="0"/>
          <a:lstStyle>
            <a:lvl1pPr algn="r">
              <a:defRPr sz="1200"/>
            </a:lvl1pPr>
          </a:lstStyle>
          <a:p>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14" tIns="46207" rIns="92414" bIns="46207" rtlCol="0" anchor="b"/>
          <a:lstStyle>
            <a:lvl1pPr algn="l">
              <a:defRPr sz="1200"/>
            </a:lvl1pPr>
          </a:lstStyle>
          <a:p>
            <a:endParaRPr lang="en-US"/>
          </a:p>
        </p:txBody>
      </p:sp>
      <p:sp>
        <p:nvSpPr>
          <p:cNvPr id="5" name="Slide Number Placeholder 4"/>
          <p:cNvSpPr>
            <a:spLocks noGrp="1"/>
          </p:cNvSpPr>
          <p:nvPr>
            <p:ph type="sldNum" sz="quarter" idx="3"/>
          </p:nvPr>
        </p:nvSpPr>
        <p:spPr>
          <a:xfrm>
            <a:off x="3898101" y="8829967"/>
            <a:ext cx="2982119" cy="464820"/>
          </a:xfrm>
          <a:prstGeom prst="rect">
            <a:avLst/>
          </a:prstGeom>
        </p:spPr>
        <p:txBody>
          <a:bodyPr vert="horz" lIns="92414" tIns="46207" rIns="92414" bIns="46207" rtlCol="0" anchor="b"/>
          <a:lstStyle>
            <a:lvl1pPr algn="r">
              <a:defRPr sz="1200"/>
            </a:lvl1pPr>
          </a:lstStyle>
          <a:p>
            <a:fld id="{98DAE91A-F90A-43FB-A228-D421B11EE704}" type="slidenum">
              <a:rPr lang="en-US" smtClean="0"/>
              <a:pPr/>
              <a:t>‹#›</a:t>
            </a:fld>
            <a:endParaRPr lang="en-US"/>
          </a:p>
        </p:txBody>
      </p:sp>
    </p:spTree>
    <p:extLst>
      <p:ext uri="{BB962C8B-B14F-4D97-AF65-F5344CB8AC3E}">
        <p14:creationId xmlns:p14="http://schemas.microsoft.com/office/powerpoint/2010/main" val="3500860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14" tIns="46207" rIns="92414" bIns="46207" rtlCol="0"/>
          <a:lstStyle>
            <a:lvl1pPr algn="l">
              <a:defRPr sz="1200"/>
            </a:lvl1pPr>
          </a:lstStyle>
          <a:p>
            <a:endParaRPr lang="en-US"/>
          </a:p>
        </p:txBody>
      </p:sp>
      <p:sp>
        <p:nvSpPr>
          <p:cNvPr id="3" name="Date Placeholder 2"/>
          <p:cNvSpPr>
            <a:spLocks noGrp="1"/>
          </p:cNvSpPr>
          <p:nvPr>
            <p:ph type="dt" idx="1"/>
          </p:nvPr>
        </p:nvSpPr>
        <p:spPr>
          <a:xfrm>
            <a:off x="3898101" y="0"/>
            <a:ext cx="2982119" cy="464820"/>
          </a:xfrm>
          <a:prstGeom prst="rect">
            <a:avLst/>
          </a:prstGeom>
        </p:spPr>
        <p:txBody>
          <a:bodyPr vert="horz" lIns="92414" tIns="46207" rIns="92414" bIns="46207" rtlCol="0"/>
          <a:lstStyle>
            <a:lvl1pPr algn="r">
              <a:defRPr sz="1200"/>
            </a:lvl1pPr>
          </a:lstStyle>
          <a:p>
            <a:endParaRPr lang="en-US"/>
          </a:p>
        </p:txBody>
      </p:sp>
      <p:sp>
        <p:nvSpPr>
          <p:cNvPr id="4" name="Slide Image Placeholder 3"/>
          <p:cNvSpPr>
            <a:spLocks noGrp="1" noRot="1" noChangeAspect="1"/>
          </p:cNvSpPr>
          <p:nvPr>
            <p:ph type="sldImg" idx="2"/>
          </p:nvPr>
        </p:nvSpPr>
        <p:spPr>
          <a:xfrm>
            <a:off x="1117600" y="698500"/>
            <a:ext cx="4648200" cy="3486150"/>
          </a:xfrm>
          <a:prstGeom prst="rect">
            <a:avLst/>
          </a:prstGeom>
          <a:noFill/>
          <a:ln w="12700">
            <a:solidFill>
              <a:prstClr val="black"/>
            </a:solidFill>
          </a:ln>
        </p:spPr>
        <p:txBody>
          <a:bodyPr vert="horz" lIns="92414" tIns="46207" rIns="92414" bIns="46207"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14" tIns="46207" rIns="92414" bIns="4620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14" tIns="46207" rIns="92414" bIns="46207" rtlCol="0" anchor="b"/>
          <a:lstStyle>
            <a:lvl1pPr algn="l">
              <a:defRPr sz="1200"/>
            </a:lvl1pPr>
          </a:lstStyle>
          <a:p>
            <a:endParaRPr lang="en-US"/>
          </a:p>
        </p:txBody>
      </p:sp>
      <p:sp>
        <p:nvSpPr>
          <p:cNvPr id="7" name="Slide Number Placeholder 6"/>
          <p:cNvSpPr>
            <a:spLocks noGrp="1"/>
          </p:cNvSpPr>
          <p:nvPr>
            <p:ph type="sldNum" sz="quarter" idx="5"/>
          </p:nvPr>
        </p:nvSpPr>
        <p:spPr>
          <a:xfrm>
            <a:off x="3898101" y="8829967"/>
            <a:ext cx="2982119" cy="464820"/>
          </a:xfrm>
          <a:prstGeom prst="rect">
            <a:avLst/>
          </a:prstGeom>
        </p:spPr>
        <p:txBody>
          <a:bodyPr vert="horz" lIns="92414" tIns="46207" rIns="92414" bIns="46207" rtlCol="0" anchor="b"/>
          <a:lstStyle>
            <a:lvl1pPr algn="r">
              <a:defRPr sz="1200"/>
            </a:lvl1pPr>
          </a:lstStyle>
          <a:p>
            <a:fld id="{1AB10860-0700-4C13-9D34-728C0051246C}" type="slidenum">
              <a:rPr lang="en-US" smtClean="0"/>
              <a:pPr/>
              <a:t>‹#›</a:t>
            </a:fld>
            <a:endParaRPr lang="en-US"/>
          </a:p>
        </p:txBody>
      </p:sp>
    </p:spTree>
    <p:extLst>
      <p:ext uri="{BB962C8B-B14F-4D97-AF65-F5344CB8AC3E}">
        <p14:creationId xmlns:p14="http://schemas.microsoft.com/office/powerpoint/2010/main" val="26069643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2</a:t>
            </a:fld>
            <a:endParaRPr lang="en-US"/>
          </a:p>
        </p:txBody>
      </p:sp>
    </p:spTree>
    <p:extLst>
      <p:ext uri="{BB962C8B-B14F-4D97-AF65-F5344CB8AC3E}">
        <p14:creationId xmlns:p14="http://schemas.microsoft.com/office/powerpoint/2010/main" val="1145874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3</a:t>
            </a:fld>
            <a:endParaRPr lang="en-US" dirty="0"/>
          </a:p>
        </p:txBody>
      </p:sp>
    </p:spTree>
    <p:extLst>
      <p:ext uri="{BB962C8B-B14F-4D97-AF65-F5344CB8AC3E}">
        <p14:creationId xmlns:p14="http://schemas.microsoft.com/office/powerpoint/2010/main" val="239151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4</a:t>
            </a:fld>
            <a:endParaRPr lang="en-US" dirty="0"/>
          </a:p>
        </p:txBody>
      </p:sp>
    </p:spTree>
    <p:extLst>
      <p:ext uri="{BB962C8B-B14F-4D97-AF65-F5344CB8AC3E}">
        <p14:creationId xmlns:p14="http://schemas.microsoft.com/office/powerpoint/2010/main" val="1870648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5</a:t>
            </a:fld>
            <a:endParaRPr lang="en-US" dirty="0"/>
          </a:p>
        </p:txBody>
      </p:sp>
    </p:spTree>
    <p:extLst>
      <p:ext uri="{BB962C8B-B14F-4D97-AF65-F5344CB8AC3E}">
        <p14:creationId xmlns:p14="http://schemas.microsoft.com/office/powerpoint/2010/main" val="2930423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6</a:t>
            </a:fld>
            <a:endParaRPr lang="en-US" dirty="0"/>
          </a:p>
        </p:txBody>
      </p:sp>
    </p:spTree>
    <p:extLst>
      <p:ext uri="{BB962C8B-B14F-4D97-AF65-F5344CB8AC3E}">
        <p14:creationId xmlns:p14="http://schemas.microsoft.com/office/powerpoint/2010/main" val="42880538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5396" y="2382510"/>
            <a:ext cx="7622804" cy="1470025"/>
          </a:xfrm>
        </p:spPr>
        <p:txBody>
          <a:bodyPr>
            <a:normAutofit/>
          </a:bodyPr>
          <a:lstStyle>
            <a:lvl1pPr algn="r">
              <a:defRPr sz="3600" b="1">
                <a:latin typeface="Arial" pitchFamily="34" charset="0"/>
                <a:ea typeface="Tahoma"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685800" y="3947785"/>
            <a:ext cx="7620000" cy="2438400"/>
          </a:xfrm>
        </p:spPr>
        <p:txBody>
          <a:bodyPr/>
          <a:lstStyle>
            <a:lvl1pPr marL="0" indent="0" algn="l">
              <a:buNone/>
              <a:defRPr>
                <a:solidFill>
                  <a:schemeClr val="accent1"/>
                </a:solidFill>
                <a:effectLst/>
                <a:latin typeface="Arial" pitchFamily="34" charset="0"/>
                <a:ea typeface="Tahoma"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Rectangle 9"/>
          <p:cNvSpPr/>
          <p:nvPr userDrawn="1"/>
        </p:nvSpPr>
        <p:spPr>
          <a:xfrm>
            <a:off x="678246" y="2375316"/>
            <a:ext cx="157150" cy="157247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681050" y="2382510"/>
            <a:ext cx="777715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8305800" y="3947785"/>
            <a:ext cx="152400" cy="2421651"/>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userDrawn="1"/>
        </p:nvCxnSpPr>
        <p:spPr>
          <a:xfrm flipV="1">
            <a:off x="681050" y="6369436"/>
            <a:ext cx="7777150" cy="1657"/>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681050" y="3871585"/>
            <a:ext cx="7777150" cy="7620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678246" y="1236542"/>
            <a:ext cx="6236459" cy="1138773"/>
          </a:xfrm>
          <a:prstGeom prst="rect">
            <a:avLst/>
          </a:prstGeom>
          <a:solidFill>
            <a:srgbClr val="076797"/>
          </a:solidFill>
          <a:ln>
            <a:solidFill>
              <a:srgbClr val="076797"/>
            </a:solidFill>
          </a:ln>
        </p:spPr>
        <p:txBody>
          <a:bodyPr wrap="square" rtlCol="0">
            <a:spAutoFit/>
          </a:bodyPr>
          <a:lstStyle/>
          <a:p>
            <a:pPr algn="ctr"/>
            <a:r>
              <a:rPr lang="en-US" sz="1800" b="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Department </a:t>
            </a:r>
            <a:r>
              <a:rPr lang="en-US" sz="1400" b="0" i="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of</a:t>
            </a:r>
            <a:r>
              <a:rPr lang="en-US" sz="1800" b="0" i="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 Mechanical Engineering</a:t>
            </a:r>
          </a:p>
          <a:p>
            <a:pPr algn="ctr"/>
            <a:r>
              <a:rPr lang="en-US" sz="2400" b="1" i="0" dirty="0">
                <a:solidFill>
                  <a:schemeClr val="accent1"/>
                </a:solidFill>
                <a:effectLst>
                  <a:outerShdw blurRad="50800" dist="38100" dir="2700000" algn="tl" rotWithShape="0">
                    <a:schemeClr val="accent3">
                      <a:lumMod val="40000"/>
                      <a:lumOff val="60000"/>
                      <a:alpha val="40000"/>
                    </a:schemeClr>
                  </a:outerShdw>
                </a:effectLst>
                <a:latin typeface="Arial" pitchFamily="34" charset="0"/>
                <a:ea typeface="Tahoma" pitchFamily="34" charset="0"/>
                <a:cs typeface="Arial" pitchFamily="34" charset="0"/>
              </a:rPr>
              <a:t>ME 322 – Mechanical Engineering Thermodynamics</a:t>
            </a:r>
            <a:endParaRPr lang="en-US" sz="2400" b="1" dirty="0">
              <a:solidFill>
                <a:schemeClr val="accent1"/>
              </a:solidFill>
              <a:effectLst>
                <a:outerShdw blurRad="50800" dist="38100" dir="2700000" algn="tl" rotWithShape="0">
                  <a:schemeClr val="accent3">
                    <a:lumMod val="40000"/>
                    <a:lumOff val="60000"/>
                    <a:alpha val="40000"/>
                  </a:schemeClr>
                </a:outerShdw>
              </a:effectLst>
              <a:latin typeface="Arial" pitchFamily="34" charset="0"/>
              <a:ea typeface="Tahoma" pitchFamily="34" charset="0"/>
              <a:cs typeface="Arial" pitchFamily="34" charset="0"/>
            </a:endParaRPr>
          </a:p>
        </p:txBody>
      </p:sp>
      <p:pic>
        <p:nvPicPr>
          <p:cNvPr id="9218"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246" y="241385"/>
            <a:ext cx="4008735" cy="925093"/>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G:\STEVE_HP7E\My Documents\My Pictures\Official UI Art\04UI_Seal-Black.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06730" y="202980"/>
            <a:ext cx="1814397" cy="18143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B7E150-72F3-44C5-96E5-C72CE1B25613}" type="datetime1">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cxnSp>
        <p:nvCxnSpPr>
          <p:cNvPr id="8" name="Straight Connector 7"/>
          <p:cNvCxnSpPr/>
          <p:nvPr userDrawn="1"/>
        </p:nvCxnSpPr>
        <p:spPr>
          <a:xfrm>
            <a:off x="457200" y="11049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0"/>
            <a:ext cx="152400" cy="9144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9975A4-B7E8-425F-BB24-BD800D4E6C4A}" type="datetime1">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04800" y="1086295"/>
            <a:ext cx="8382000" cy="5162105"/>
          </a:xfrm>
        </p:spPr>
        <p:txBody>
          <a:bodyPr/>
          <a:lstStyle>
            <a:lvl1pPr>
              <a:defRPr>
                <a:latin typeface="Arial" pitchFamily="34" charset="0"/>
                <a:cs typeface="Arial" pitchFamily="34" charset="0"/>
              </a:defRPr>
            </a:lvl1pPr>
            <a:lvl2pPr>
              <a:defRPr>
                <a:solidFill>
                  <a:srgbClr val="076797"/>
                </a:solidFill>
                <a:latin typeface="Arial" pitchFamily="34" charset="0"/>
                <a:cs typeface="Arial" pitchFamily="34" charset="0"/>
              </a:defRPr>
            </a:lvl2pPr>
            <a:lvl3pPr>
              <a:defRPr>
                <a:latin typeface="Arial" pitchFamily="34" charset="0"/>
                <a:cs typeface="Arial" pitchFamily="34" charset="0"/>
              </a:defRPr>
            </a:lvl3pPr>
            <a:lvl4pPr>
              <a:defRPr>
                <a:solidFill>
                  <a:srgbClr val="076797"/>
                </a:solidFill>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pPr algn="l"/>
              <a:t>‹#›</a:t>
            </a:fld>
            <a:endParaRPr lang="en-US" dirty="0"/>
          </a:p>
        </p:txBody>
      </p:sp>
      <p:cxnSp>
        <p:nvCxnSpPr>
          <p:cNvPr id="8" name="Straight Connector 7"/>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p:cNvSpPr>
            <a:spLocks noGrp="1"/>
          </p:cNvSpPr>
          <p:nvPr>
            <p:ph type="title"/>
          </p:nvPr>
        </p:nvSpPr>
        <p:spPr>
          <a:xfrm>
            <a:off x="457200" y="190500"/>
            <a:ext cx="8229600" cy="868362"/>
          </a:xfrm>
        </p:spPr>
        <p:txBody>
          <a:bodyPr/>
          <a:lstStyle>
            <a:lvl1pPr>
              <a:defRPr>
                <a:latin typeface="Arial" pitchFamily="34" charset="0"/>
                <a:cs typeface="Arial" pitchFamily="34" charset="0"/>
              </a:defRPr>
            </a:lvl1pPr>
          </a:lstStyle>
          <a:p>
            <a:r>
              <a:rPr lang="en-US" dirty="0"/>
              <a:t>Click to edit Master title style</a:t>
            </a:r>
          </a:p>
        </p:txBody>
      </p:sp>
      <p:cxnSp>
        <p:nvCxnSpPr>
          <p:cNvPr id="11" name="Straight Connector 10"/>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pPr algn="l"/>
              <a:t>‹#›</a:t>
            </a:fld>
            <a:endParaRPr lang="en-US" dirty="0"/>
          </a:p>
        </p:txBody>
      </p:sp>
      <p:cxnSp>
        <p:nvCxnSpPr>
          <p:cNvPr id="15" name="Straight Connector 14"/>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pic>
        <p:nvPicPr>
          <p:cNvPr id="9"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Book Antiqua" pitchFamily="18"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Book Antiqu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4C856D-A7D5-4A83-86A1-E405EB9F6480}" type="datetime1">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457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8FFFE05-D46B-4769-8980-F59A989191A1}" type="datetime1">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304800" y="1104900"/>
            <a:ext cx="8388685"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286500"/>
            <a:ext cx="82296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04800" y="192088"/>
            <a:ext cx="152400" cy="914400"/>
          </a:xfrm>
          <a:prstGeom prst="rect">
            <a:avLst/>
          </a:prstGeom>
          <a:solidFill>
            <a:srgbClr val="076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76797"/>
              </a:solidFill>
            </a:endParaRPr>
          </a:p>
        </p:txBody>
      </p:sp>
      <p:pic>
        <p:nvPicPr>
          <p:cNvPr id="12"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81100"/>
            <a:ext cx="4040188" cy="993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219200"/>
            <a:ext cx="4041775" cy="955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4"/>
            <a:ext cx="4041775"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0C6C6B8-8C04-4296-89D4-905557259A71}" type="datetime1">
              <a:rPr lang="en-US" smtClean="0"/>
              <a:pPr/>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90861-4B16-40B9-9EE8-90F7D404DB3D}" type="slidenum">
              <a:rPr lang="en-US" smtClean="0"/>
              <a:pPr/>
              <a:t>‹#›</a:t>
            </a:fld>
            <a:endParaRPr lang="en-US"/>
          </a:p>
        </p:txBody>
      </p:sp>
      <p:cxnSp>
        <p:nvCxnSpPr>
          <p:cNvPr id="11" name="Straight Connector 10"/>
          <p:cNvCxnSpPr/>
          <p:nvPr userDrawn="1"/>
        </p:nvCxnSpPr>
        <p:spPr>
          <a:xfrm>
            <a:off x="457200" y="11049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57200" y="62865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304800" y="190500"/>
            <a:ext cx="152400" cy="9144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B8394-1289-49A0-97B1-D7C884EA7072}" type="datetime1">
              <a:rPr lang="en-US" smtClean="0"/>
              <a:pPr/>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C7CC5D-15E3-4648-8232-2D20786571C0}" type="datetime1">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F8D9EE-AF68-4C74-80AF-2224FB38186F}" type="datetime1">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0500"/>
            <a:ext cx="8229600" cy="8683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43000"/>
            <a:ext cx="8229600" cy="5105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505200" y="636270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075477-58BD-4A28-9926-AB4BEBA63B4E}" type="datetime1">
              <a:rPr lang="en-US" smtClean="0"/>
              <a:pPr/>
              <a:t>3/22/2023</a:t>
            </a:fld>
            <a:endParaRPr lang="en-US" dirty="0"/>
          </a:p>
        </p:txBody>
      </p:sp>
      <p:sp>
        <p:nvSpPr>
          <p:cNvPr id="5" name="Footer Placeholder 4"/>
          <p:cNvSpPr>
            <a:spLocks noGrp="1"/>
          </p:cNvSpPr>
          <p:nvPr>
            <p:ph type="ftr" sz="quarter" idx="3"/>
          </p:nvPr>
        </p:nvSpPr>
        <p:spPr>
          <a:xfrm>
            <a:off x="5791200" y="63627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57200" y="63627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90861-4B16-40B9-9EE8-90F7D404DB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rgbClr val="076797"/>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rgbClr val="076797"/>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19.wmf"/><Relationship Id="rId7" Type="http://schemas.openxmlformats.org/officeDocument/2006/relationships/image" Target="../media/image21.wmf"/><Relationship Id="rId2" Type="http://schemas.openxmlformats.org/officeDocument/2006/relationships/oleObject" Target="../embeddings/oleObject15.bin"/><Relationship Id="rId1" Type="http://schemas.openxmlformats.org/officeDocument/2006/relationships/slideLayout" Target="../slideLayouts/slideLayout3.xml"/><Relationship Id="rId6" Type="http://schemas.openxmlformats.org/officeDocument/2006/relationships/oleObject" Target="../embeddings/oleObject16.bin"/><Relationship Id="rId5" Type="http://schemas.openxmlformats.org/officeDocument/2006/relationships/image" Target="../media/image20.wmf"/><Relationship Id="rId4" Type="http://schemas.openxmlformats.org/officeDocument/2006/relationships/oleObject" Target="../embeddings/oleObject14.bin"/><Relationship Id="rId9" Type="http://schemas.openxmlformats.org/officeDocument/2006/relationships/image" Target="../media/image22.wmf"/></Relationships>
</file>

<file path=ppt/slides/_rels/slide11.x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3.png"/><Relationship Id="rId2" Type="http://schemas.openxmlformats.org/officeDocument/2006/relationships/oleObject" Target="../embeddings/oleObject16.bin"/><Relationship Id="rId1" Type="http://schemas.openxmlformats.org/officeDocument/2006/relationships/slideLayout" Target="../slideLayouts/slideLayout3.xml"/><Relationship Id="rId6" Type="http://schemas.openxmlformats.org/officeDocument/2006/relationships/image" Target="../media/image21.png"/><Relationship Id="rId5" Type="http://schemas.openxmlformats.org/officeDocument/2006/relationships/image" Target="../media/image22.wmf"/><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8.bin"/><Relationship Id="rId1" Type="http://schemas.openxmlformats.org/officeDocument/2006/relationships/slideLayout" Target="../slideLayouts/slideLayout3.xml"/><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6.bin"/><Relationship Id="rId1" Type="http://schemas.openxmlformats.org/officeDocument/2006/relationships/slideLayout" Target="../slideLayouts/slideLayout3.xml"/><Relationship Id="rId6" Type="http://schemas.openxmlformats.org/officeDocument/2006/relationships/image" Target="../media/image230.png"/><Relationship Id="rId5" Type="http://schemas.openxmlformats.org/officeDocument/2006/relationships/image" Target="../media/image22.wmf"/><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8.wmf"/><Relationship Id="rId5" Type="http://schemas.openxmlformats.org/officeDocument/2006/relationships/oleObject" Target="../embeddings/oleObject5.bin"/><Relationship Id="rId10" Type="http://schemas.openxmlformats.org/officeDocument/2006/relationships/image" Target="../media/image11.png"/><Relationship Id="rId4" Type="http://schemas.openxmlformats.org/officeDocument/2006/relationships/image" Target="../media/image7.wmf"/><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3.x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3.bin"/><Relationship Id="rId1" Type="http://schemas.openxmlformats.org/officeDocument/2006/relationships/slideLayout" Target="../slideLayouts/slideLayout3.xml"/><Relationship Id="rId5" Type="http://schemas.openxmlformats.org/officeDocument/2006/relationships/image" Target="../media/image20.w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Lecture 21</a:t>
            </a:r>
            <a:endParaRPr lang="en-US" dirty="0"/>
          </a:p>
        </p:txBody>
      </p:sp>
      <p:sp>
        <p:nvSpPr>
          <p:cNvPr id="3" name="Subtitle 2"/>
          <p:cNvSpPr>
            <a:spLocks noGrp="1"/>
          </p:cNvSpPr>
          <p:nvPr>
            <p:ph type="subTitle" idx="1"/>
          </p:nvPr>
        </p:nvSpPr>
        <p:spPr/>
        <p:txBody>
          <a:bodyPr>
            <a:normAutofit/>
          </a:bodyPr>
          <a:lstStyle/>
          <a:p>
            <a:r>
              <a:rPr lang="en-US" dirty="0"/>
              <a:t>Second Law Analysis of Closed Systems</a:t>
            </a:r>
          </a:p>
        </p:txBody>
      </p:sp>
    </p:spTree>
    <p:extLst>
      <p:ext uri="{BB962C8B-B14F-4D97-AF65-F5344CB8AC3E}">
        <p14:creationId xmlns:p14="http://schemas.microsoft.com/office/powerpoint/2010/main" val="2486212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4B9DD24D-D957-24EC-56ED-E3EDC59B86EC}"/>
              </a:ext>
            </a:extLst>
          </p:cNvPr>
          <p:cNvSpPr txBox="1"/>
          <p:nvPr/>
        </p:nvSpPr>
        <p:spPr>
          <a:xfrm>
            <a:off x="280776" y="2553312"/>
            <a:ext cx="8243002" cy="3170099"/>
          </a:xfrm>
          <a:prstGeom prst="rect">
            <a:avLst/>
          </a:prstGeom>
          <a:noFill/>
        </p:spPr>
        <p:txBody>
          <a:bodyPr wrap="square" rtlCol="0">
            <a:spAutoFit/>
          </a:bodyPr>
          <a:lstStyle/>
          <a:p>
            <a:pPr algn="ctr"/>
            <a:r>
              <a:rPr lang="en-US" sz="2000" dirty="0">
                <a:latin typeface="Arial" pitchFamily="34" charset="0"/>
                <a:cs typeface="Arial" pitchFamily="34" charset="0"/>
              </a:rPr>
              <a:t>becomes</a:t>
            </a:r>
          </a:p>
          <a:p>
            <a:endParaRPr lang="en-US" sz="2000" b="1" u="sng" dirty="0">
              <a:latin typeface="Arial" pitchFamily="34" charset="0"/>
              <a:cs typeface="Arial" pitchFamily="34" charset="0"/>
            </a:endParaRPr>
          </a:p>
          <a:p>
            <a:endParaRPr lang="en-US" sz="2000" b="1" u="sng" dirty="0">
              <a:latin typeface="Arial" pitchFamily="34" charset="0"/>
              <a:cs typeface="Arial" pitchFamily="34" charset="0"/>
            </a:endParaRPr>
          </a:p>
          <a:p>
            <a:endParaRPr lang="en-US" sz="2000" b="1" u="sng" dirty="0">
              <a:latin typeface="Arial" pitchFamily="34" charset="0"/>
              <a:cs typeface="Arial" pitchFamily="34" charset="0"/>
            </a:endParaRP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a:p>
            <a:pPr algn="ctr"/>
            <a:r>
              <a:rPr lang="en-US" sz="2000" dirty="0">
                <a:latin typeface="Arial" pitchFamily="34" charset="0"/>
                <a:cs typeface="Arial" pitchFamily="34" charset="0"/>
              </a:rPr>
              <a:t>becomes</a:t>
            </a:r>
          </a:p>
          <a:p>
            <a:endParaRPr lang="en-US" sz="2000" dirty="0">
              <a:latin typeface="Arial" pitchFamily="34" charset="0"/>
              <a:cs typeface="Arial" pitchFamily="34" charset="0"/>
            </a:endParaRPr>
          </a:p>
        </p:txBody>
      </p:sp>
      <p:sp>
        <p:nvSpPr>
          <p:cNvPr id="2" name="Title 1"/>
          <p:cNvSpPr>
            <a:spLocks noGrp="1"/>
          </p:cNvSpPr>
          <p:nvPr>
            <p:ph type="title"/>
          </p:nvPr>
        </p:nvSpPr>
        <p:spPr/>
        <p:txBody>
          <a:bodyPr>
            <a:normAutofit fontScale="90000"/>
          </a:bodyPr>
          <a:lstStyle/>
          <a:p>
            <a:r>
              <a:rPr lang="en-US" dirty="0"/>
              <a:t>Example 2: Piston-Cylinder Problem</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10</a:t>
            </a:fld>
            <a:endParaRPr lang="en-US" dirty="0"/>
          </a:p>
        </p:txBody>
      </p:sp>
      <p:sp>
        <p:nvSpPr>
          <p:cNvPr id="4" name="TextBox 3"/>
          <p:cNvSpPr txBox="1"/>
          <p:nvPr/>
        </p:nvSpPr>
        <p:spPr>
          <a:xfrm>
            <a:off x="443799" y="1142131"/>
            <a:ext cx="8243002" cy="400110"/>
          </a:xfrm>
          <a:prstGeom prst="rect">
            <a:avLst/>
          </a:prstGeom>
          <a:noFill/>
        </p:spPr>
        <p:txBody>
          <a:bodyPr wrap="square" rtlCol="0">
            <a:spAutoFit/>
          </a:bodyPr>
          <a:lstStyle/>
          <a:p>
            <a:r>
              <a:rPr lang="en-US" sz="2000" b="1" u="sng" dirty="0">
                <a:latin typeface="Arial" pitchFamily="34" charset="0"/>
                <a:cs typeface="Arial" pitchFamily="34" charset="0"/>
              </a:rPr>
              <a:t>Open System Rate Form </a:t>
            </a:r>
            <a:r>
              <a:rPr lang="en-US" sz="2000" b="1" u="sng" dirty="0">
                <a:latin typeface="Arial" pitchFamily="34" charset="0"/>
                <a:cs typeface="Arial" pitchFamily="34" charset="0"/>
                <a:sym typeface="Wingdings" panose="05000000000000000000" pitchFamily="2" charset="2"/>
              </a:rPr>
              <a:t> Closed System Total Form</a:t>
            </a:r>
            <a:endParaRPr lang="en-US" sz="2000" dirty="0">
              <a:latin typeface="Arial" pitchFamily="34" charset="0"/>
              <a:cs typeface="Arial" pitchFamily="34" charset="0"/>
            </a:endParaRPr>
          </a:p>
        </p:txBody>
      </p:sp>
      <p:graphicFrame>
        <p:nvGraphicFramePr>
          <p:cNvPr id="5" name="Object 4">
            <a:extLst>
              <a:ext uri="{FF2B5EF4-FFF2-40B4-BE49-F238E27FC236}">
                <a16:creationId xmlns:a16="http://schemas.microsoft.com/office/drawing/2014/main" id="{E7299418-2D01-0A42-2F8A-FF43F5557909}"/>
              </a:ext>
            </a:extLst>
          </p:cNvPr>
          <p:cNvGraphicFramePr>
            <a:graphicFrameLocks noChangeAspect="1"/>
          </p:cNvGraphicFramePr>
          <p:nvPr>
            <p:extLst>
              <p:ext uri="{D42A27DB-BD31-4B8C-83A1-F6EECF244321}">
                <p14:modId xmlns:p14="http://schemas.microsoft.com/office/powerpoint/2010/main" val="933420481"/>
              </p:ext>
            </p:extLst>
          </p:nvPr>
        </p:nvGraphicFramePr>
        <p:xfrm>
          <a:off x="727075" y="1596012"/>
          <a:ext cx="7689850" cy="898525"/>
        </p:xfrm>
        <a:graphic>
          <a:graphicData uri="http://schemas.openxmlformats.org/presentationml/2006/ole">
            <mc:AlternateContent xmlns:mc="http://schemas.openxmlformats.org/markup-compatibility/2006">
              <mc:Choice xmlns:v="urn:schemas-microsoft-com:vml" Requires="v">
                <p:oleObj r:id="rId2" imgW="4127400" imgH="482400" progId="">
                  <p:embed/>
                </p:oleObj>
              </mc:Choice>
              <mc:Fallback>
                <p:oleObj r:id="rId2" imgW="4127400" imgH="482400" progId="">
                  <p:embed/>
                  <p:pic>
                    <p:nvPicPr>
                      <p:cNvPr id="5" name="Object 4">
                        <a:extLst>
                          <a:ext uri="{FF2B5EF4-FFF2-40B4-BE49-F238E27FC236}">
                            <a16:creationId xmlns:a16="http://schemas.microsoft.com/office/drawing/2014/main" id="{E7299418-2D01-0A42-2F8A-FF43F55579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075" y="1596012"/>
                        <a:ext cx="7689850" cy="89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a:extLst>
              <a:ext uri="{FF2B5EF4-FFF2-40B4-BE49-F238E27FC236}">
                <a16:creationId xmlns:a16="http://schemas.microsoft.com/office/drawing/2014/main" id="{388D90CF-FE85-BE08-E956-81332F87581E}"/>
              </a:ext>
            </a:extLst>
          </p:cNvPr>
          <p:cNvGraphicFramePr>
            <a:graphicFrameLocks noChangeAspect="1"/>
          </p:cNvGraphicFramePr>
          <p:nvPr>
            <p:extLst>
              <p:ext uri="{D42A27DB-BD31-4B8C-83A1-F6EECF244321}">
                <p14:modId xmlns:p14="http://schemas.microsoft.com/office/powerpoint/2010/main" val="3266226164"/>
              </p:ext>
            </p:extLst>
          </p:nvPr>
        </p:nvGraphicFramePr>
        <p:xfrm>
          <a:off x="2309812" y="4086839"/>
          <a:ext cx="4524375" cy="892175"/>
        </p:xfrm>
        <a:graphic>
          <a:graphicData uri="http://schemas.openxmlformats.org/presentationml/2006/ole">
            <mc:AlternateContent xmlns:mc="http://schemas.openxmlformats.org/markup-compatibility/2006">
              <mc:Choice xmlns:v="urn:schemas-microsoft-com:vml" Requires="v">
                <p:oleObj r:id="rId4" imgW="2323800" imgH="457200" progId="">
                  <p:embed/>
                </p:oleObj>
              </mc:Choice>
              <mc:Fallback>
                <p:oleObj r:id="rId4" imgW="2323800" imgH="457200" progId="">
                  <p:embed/>
                  <p:pic>
                    <p:nvPicPr>
                      <p:cNvPr id="6" name="Object 5">
                        <a:extLst>
                          <a:ext uri="{FF2B5EF4-FFF2-40B4-BE49-F238E27FC236}">
                            <a16:creationId xmlns:a16="http://schemas.microsoft.com/office/drawing/2014/main" id="{388D90CF-FE85-BE08-E956-81332F8758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9812" y="4086839"/>
                        <a:ext cx="4524375" cy="892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a:extLst>
              <a:ext uri="{FF2B5EF4-FFF2-40B4-BE49-F238E27FC236}">
                <a16:creationId xmlns:a16="http://schemas.microsoft.com/office/drawing/2014/main" id="{D3A1ABE1-F3E9-E9BA-40DF-BB4806CBC73C}"/>
              </a:ext>
            </a:extLst>
          </p:cNvPr>
          <p:cNvGraphicFramePr>
            <a:graphicFrameLocks noChangeAspect="1"/>
          </p:cNvGraphicFramePr>
          <p:nvPr>
            <p:extLst>
              <p:ext uri="{D42A27DB-BD31-4B8C-83A1-F6EECF244321}">
                <p14:modId xmlns:p14="http://schemas.microsoft.com/office/powerpoint/2010/main" val="349792927"/>
              </p:ext>
            </p:extLst>
          </p:nvPr>
        </p:nvGraphicFramePr>
        <p:xfrm>
          <a:off x="3244500" y="5461099"/>
          <a:ext cx="2641600" cy="889000"/>
        </p:xfrm>
        <a:graphic>
          <a:graphicData uri="http://schemas.openxmlformats.org/presentationml/2006/ole">
            <mc:AlternateContent xmlns:mc="http://schemas.openxmlformats.org/markup-compatibility/2006">
              <mc:Choice xmlns:v="urn:schemas-microsoft-com:vml" Requires="v">
                <p:oleObj name="Equation" r:id="rId6" imgW="1320480" imgH="444240" progId="">
                  <p:embed/>
                </p:oleObj>
              </mc:Choice>
              <mc:Fallback>
                <p:oleObj name="Equation" r:id="rId6" imgW="1320480" imgH="444240" progId="">
                  <p:embed/>
                  <p:pic>
                    <p:nvPicPr>
                      <p:cNvPr id="12"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4500" y="5461099"/>
                        <a:ext cx="26416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a:extLst>
              <a:ext uri="{FF2B5EF4-FFF2-40B4-BE49-F238E27FC236}">
                <a16:creationId xmlns:a16="http://schemas.microsoft.com/office/drawing/2014/main" id="{7C1B4252-4E61-DB01-792A-CF4934A655B7}"/>
              </a:ext>
            </a:extLst>
          </p:cNvPr>
          <p:cNvGraphicFramePr>
            <a:graphicFrameLocks noChangeAspect="1"/>
          </p:cNvGraphicFramePr>
          <p:nvPr>
            <p:extLst>
              <p:ext uri="{D42A27DB-BD31-4B8C-83A1-F6EECF244321}">
                <p14:modId xmlns:p14="http://schemas.microsoft.com/office/powerpoint/2010/main" val="927451950"/>
              </p:ext>
            </p:extLst>
          </p:nvPr>
        </p:nvGraphicFramePr>
        <p:xfrm>
          <a:off x="2190890" y="2987855"/>
          <a:ext cx="4422775" cy="863600"/>
        </p:xfrm>
        <a:graphic>
          <a:graphicData uri="http://schemas.openxmlformats.org/presentationml/2006/ole">
            <mc:AlternateContent xmlns:mc="http://schemas.openxmlformats.org/markup-compatibility/2006">
              <mc:Choice xmlns:v="urn:schemas-microsoft-com:vml" Requires="v">
                <p:oleObj name="Equation" r:id="rId8" imgW="2527200" imgH="495000" progId="">
                  <p:embed/>
                </p:oleObj>
              </mc:Choice>
              <mc:Fallback>
                <p:oleObj name="Equation" r:id="rId8" imgW="2527200" imgH="495000" progId="">
                  <p:embed/>
                  <p:pic>
                    <p:nvPicPr>
                      <p:cNvPr id="5"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0890" y="2987855"/>
                        <a:ext cx="4422775"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a:extLst>
              <a:ext uri="{FF2B5EF4-FFF2-40B4-BE49-F238E27FC236}">
                <a16:creationId xmlns:a16="http://schemas.microsoft.com/office/drawing/2014/main" id="{761E6EC8-0BC8-9740-D5D6-1C6BF9B7BC99}"/>
              </a:ext>
            </a:extLst>
          </p:cNvPr>
          <p:cNvCxnSpPr/>
          <p:nvPr/>
        </p:nvCxnSpPr>
        <p:spPr>
          <a:xfrm flipV="1">
            <a:off x="78615" y="4005075"/>
            <a:ext cx="8909960" cy="51522"/>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62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 Piston-Cylinder Problem</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11</a:t>
            </a:fld>
            <a:endParaRPr lang="en-US" dirty="0"/>
          </a:p>
        </p:txBody>
      </p:sp>
      <p:sp>
        <p:nvSpPr>
          <p:cNvPr id="4" name="TextBox 3"/>
          <p:cNvSpPr txBox="1"/>
          <p:nvPr/>
        </p:nvSpPr>
        <p:spPr>
          <a:xfrm>
            <a:off x="443799" y="1142131"/>
            <a:ext cx="8243002" cy="400110"/>
          </a:xfrm>
          <a:prstGeom prst="rect">
            <a:avLst/>
          </a:prstGeom>
          <a:noFill/>
        </p:spPr>
        <p:txBody>
          <a:bodyPr wrap="square" rtlCol="0">
            <a:spAutoFit/>
          </a:bodyPr>
          <a:lstStyle/>
          <a:p>
            <a:r>
              <a:rPr lang="en-US" sz="2000" b="1" u="sng" dirty="0">
                <a:latin typeface="Arial" pitchFamily="34" charset="0"/>
                <a:cs typeface="Arial" pitchFamily="34" charset="0"/>
              </a:rPr>
              <a:t>Useful Relationships from Your Recent Past</a:t>
            </a:r>
            <a:endParaRPr lang="en-US" sz="2000" dirty="0">
              <a:latin typeface="Arial" pitchFamily="34" charset="0"/>
              <a:cs typeface="Arial" pitchFamily="34" charset="0"/>
            </a:endParaRPr>
          </a:p>
        </p:txBody>
      </p:sp>
      <p:graphicFrame>
        <p:nvGraphicFramePr>
          <p:cNvPr id="7" name="Object 6">
            <a:extLst>
              <a:ext uri="{FF2B5EF4-FFF2-40B4-BE49-F238E27FC236}">
                <a16:creationId xmlns:a16="http://schemas.microsoft.com/office/drawing/2014/main" id="{D3A1ABE1-F3E9-E9BA-40DF-BB4806CBC73C}"/>
              </a:ext>
            </a:extLst>
          </p:cNvPr>
          <p:cNvGraphicFramePr>
            <a:graphicFrameLocks noChangeAspect="1"/>
          </p:cNvGraphicFramePr>
          <p:nvPr>
            <p:extLst>
              <p:ext uri="{D42A27DB-BD31-4B8C-83A1-F6EECF244321}">
                <p14:modId xmlns:p14="http://schemas.microsoft.com/office/powerpoint/2010/main" val="3969820293"/>
              </p:ext>
            </p:extLst>
          </p:nvPr>
        </p:nvGraphicFramePr>
        <p:xfrm>
          <a:off x="3498297" y="2687523"/>
          <a:ext cx="2134005" cy="718175"/>
        </p:xfrm>
        <a:graphic>
          <a:graphicData uri="http://schemas.openxmlformats.org/presentationml/2006/ole">
            <mc:AlternateContent xmlns:mc="http://schemas.openxmlformats.org/markup-compatibility/2006">
              <mc:Choice xmlns:v="urn:schemas-microsoft-com:vml" Requires="v">
                <p:oleObj name="Equation" r:id="rId2" imgW="1320480" imgH="444240" progId="">
                  <p:embed/>
                </p:oleObj>
              </mc:Choice>
              <mc:Fallback>
                <p:oleObj name="Equation" r:id="rId2" imgW="1320480" imgH="444240" progId="">
                  <p:embed/>
                  <p:pic>
                    <p:nvPicPr>
                      <p:cNvPr id="7" name="Object 6">
                        <a:extLst>
                          <a:ext uri="{FF2B5EF4-FFF2-40B4-BE49-F238E27FC236}">
                            <a16:creationId xmlns:a16="http://schemas.microsoft.com/office/drawing/2014/main" id="{D3A1ABE1-F3E9-E9BA-40DF-BB4806CBC7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8297" y="2687523"/>
                        <a:ext cx="2134005" cy="718175"/>
                      </a:xfrm>
                      <a:prstGeom prst="rect">
                        <a:avLst/>
                      </a:prstGeom>
                      <a:noFill/>
                    </p:spPr>
                  </p:pic>
                </p:oleObj>
              </mc:Fallback>
            </mc:AlternateContent>
          </a:graphicData>
        </a:graphic>
      </p:graphicFrame>
      <p:graphicFrame>
        <p:nvGraphicFramePr>
          <p:cNvPr id="8" name="Object 7">
            <a:extLst>
              <a:ext uri="{FF2B5EF4-FFF2-40B4-BE49-F238E27FC236}">
                <a16:creationId xmlns:a16="http://schemas.microsoft.com/office/drawing/2014/main" id="{7C1B4252-4E61-DB01-792A-CF4934A655B7}"/>
              </a:ext>
            </a:extLst>
          </p:cNvPr>
          <p:cNvGraphicFramePr>
            <a:graphicFrameLocks noChangeAspect="1"/>
          </p:cNvGraphicFramePr>
          <p:nvPr>
            <p:extLst>
              <p:ext uri="{D42A27DB-BD31-4B8C-83A1-F6EECF244321}">
                <p14:modId xmlns:p14="http://schemas.microsoft.com/office/powerpoint/2010/main" val="927585644"/>
              </p:ext>
            </p:extLst>
          </p:nvPr>
        </p:nvGraphicFramePr>
        <p:xfrm>
          <a:off x="2669429" y="1754367"/>
          <a:ext cx="3791740" cy="740383"/>
        </p:xfrm>
        <a:graphic>
          <a:graphicData uri="http://schemas.openxmlformats.org/presentationml/2006/ole">
            <mc:AlternateContent xmlns:mc="http://schemas.openxmlformats.org/markup-compatibility/2006">
              <mc:Choice xmlns:v="urn:schemas-microsoft-com:vml" Requires="v">
                <p:oleObj name="Equation" r:id="rId4" imgW="2527200" imgH="495000" progId="">
                  <p:embed/>
                </p:oleObj>
              </mc:Choice>
              <mc:Fallback>
                <p:oleObj name="Equation" r:id="rId4" imgW="2527200" imgH="495000" progId="">
                  <p:embed/>
                  <p:pic>
                    <p:nvPicPr>
                      <p:cNvPr id="8" name="Object 7">
                        <a:extLst>
                          <a:ext uri="{FF2B5EF4-FFF2-40B4-BE49-F238E27FC236}">
                            <a16:creationId xmlns:a16="http://schemas.microsoft.com/office/drawing/2014/main" id="{7C1B4252-4E61-DB01-792A-CF4934A655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9429" y="1754367"/>
                        <a:ext cx="3791740" cy="740383"/>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2CAFFA6E-F17F-5BF8-021E-12F8D26A8AAE}"/>
                  </a:ext>
                </a:extLst>
              </p:cNvPr>
              <p:cNvSpPr txBox="1"/>
              <p:nvPr/>
            </p:nvSpPr>
            <p:spPr>
              <a:xfrm>
                <a:off x="3189420" y="5523085"/>
                <a:ext cx="4572000" cy="518475"/>
              </a:xfrm>
              <a:prstGeom prst="rect">
                <a:avLst/>
              </a:prstGeom>
              <a:noFill/>
            </p:spPr>
            <p:txBody>
              <a:bodyPr wrap="square">
                <a:spAutoFit/>
              </a:bodyPr>
              <a:lstStyle/>
              <a:p>
                <a14:m>
                  <m:oMath xmlns:m="http://schemas.openxmlformats.org/officeDocument/2006/math">
                    <m:sSub>
                      <m:sSubPr>
                        <m:ctrlPr>
                          <a:rPr lang="en-US" i="1" smtClean="0">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𝑠</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𝑠</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𝑐</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𝑝</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𝑙𝑛</m:t>
                    </m:r>
                    <m:f>
                      <m:fPr>
                        <m:ctrlPr>
                          <a:rPr lang="en-US" i="1">
                            <a:effectLst/>
                            <a:latin typeface="Cambria Math" panose="02040503050406030204" pitchFamily="18" charset="0"/>
                          </a:rPr>
                        </m:ctrlPr>
                      </m:fPr>
                      <m:num>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𝑇</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𝑇</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ub>
                        </m:sSub>
                      </m:den>
                    </m:f>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𝑅</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𝑙𝑛</m:t>
                    </m:r>
                    <m:f>
                      <m:fPr>
                        <m:ctrlPr>
                          <a:rPr lang="en-US" i="1">
                            <a:effectLst/>
                            <a:latin typeface="Cambria Math" panose="02040503050406030204" pitchFamily="18" charset="0"/>
                          </a:rPr>
                        </m:ctrlPr>
                      </m:fPr>
                      <m:num>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ub>
                        </m:sSub>
                      </m:den>
                    </m:f>
                  </m:oMath>
                </a14:m>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dirty="0"/>
              </a:p>
            </p:txBody>
          </p:sp>
        </mc:Choice>
        <mc:Fallback xmlns="">
          <p:sp>
            <p:nvSpPr>
              <p:cNvPr id="12" name="TextBox 11">
                <a:extLst>
                  <a:ext uri="{FF2B5EF4-FFF2-40B4-BE49-F238E27FC236}">
                    <a16:creationId xmlns:a16="http://schemas.microsoft.com/office/drawing/2014/main" id="{2CAFFA6E-F17F-5BF8-021E-12F8D26A8AAE}"/>
                  </a:ext>
                </a:extLst>
              </p:cNvPr>
              <p:cNvSpPr txBox="1">
                <a:spLocks noRot="1" noChangeAspect="1" noMove="1" noResize="1" noEditPoints="1" noAdjustHandles="1" noChangeArrowheads="1" noChangeShapeType="1" noTextEdit="1"/>
              </p:cNvSpPr>
              <p:nvPr/>
            </p:nvSpPr>
            <p:spPr>
              <a:xfrm>
                <a:off x="3189420" y="5523085"/>
                <a:ext cx="4572000" cy="518475"/>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3C71ACB7-7361-4E32-AE45-CD1B19622D52}"/>
                  </a:ext>
                </a:extLst>
              </p:cNvPr>
              <p:cNvSpPr txBox="1"/>
              <p:nvPr/>
            </p:nvSpPr>
            <p:spPr>
              <a:xfrm>
                <a:off x="457200" y="3598471"/>
                <a:ext cx="8703246" cy="1302280"/>
              </a:xfrm>
              <a:prstGeom prst="rect">
                <a:avLst/>
              </a:prstGeom>
              <a:noFill/>
            </p:spPr>
            <p:txBody>
              <a:bodyPr wrap="square">
                <a:spAutoFit/>
              </a:bodyPr>
              <a:lstStyle/>
              <a:p>
                <a:pPr marL="0" marR="0">
                  <a:spcBef>
                    <a:spcPts val="0"/>
                  </a:spcBef>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And work for a polytropic process where n = 1 (Isothermal, Ideal Gas) can be found by: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pPr>
                <a14:m>
                  <m:oMathPara xmlns:m="http://schemas.openxmlformats.org/officeDocument/2006/math">
                    <m:oMathParaPr>
                      <m:jc m:val="centerGroup"/>
                    </m:oMathParaPr>
                    <m:oMath xmlns:m="http://schemas.openxmlformats.org/officeDocument/2006/math">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𝑤</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12</m:t>
                          </m:r>
                        </m:sub>
                      </m:sSub>
                      <m:r>
                        <a:rPr lang="en-US"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1600" i="1">
                          <a:effectLst/>
                          <a:latin typeface="Cambria Math" panose="02040503050406030204" pitchFamily="18" charset="0"/>
                          <a:ea typeface="Calibri" panose="020F0502020204030204" pitchFamily="34" charset="0"/>
                          <a:cs typeface="Times New Roman" panose="02020603050405020304" pitchFamily="18" charset="0"/>
                        </a:rPr>
                        <m:t>∗</m:t>
                      </m:r>
                      <m:func>
                        <m:func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1600">
                              <a:effectLst/>
                              <a:latin typeface="Cambria Math" panose="02040503050406030204" pitchFamily="18" charset="0"/>
                              <a:ea typeface="Calibri" panose="020F0502020204030204" pitchFamily="34" charset="0"/>
                              <a:cs typeface="Times New Roman" panose="02020603050405020304" pitchFamily="18" charset="0"/>
                            </a:rPr>
                            <m:t>ln</m:t>
                          </m:r>
                        </m:fName>
                        <m:e>
                          <m:f>
                            <m:f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1</m:t>
                                  </m:r>
                                </m:sub>
                              </m:sSub>
                            </m:den>
                          </m:f>
                        </m:e>
                      </m:func>
                      <m:d>
                        <m:dPr>
                          <m:ctrlP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𝑎𝑛𝑑</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𝑎𝑓𝑡𝑒𝑟</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𝑡𝑤𝑜</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𝐼𝑑𝑒𝑎𝑙</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𝐺𝑎𝑠</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𝑠𝑢𝑏𝑠𝑡𝑖𝑡𝑢𝑡𝑖𝑜𝑛𝑠</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𝑎𝑛𝑑</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𝑠𝑜𝑚𝑒</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𝑎𝑙𝑔𝑒𝑏𝑟𝑎</m:t>
                          </m:r>
                        </m:e>
                      </m:d>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en-US" sz="1600" b="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a:spcBef>
                    <a:spcPts val="0"/>
                  </a:spcBef>
                </a:pPr>
                <a14:m>
                  <m:oMathPara xmlns:m="http://schemas.openxmlformats.org/officeDocument/2006/math">
                    <m:oMathParaPr>
                      <m:jc m:val="centerGroup"/>
                    </m:oMathParaPr>
                    <m:oMath xmlns:m="http://schemas.openxmlformats.org/officeDocument/2006/math">
                      <m:sSub>
                        <m:sSubPr>
                          <m:ctrlP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𝑤</m:t>
                          </m:r>
                        </m:e>
                        <m:sub>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12</m:t>
                          </m:r>
                        </m:sub>
                      </m:sSub>
                      <m:r>
                        <a:rPr lang="en-US" sz="1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𝑇</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𝑙𝑛</m:t>
                      </m:r>
                      <m:f>
                        <m:f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𝑃</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2</m:t>
                              </m:r>
                            </m:sub>
                          </m:sSub>
                        </m:den>
                      </m:f>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14" name="TextBox 13">
                <a:extLst>
                  <a:ext uri="{FF2B5EF4-FFF2-40B4-BE49-F238E27FC236}">
                    <a16:creationId xmlns:a16="http://schemas.microsoft.com/office/drawing/2014/main" id="{3C71ACB7-7361-4E32-AE45-CD1B19622D52}"/>
                  </a:ext>
                </a:extLst>
              </p:cNvPr>
              <p:cNvSpPr txBox="1">
                <a:spLocks noRot="1" noChangeAspect="1" noMove="1" noResize="1" noEditPoints="1" noAdjustHandles="1" noChangeArrowheads="1" noChangeShapeType="1" noTextEdit="1"/>
              </p:cNvSpPr>
              <p:nvPr/>
            </p:nvSpPr>
            <p:spPr>
              <a:xfrm>
                <a:off x="457200" y="3598471"/>
                <a:ext cx="8703246" cy="1302280"/>
              </a:xfrm>
              <a:prstGeom prst="rect">
                <a:avLst/>
              </a:prstGeom>
              <a:blipFill>
                <a:blip r:embed="rId7"/>
                <a:stretch>
                  <a:fillRect l="-350" t="-1402"/>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CF499567-2964-3573-DD27-FDF279607439}"/>
              </a:ext>
            </a:extLst>
          </p:cNvPr>
          <p:cNvSpPr txBox="1"/>
          <p:nvPr/>
        </p:nvSpPr>
        <p:spPr>
          <a:xfrm>
            <a:off x="384033" y="4876754"/>
            <a:ext cx="8243001" cy="646331"/>
          </a:xfrm>
          <a:prstGeom prst="rect">
            <a:avLst/>
          </a:prstGeom>
          <a:noFill/>
        </p:spPr>
        <p:txBody>
          <a:bodyPr wrap="square">
            <a:spAutoFit/>
          </a:bodyPr>
          <a:lstStyle/>
          <a:p>
            <a:pPr marL="0" marR="0">
              <a:spcBef>
                <a:spcPts val="0"/>
              </a:spcBef>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Since this process is reversible, that means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a:t>
            </a:r>
            <a:r>
              <a:rPr lang="en-US" sz="1800" baseline="-25000" dirty="0" err="1">
                <a:effectLst/>
                <a:latin typeface="Calibri" panose="020F0502020204030204" pitchFamily="34" charset="0"/>
                <a:ea typeface="Times New Roman" panose="02020603050405020304" pitchFamily="18" charset="0"/>
                <a:cs typeface="Times New Roman" panose="02020603050405020304" pitchFamily="18" charset="0"/>
              </a:rPr>
              <a:t>p</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 0. We can calculate s</a:t>
            </a:r>
            <a:r>
              <a:rPr lang="en-US" sz="1800" baseline="-25000" dirty="0">
                <a:effectLst/>
                <a:latin typeface="Calibri" panose="020F0502020204030204" pitchFamily="34" charset="0"/>
                <a:ea typeface="Times New Roman" panose="02020603050405020304" pitchFamily="18" charset="0"/>
                <a:cs typeface="Times New Roman" panose="02020603050405020304" pitchFamily="18" charset="0"/>
              </a:rPr>
              <a:t>2</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 s</a:t>
            </a:r>
            <a:r>
              <a:rPr lang="en-US" sz="18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using the Gibbs equation: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726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 Piston-Cylinder Problem</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12</a:t>
            </a:fld>
            <a:endParaRPr lang="en-US" dirty="0"/>
          </a:p>
        </p:txBody>
      </p:sp>
      <p:sp>
        <p:nvSpPr>
          <p:cNvPr id="4" name="TextBox 3"/>
          <p:cNvSpPr txBox="1"/>
          <p:nvPr/>
        </p:nvSpPr>
        <p:spPr>
          <a:xfrm>
            <a:off x="443799" y="1142131"/>
            <a:ext cx="8243002" cy="2862322"/>
          </a:xfrm>
          <a:prstGeom prst="rect">
            <a:avLst/>
          </a:prstGeom>
          <a:noFill/>
        </p:spPr>
        <p:txBody>
          <a:bodyPr wrap="square" rtlCol="0">
            <a:spAutoFit/>
          </a:bodyPr>
          <a:lstStyle/>
          <a:p>
            <a:r>
              <a:rPr lang="en-US" sz="2000" b="1" u="sng" dirty="0">
                <a:latin typeface="Arial" pitchFamily="34" charset="0"/>
                <a:cs typeface="Arial" pitchFamily="34" charset="0"/>
              </a:rPr>
              <a:t>State 2-3</a:t>
            </a:r>
          </a:p>
          <a:p>
            <a:r>
              <a:rPr lang="en-US" sz="2000" dirty="0">
                <a:latin typeface="Arial" pitchFamily="34" charset="0"/>
                <a:cs typeface="Arial" pitchFamily="34" charset="0"/>
              </a:rPr>
              <a:t>Neon, reversible and adiabatic expansion back to the initial pressure (1 atm). The gas constant for Neon is .0984 Btu/</a:t>
            </a:r>
            <a:r>
              <a:rPr lang="en-US" sz="2000" dirty="0" err="1">
                <a:latin typeface="Arial" pitchFamily="34" charset="0"/>
                <a:cs typeface="Arial" pitchFamily="34" charset="0"/>
              </a:rPr>
              <a:t>lbm</a:t>
            </a:r>
            <a:r>
              <a:rPr lang="en-US" sz="2000" dirty="0">
                <a:latin typeface="Arial" pitchFamily="34" charset="0"/>
                <a:cs typeface="Arial" pitchFamily="34" charset="0"/>
              </a:rPr>
              <a:t>-R. The isochoric heat capacity for Neon is .246 Btu/</a:t>
            </a:r>
            <a:r>
              <a:rPr lang="en-US" sz="2000" dirty="0" err="1">
                <a:latin typeface="Arial" pitchFamily="34" charset="0"/>
                <a:cs typeface="Arial" pitchFamily="34" charset="0"/>
              </a:rPr>
              <a:t>lbm</a:t>
            </a:r>
            <a:r>
              <a:rPr lang="en-US" sz="2000" dirty="0">
                <a:latin typeface="Arial" pitchFamily="34" charset="0"/>
                <a:cs typeface="Arial" pitchFamily="34" charset="0"/>
              </a:rPr>
              <a:t>-R.</a:t>
            </a:r>
          </a:p>
          <a:p>
            <a:endParaRPr lang="en-US" sz="2000" dirty="0">
              <a:latin typeface="Arial" pitchFamily="34" charset="0"/>
              <a:cs typeface="Arial" pitchFamily="34" charset="0"/>
            </a:endParaRPr>
          </a:p>
          <a:p>
            <a:pPr marL="457200" indent="-457200">
              <a:buAutoNum type="alphaLcParenR"/>
            </a:pPr>
            <a:r>
              <a:rPr lang="en-US" sz="2000" dirty="0">
                <a:latin typeface="Arial" pitchFamily="34" charset="0"/>
                <a:cs typeface="Arial" pitchFamily="34" charset="0"/>
              </a:rPr>
              <a:t>Sketch on </a:t>
            </a:r>
            <a:r>
              <a:rPr lang="en-US" sz="2000" dirty="0" err="1">
                <a:latin typeface="Arial" pitchFamily="34" charset="0"/>
                <a:cs typeface="Arial" pitchFamily="34" charset="0"/>
              </a:rPr>
              <a:t>Pv</a:t>
            </a:r>
            <a:r>
              <a:rPr lang="en-US" sz="2000" dirty="0">
                <a:latin typeface="Arial" pitchFamily="34" charset="0"/>
                <a:cs typeface="Arial" pitchFamily="34" charset="0"/>
              </a:rPr>
              <a:t> and Ts diagrams </a:t>
            </a:r>
          </a:p>
          <a:p>
            <a:pPr marL="457200" indent="-457200">
              <a:buAutoNum type="alphaLcParenR"/>
            </a:pPr>
            <a:r>
              <a:rPr lang="en-US" sz="2000" dirty="0">
                <a:latin typeface="Arial" pitchFamily="34" charset="0"/>
                <a:cs typeface="Arial" pitchFamily="34" charset="0"/>
              </a:rPr>
              <a:t>Find the specific entropy change [Btu/</a:t>
            </a:r>
            <a:r>
              <a:rPr lang="en-US" sz="2000" dirty="0" err="1">
                <a:latin typeface="Arial" pitchFamily="34" charset="0"/>
                <a:cs typeface="Arial" pitchFamily="34" charset="0"/>
              </a:rPr>
              <a:t>lbm</a:t>
            </a:r>
            <a:r>
              <a:rPr lang="en-US" sz="2000" dirty="0">
                <a:latin typeface="Arial" pitchFamily="34" charset="0"/>
                <a:cs typeface="Arial" pitchFamily="34" charset="0"/>
              </a:rPr>
              <a:t>-R]</a:t>
            </a:r>
          </a:p>
          <a:p>
            <a:pPr marL="457200" indent="-457200">
              <a:buAutoNum type="alphaLcParenR"/>
            </a:pPr>
            <a:r>
              <a:rPr lang="en-US" sz="2000" dirty="0">
                <a:latin typeface="Arial" pitchFamily="34" charset="0"/>
                <a:cs typeface="Arial" pitchFamily="34" charset="0"/>
              </a:rPr>
              <a:t>Find the final temperature [°F]</a:t>
            </a:r>
          </a:p>
          <a:p>
            <a:pPr marL="457200" indent="-457200">
              <a:buAutoNum type="alphaLcParenR"/>
            </a:pPr>
            <a:r>
              <a:rPr lang="en-US" sz="2000" dirty="0">
                <a:latin typeface="Arial" pitchFamily="34" charset="0"/>
                <a:cs typeface="Arial" pitchFamily="34" charset="0"/>
              </a:rPr>
              <a:t>Find the specific heat transfer and specific work transfer [Btu/</a:t>
            </a:r>
            <a:r>
              <a:rPr lang="en-US" sz="2000" dirty="0" err="1">
                <a:latin typeface="Arial" pitchFamily="34" charset="0"/>
                <a:cs typeface="Arial" pitchFamily="34" charset="0"/>
              </a:rPr>
              <a:t>lbm</a:t>
            </a:r>
            <a:r>
              <a:rPr lang="en-US" sz="2000" dirty="0">
                <a:latin typeface="Arial" pitchFamily="34" charset="0"/>
                <a:cs typeface="Arial" pitchFamily="34" charset="0"/>
              </a:rPr>
              <a:t>]</a:t>
            </a:r>
          </a:p>
        </p:txBody>
      </p:sp>
      <p:graphicFrame>
        <p:nvGraphicFramePr>
          <p:cNvPr id="5" name="Object 4">
            <a:extLst>
              <a:ext uri="{FF2B5EF4-FFF2-40B4-BE49-F238E27FC236}">
                <a16:creationId xmlns:a16="http://schemas.microsoft.com/office/drawing/2014/main" id="{E7299418-2D01-0A42-2F8A-FF43F5557909}"/>
              </a:ext>
            </a:extLst>
          </p:cNvPr>
          <p:cNvGraphicFramePr>
            <a:graphicFrameLocks noChangeAspect="1"/>
          </p:cNvGraphicFramePr>
          <p:nvPr/>
        </p:nvGraphicFramePr>
        <p:xfrm>
          <a:off x="727075" y="4179437"/>
          <a:ext cx="7689850" cy="898525"/>
        </p:xfrm>
        <a:graphic>
          <a:graphicData uri="http://schemas.openxmlformats.org/presentationml/2006/ole">
            <mc:AlternateContent xmlns:mc="http://schemas.openxmlformats.org/markup-compatibility/2006">
              <mc:Choice xmlns:v="urn:schemas-microsoft-com:vml" Requires="v">
                <p:oleObj r:id="rId2" imgW="4127400" imgH="482400" progId="">
                  <p:embed/>
                </p:oleObj>
              </mc:Choice>
              <mc:Fallback>
                <p:oleObj r:id="rId2" imgW="4127400" imgH="482400" progId="">
                  <p:embed/>
                  <p:pic>
                    <p:nvPicPr>
                      <p:cNvPr id="5" name="Object 4">
                        <a:extLst>
                          <a:ext uri="{FF2B5EF4-FFF2-40B4-BE49-F238E27FC236}">
                            <a16:creationId xmlns:a16="http://schemas.microsoft.com/office/drawing/2014/main" id="{E7299418-2D01-0A42-2F8A-FF43F55579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075" y="4179437"/>
                        <a:ext cx="7689850" cy="89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a:extLst>
              <a:ext uri="{FF2B5EF4-FFF2-40B4-BE49-F238E27FC236}">
                <a16:creationId xmlns:a16="http://schemas.microsoft.com/office/drawing/2014/main" id="{388D90CF-FE85-BE08-E956-81332F87581E}"/>
              </a:ext>
            </a:extLst>
          </p:cNvPr>
          <p:cNvGraphicFramePr>
            <a:graphicFrameLocks noChangeAspect="1"/>
          </p:cNvGraphicFramePr>
          <p:nvPr/>
        </p:nvGraphicFramePr>
        <p:xfrm>
          <a:off x="2402354" y="5257406"/>
          <a:ext cx="4524375" cy="892175"/>
        </p:xfrm>
        <a:graphic>
          <a:graphicData uri="http://schemas.openxmlformats.org/presentationml/2006/ole">
            <mc:AlternateContent xmlns:mc="http://schemas.openxmlformats.org/markup-compatibility/2006">
              <mc:Choice xmlns:v="urn:schemas-microsoft-com:vml" Requires="v">
                <p:oleObj r:id="rId4" imgW="2323800" imgH="457200" progId="">
                  <p:embed/>
                </p:oleObj>
              </mc:Choice>
              <mc:Fallback>
                <p:oleObj r:id="rId4" imgW="2323800" imgH="457200" progId="">
                  <p:embed/>
                  <p:pic>
                    <p:nvPicPr>
                      <p:cNvPr id="6" name="Object 5">
                        <a:extLst>
                          <a:ext uri="{FF2B5EF4-FFF2-40B4-BE49-F238E27FC236}">
                            <a16:creationId xmlns:a16="http://schemas.microsoft.com/office/drawing/2014/main" id="{388D90CF-FE85-BE08-E956-81332F8758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2354" y="5257406"/>
                        <a:ext cx="4524375" cy="892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09574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 Piston-Cylinder Problem</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13</a:t>
            </a:fld>
            <a:endParaRPr lang="en-US" dirty="0"/>
          </a:p>
        </p:txBody>
      </p:sp>
      <p:sp>
        <p:nvSpPr>
          <p:cNvPr id="4" name="TextBox 3"/>
          <p:cNvSpPr txBox="1"/>
          <p:nvPr/>
        </p:nvSpPr>
        <p:spPr>
          <a:xfrm>
            <a:off x="443799" y="1142131"/>
            <a:ext cx="8243002" cy="400110"/>
          </a:xfrm>
          <a:prstGeom prst="rect">
            <a:avLst/>
          </a:prstGeom>
          <a:noFill/>
        </p:spPr>
        <p:txBody>
          <a:bodyPr wrap="square" rtlCol="0">
            <a:spAutoFit/>
          </a:bodyPr>
          <a:lstStyle/>
          <a:p>
            <a:r>
              <a:rPr lang="en-US" sz="2000" b="1" u="sng" dirty="0">
                <a:latin typeface="Arial" pitchFamily="34" charset="0"/>
                <a:cs typeface="Arial" pitchFamily="34" charset="0"/>
              </a:rPr>
              <a:t>Useful Relationships from Your Recent Past</a:t>
            </a:r>
            <a:endParaRPr lang="en-US" sz="2000" dirty="0">
              <a:latin typeface="Arial" pitchFamily="34" charset="0"/>
              <a:cs typeface="Arial" pitchFamily="34" charset="0"/>
            </a:endParaRPr>
          </a:p>
        </p:txBody>
      </p:sp>
      <p:graphicFrame>
        <p:nvGraphicFramePr>
          <p:cNvPr id="7" name="Object 6">
            <a:extLst>
              <a:ext uri="{FF2B5EF4-FFF2-40B4-BE49-F238E27FC236}">
                <a16:creationId xmlns:a16="http://schemas.microsoft.com/office/drawing/2014/main" id="{D3A1ABE1-F3E9-E9BA-40DF-BB4806CBC73C}"/>
              </a:ext>
            </a:extLst>
          </p:cNvPr>
          <p:cNvGraphicFramePr>
            <a:graphicFrameLocks noChangeAspect="1"/>
          </p:cNvGraphicFramePr>
          <p:nvPr/>
        </p:nvGraphicFramePr>
        <p:xfrm>
          <a:off x="3498297" y="2687523"/>
          <a:ext cx="2134005" cy="718175"/>
        </p:xfrm>
        <a:graphic>
          <a:graphicData uri="http://schemas.openxmlformats.org/presentationml/2006/ole">
            <mc:AlternateContent xmlns:mc="http://schemas.openxmlformats.org/markup-compatibility/2006">
              <mc:Choice xmlns:v="urn:schemas-microsoft-com:vml" Requires="v">
                <p:oleObj name="Equation" r:id="rId2" imgW="1320480" imgH="444240" progId="">
                  <p:embed/>
                </p:oleObj>
              </mc:Choice>
              <mc:Fallback>
                <p:oleObj name="Equation" r:id="rId2" imgW="1320480" imgH="444240" progId="">
                  <p:embed/>
                  <p:pic>
                    <p:nvPicPr>
                      <p:cNvPr id="7" name="Object 6">
                        <a:extLst>
                          <a:ext uri="{FF2B5EF4-FFF2-40B4-BE49-F238E27FC236}">
                            <a16:creationId xmlns:a16="http://schemas.microsoft.com/office/drawing/2014/main" id="{D3A1ABE1-F3E9-E9BA-40DF-BB4806CBC7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8297" y="2687523"/>
                        <a:ext cx="2134005" cy="718175"/>
                      </a:xfrm>
                      <a:prstGeom prst="rect">
                        <a:avLst/>
                      </a:prstGeom>
                      <a:noFill/>
                    </p:spPr>
                  </p:pic>
                </p:oleObj>
              </mc:Fallback>
            </mc:AlternateContent>
          </a:graphicData>
        </a:graphic>
      </p:graphicFrame>
      <p:graphicFrame>
        <p:nvGraphicFramePr>
          <p:cNvPr id="8" name="Object 7">
            <a:extLst>
              <a:ext uri="{FF2B5EF4-FFF2-40B4-BE49-F238E27FC236}">
                <a16:creationId xmlns:a16="http://schemas.microsoft.com/office/drawing/2014/main" id="{7C1B4252-4E61-DB01-792A-CF4934A655B7}"/>
              </a:ext>
            </a:extLst>
          </p:cNvPr>
          <p:cNvGraphicFramePr>
            <a:graphicFrameLocks noChangeAspect="1"/>
          </p:cNvGraphicFramePr>
          <p:nvPr/>
        </p:nvGraphicFramePr>
        <p:xfrm>
          <a:off x="2669429" y="1754367"/>
          <a:ext cx="3791740" cy="740383"/>
        </p:xfrm>
        <a:graphic>
          <a:graphicData uri="http://schemas.openxmlformats.org/presentationml/2006/ole">
            <mc:AlternateContent xmlns:mc="http://schemas.openxmlformats.org/markup-compatibility/2006">
              <mc:Choice xmlns:v="urn:schemas-microsoft-com:vml" Requires="v">
                <p:oleObj name="Equation" r:id="rId4" imgW="2527200" imgH="495000" progId="">
                  <p:embed/>
                </p:oleObj>
              </mc:Choice>
              <mc:Fallback>
                <p:oleObj name="Equation" r:id="rId4" imgW="2527200" imgH="495000" progId="">
                  <p:embed/>
                  <p:pic>
                    <p:nvPicPr>
                      <p:cNvPr id="8" name="Object 7">
                        <a:extLst>
                          <a:ext uri="{FF2B5EF4-FFF2-40B4-BE49-F238E27FC236}">
                            <a16:creationId xmlns:a16="http://schemas.microsoft.com/office/drawing/2014/main" id="{7C1B4252-4E61-DB01-792A-CF4934A655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9429" y="1754367"/>
                        <a:ext cx="3791740" cy="740383"/>
                      </a:xfrm>
                      <a:prstGeom prst="rect">
                        <a:avLst/>
                      </a:prstGeom>
                      <a:noFill/>
                    </p:spPr>
                  </p:pic>
                </p:oleObj>
              </mc:Fallback>
            </mc:AlternateContent>
          </a:graphicData>
        </a:graphic>
      </p:graphicFrame>
      <p:sp>
        <p:nvSpPr>
          <p:cNvPr id="14" name="TextBox 13">
            <a:extLst>
              <a:ext uri="{FF2B5EF4-FFF2-40B4-BE49-F238E27FC236}">
                <a16:creationId xmlns:a16="http://schemas.microsoft.com/office/drawing/2014/main" id="{3C71ACB7-7361-4E32-AE45-CD1B19622D52}"/>
              </a:ext>
            </a:extLst>
          </p:cNvPr>
          <p:cNvSpPr txBox="1"/>
          <p:nvPr/>
        </p:nvSpPr>
        <p:spPr>
          <a:xfrm>
            <a:off x="432204" y="5203607"/>
            <a:ext cx="8703246" cy="641971"/>
          </a:xfrm>
          <a:prstGeom prst="rect">
            <a:avLst/>
          </a:prstGeom>
          <a:noFill/>
        </p:spPr>
        <p:txBody>
          <a:bodyPr wrap="square">
            <a:spAutoFit/>
          </a:bodyPr>
          <a:lstStyle/>
          <a:p>
            <a:pPr marL="0" marR="0">
              <a:lnSpc>
                <a:spcPct val="115000"/>
              </a:lnSpc>
              <a:spcBef>
                <a:spcPts val="0"/>
              </a:spcBef>
              <a:spcAft>
                <a:spcPts val="100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But k = c</a:t>
            </a:r>
            <a:r>
              <a:rPr lang="en-US" sz="1600" baseline="-25000" dirty="0">
                <a:effectLst/>
                <a:latin typeface="Calibri" panose="020F0502020204030204" pitchFamily="34" charset="0"/>
                <a:ea typeface="Times New Roman" panose="02020603050405020304" pitchFamily="18" charset="0"/>
                <a:cs typeface="Times New Roman" panose="02020603050405020304" pitchFamily="18" charset="0"/>
              </a:rPr>
              <a:t>p</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/c</a:t>
            </a:r>
            <a:r>
              <a:rPr lang="en-US" sz="1600" baseline="-25000" dirty="0">
                <a:effectLst/>
                <a:latin typeface="Calibri" panose="020F0502020204030204" pitchFamily="34" charset="0"/>
                <a:ea typeface="Times New Roman" panose="02020603050405020304" pitchFamily="18" charset="0"/>
                <a:cs typeface="Times New Roman" panose="02020603050405020304" pitchFamily="18" charset="0"/>
              </a:rPr>
              <a:t>v</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and c</a:t>
            </a:r>
            <a:r>
              <a:rPr lang="en-US" sz="1600" baseline="-25000" dirty="0">
                <a:effectLst/>
                <a:latin typeface="Calibri" panose="020F0502020204030204" pitchFamily="34" charset="0"/>
                <a:ea typeface="Times New Roman" panose="02020603050405020304" pitchFamily="18" charset="0"/>
                <a:cs typeface="Times New Roman" panose="02020603050405020304" pitchFamily="18" charset="0"/>
              </a:rPr>
              <a:t>v </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c</a:t>
            </a:r>
            <a:r>
              <a:rPr lang="en-US" sz="1600" baseline="-25000" dirty="0">
                <a:effectLst/>
                <a:latin typeface="Calibri" panose="020F0502020204030204" pitchFamily="34" charset="0"/>
                <a:ea typeface="Times New Roman" panose="02020603050405020304" pitchFamily="18" charset="0"/>
                <a:cs typeface="Times New Roman" panose="02020603050405020304" pitchFamily="18" charset="0"/>
              </a:rPr>
              <a:t>p</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After some number crunching you’ll get k = 1.667  (should be true for any noble monatomic gas)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D72BCF6-E50F-96D8-1114-0FF1D2BEB1EC}"/>
                  </a:ext>
                </a:extLst>
              </p:cNvPr>
              <p:cNvSpPr txBox="1"/>
              <p:nvPr/>
            </p:nvSpPr>
            <p:spPr>
              <a:xfrm>
                <a:off x="3621025" y="4253878"/>
                <a:ext cx="1901950" cy="78681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1600" i="1" smtClean="0">
                              <a:solidFill>
                                <a:srgbClr val="836967"/>
                              </a:solidFill>
                              <a:latin typeface="Cambria Math" panose="02040503050406030204" pitchFamily="18" charset="0"/>
                            </a:rPr>
                          </m:ctrlPr>
                        </m:fPr>
                        <m:num>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𝑇</m:t>
                              </m:r>
                            </m:e>
                            <m:sub>
                              <m:r>
                                <a:rPr lang="en-US" sz="1600" i="0">
                                  <a:latin typeface="Cambria Math" panose="02040503050406030204" pitchFamily="18" charset="0"/>
                                </a:rPr>
                                <m:t>3</m:t>
                              </m:r>
                            </m:sub>
                          </m:sSub>
                        </m:num>
                        <m:den>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𝑇</m:t>
                              </m:r>
                            </m:e>
                            <m:sub>
                              <m:r>
                                <a:rPr lang="en-US" sz="1600" i="0">
                                  <a:latin typeface="Cambria Math" panose="02040503050406030204" pitchFamily="18" charset="0"/>
                                </a:rPr>
                                <m:t>2</m:t>
                              </m:r>
                            </m:sub>
                          </m:sSub>
                        </m:den>
                      </m:f>
                      <m:r>
                        <a:rPr lang="en-US" sz="1600" i="0">
                          <a:latin typeface="Cambria Math" panose="02040503050406030204" pitchFamily="18" charset="0"/>
                        </a:rPr>
                        <m:t>=</m:t>
                      </m:r>
                      <m:sSup>
                        <m:sSupPr>
                          <m:ctrlPr>
                            <a:rPr lang="en-US" sz="1600" i="1">
                              <a:solidFill>
                                <a:srgbClr val="836967"/>
                              </a:solidFill>
                              <a:latin typeface="Cambria Math" panose="02040503050406030204" pitchFamily="18" charset="0"/>
                            </a:rPr>
                          </m:ctrlPr>
                        </m:sSupPr>
                        <m:e>
                          <m:d>
                            <m:dPr>
                              <m:ctrlPr>
                                <a:rPr lang="en-US" sz="1600" i="1">
                                  <a:solidFill>
                                    <a:srgbClr val="836967"/>
                                  </a:solidFill>
                                  <a:latin typeface="Cambria Math" panose="02040503050406030204" pitchFamily="18" charset="0"/>
                                </a:rPr>
                              </m:ctrlPr>
                            </m:dPr>
                            <m:e>
                              <m:f>
                                <m:fPr>
                                  <m:ctrlPr>
                                    <a:rPr lang="en-US" sz="1600" i="1">
                                      <a:solidFill>
                                        <a:srgbClr val="836967"/>
                                      </a:solidFill>
                                      <a:latin typeface="Cambria Math" panose="02040503050406030204" pitchFamily="18" charset="0"/>
                                    </a:rPr>
                                  </m:ctrlPr>
                                </m:fPr>
                                <m:num>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𝑃</m:t>
                                      </m:r>
                                    </m:e>
                                    <m:sub>
                                      <m:r>
                                        <a:rPr lang="en-US" sz="1600" i="0">
                                          <a:latin typeface="Cambria Math" panose="02040503050406030204" pitchFamily="18" charset="0"/>
                                        </a:rPr>
                                        <m:t>3</m:t>
                                      </m:r>
                                    </m:sub>
                                  </m:sSub>
                                </m:num>
                                <m:den>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𝑃</m:t>
                                      </m:r>
                                    </m:e>
                                    <m:sub>
                                      <m:r>
                                        <a:rPr lang="en-US" sz="1600" i="0">
                                          <a:latin typeface="Cambria Math" panose="02040503050406030204" pitchFamily="18" charset="0"/>
                                        </a:rPr>
                                        <m:t>2</m:t>
                                      </m:r>
                                    </m:sub>
                                  </m:sSub>
                                </m:den>
                              </m:f>
                            </m:e>
                          </m:d>
                        </m:e>
                        <m:sup>
                          <m:f>
                            <m:fPr>
                              <m:ctrlPr>
                                <a:rPr lang="en-US" sz="1600" i="1">
                                  <a:solidFill>
                                    <a:srgbClr val="836967"/>
                                  </a:solidFill>
                                  <a:latin typeface="Cambria Math" panose="02040503050406030204" pitchFamily="18" charset="0"/>
                                </a:rPr>
                              </m:ctrlPr>
                            </m:fPr>
                            <m:num>
                              <m:r>
                                <a:rPr lang="en-US" sz="1600" i="1">
                                  <a:latin typeface="Cambria Math" panose="02040503050406030204" pitchFamily="18" charset="0"/>
                                </a:rPr>
                                <m:t>𝑘</m:t>
                              </m:r>
                              <m:r>
                                <a:rPr lang="en-US" sz="1600" i="0">
                                  <a:latin typeface="Cambria Math" panose="02040503050406030204" pitchFamily="18" charset="0"/>
                                </a:rPr>
                                <m:t>−1</m:t>
                              </m:r>
                            </m:num>
                            <m:den>
                              <m:r>
                                <a:rPr lang="en-US" sz="1600" i="1">
                                  <a:latin typeface="Cambria Math" panose="02040503050406030204" pitchFamily="18" charset="0"/>
                                </a:rPr>
                                <m:t>𝑘</m:t>
                              </m:r>
                            </m:den>
                          </m:f>
                        </m:sup>
                      </m:sSup>
                    </m:oMath>
                  </m:oMathPara>
                </a14:m>
                <a:endParaRPr lang="en-US" sz="1600" dirty="0"/>
              </a:p>
            </p:txBody>
          </p:sp>
        </mc:Choice>
        <mc:Fallback xmlns="">
          <p:sp>
            <p:nvSpPr>
              <p:cNvPr id="6" name="TextBox 5">
                <a:extLst>
                  <a:ext uri="{FF2B5EF4-FFF2-40B4-BE49-F238E27FC236}">
                    <a16:creationId xmlns:a16="http://schemas.microsoft.com/office/drawing/2014/main" id="{5D72BCF6-E50F-96D8-1114-0FF1D2BEB1EC}"/>
                  </a:ext>
                </a:extLst>
              </p:cNvPr>
              <p:cNvSpPr txBox="1">
                <a:spLocks noRot="1" noChangeAspect="1" noMove="1" noResize="1" noEditPoints="1" noAdjustHandles="1" noChangeArrowheads="1" noChangeShapeType="1" noTextEdit="1"/>
              </p:cNvSpPr>
              <p:nvPr/>
            </p:nvSpPr>
            <p:spPr>
              <a:xfrm>
                <a:off x="3621025" y="4253878"/>
                <a:ext cx="1901950" cy="786818"/>
              </a:xfrm>
              <a:prstGeom prst="rect">
                <a:avLst/>
              </a:prstGeom>
              <a:blipFill>
                <a:blip r:embed="rId6"/>
                <a:stretch>
                  <a:fillRect/>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A22EB19B-D35A-92E3-F603-BA354EF062B7}"/>
              </a:ext>
            </a:extLst>
          </p:cNvPr>
          <p:cNvSpPr txBox="1"/>
          <p:nvPr/>
        </p:nvSpPr>
        <p:spPr>
          <a:xfrm>
            <a:off x="440754" y="3598471"/>
            <a:ext cx="8703246" cy="641971"/>
          </a:xfrm>
          <a:prstGeom prst="rect">
            <a:avLst/>
          </a:prstGeom>
          <a:noFill/>
        </p:spPr>
        <p:txBody>
          <a:bodyPr wrap="square">
            <a:spAutoFit/>
          </a:bodyPr>
          <a:lstStyle/>
          <a:p>
            <a:pPr marL="0" marR="0">
              <a:lnSpc>
                <a:spcPct val="115000"/>
              </a:lnSpc>
              <a:spcBef>
                <a:spcPts val="0"/>
              </a:spcBef>
              <a:spcAft>
                <a:spcPts val="100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If you have an Ideal Gas undergoing a reversible and adiabatic (Isentropic) process, n = k </a:t>
            </a:r>
            <a:r>
              <a:rPr lang="en-US" sz="1600" dirty="0">
                <a:latin typeface="Calibri" panose="020F0502020204030204" pitchFamily="34" charset="0"/>
                <a:ea typeface="Times New Roman" panose="02020603050405020304" pitchFamily="18" charset="0"/>
                <a:cs typeface="Times New Roman" panose="02020603050405020304" pitchFamily="18" charset="0"/>
              </a:rPr>
              <a:t>, and we have the relationship between pressure and temperature of </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299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 Piston-Cylinder Problem</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14</a:t>
            </a:fld>
            <a:endParaRPr lang="en-US" dirty="0"/>
          </a:p>
        </p:txBody>
      </p:sp>
      <p:sp>
        <p:nvSpPr>
          <p:cNvPr id="4" name="TextBox 3"/>
          <p:cNvSpPr txBox="1"/>
          <p:nvPr/>
        </p:nvSpPr>
        <p:spPr>
          <a:xfrm>
            <a:off x="443798" y="1142131"/>
            <a:ext cx="8662949" cy="2554545"/>
          </a:xfrm>
          <a:prstGeom prst="rect">
            <a:avLst/>
          </a:prstGeom>
          <a:noFill/>
        </p:spPr>
        <p:txBody>
          <a:bodyPr wrap="none" rtlCol="0">
            <a:spAutoFit/>
          </a:bodyPr>
          <a:lstStyle/>
          <a:p>
            <a:r>
              <a:rPr lang="en-US" sz="2000" b="1" u="sng" dirty="0">
                <a:latin typeface="Arial" pitchFamily="34" charset="0"/>
                <a:cs typeface="Arial" pitchFamily="34" charset="0"/>
              </a:rPr>
              <a:t>Whole Process (1</a:t>
            </a:r>
            <a:r>
              <a:rPr lang="en-US" sz="2000" b="1" u="sng" dirty="0">
                <a:latin typeface="Arial" pitchFamily="34" charset="0"/>
                <a:cs typeface="Arial" pitchFamily="34" charset="0"/>
                <a:sym typeface="Wingdings" panose="05000000000000000000" pitchFamily="2" charset="2"/>
              </a:rPr>
              <a:t>3)</a:t>
            </a:r>
            <a:endParaRPr lang="en-US" sz="2000" b="1" u="sng" dirty="0">
              <a:latin typeface="Arial" pitchFamily="34" charset="0"/>
              <a:cs typeface="Arial" pitchFamily="34" charset="0"/>
            </a:endParaRPr>
          </a:p>
          <a:p>
            <a:pPr marL="457200" indent="-457200">
              <a:buAutoNum type="alphaLcParenR"/>
            </a:pPr>
            <a:r>
              <a:rPr lang="en-US" sz="2000" dirty="0">
                <a:latin typeface="Arial" pitchFamily="34" charset="0"/>
                <a:cs typeface="Arial" pitchFamily="34" charset="0"/>
              </a:rPr>
              <a:t>Sketch this sequence of processes on </a:t>
            </a:r>
            <a:r>
              <a:rPr lang="en-US" sz="2000" dirty="0" err="1">
                <a:latin typeface="Arial" pitchFamily="34" charset="0"/>
                <a:cs typeface="Arial" pitchFamily="34" charset="0"/>
              </a:rPr>
              <a:t>Pv</a:t>
            </a:r>
            <a:r>
              <a:rPr lang="en-US" sz="2000" dirty="0">
                <a:latin typeface="Arial" pitchFamily="34" charset="0"/>
                <a:cs typeface="Arial" pitchFamily="34" charset="0"/>
              </a:rPr>
              <a:t> and Ts diagrams.  Show</a:t>
            </a:r>
            <a:br>
              <a:rPr lang="en-US" sz="2000" dirty="0">
                <a:latin typeface="Arial" pitchFamily="34" charset="0"/>
                <a:cs typeface="Arial" pitchFamily="34" charset="0"/>
              </a:rPr>
            </a:br>
            <a:r>
              <a:rPr lang="en-US" sz="2000" dirty="0">
                <a:latin typeface="Arial" pitchFamily="34" charset="0"/>
                <a:cs typeface="Arial" pitchFamily="34" charset="0"/>
              </a:rPr>
              <a:t>how to use these diagrams to estimate the sign and relative magnitude</a:t>
            </a:r>
            <a:br>
              <a:rPr lang="en-US" sz="2000" dirty="0">
                <a:latin typeface="Arial" pitchFamily="34" charset="0"/>
                <a:cs typeface="Arial" pitchFamily="34" charset="0"/>
              </a:rPr>
            </a:br>
            <a:r>
              <a:rPr lang="en-US" sz="2000" dirty="0">
                <a:latin typeface="Arial" pitchFamily="34" charset="0"/>
                <a:cs typeface="Arial" pitchFamily="34" charset="0"/>
              </a:rPr>
              <a:t>of heat transfer and work transfer for each process.</a:t>
            </a:r>
          </a:p>
          <a:p>
            <a:pPr marL="457200" indent="-457200">
              <a:buAutoNum type="alphaLcParenR"/>
            </a:pPr>
            <a:r>
              <a:rPr lang="en-US" sz="2000" dirty="0">
                <a:latin typeface="Arial" pitchFamily="34" charset="0"/>
                <a:cs typeface="Arial" pitchFamily="34" charset="0"/>
              </a:rPr>
              <a:t>Find the entropy change for each process.</a:t>
            </a:r>
          </a:p>
          <a:p>
            <a:pPr marL="457200" indent="-457200">
              <a:buAutoNum type="alphaLcParenR"/>
            </a:pPr>
            <a:r>
              <a:rPr lang="en-US" sz="2000" dirty="0">
                <a:latin typeface="Arial" pitchFamily="34" charset="0"/>
                <a:cs typeface="Arial" pitchFamily="34" charset="0"/>
              </a:rPr>
              <a:t>Find the final temperature for each process.</a:t>
            </a:r>
          </a:p>
          <a:p>
            <a:pPr marL="457200" indent="-457200">
              <a:buAutoNum type="alphaLcParenR"/>
            </a:pPr>
            <a:r>
              <a:rPr lang="en-US" sz="2000" dirty="0">
                <a:latin typeface="Arial" pitchFamily="34" charset="0"/>
                <a:cs typeface="Arial" pitchFamily="34" charset="0"/>
              </a:rPr>
              <a:t>Find the heat transfer and work transfer for each process.</a:t>
            </a:r>
          </a:p>
          <a:p>
            <a:pPr marL="457200" indent="-457200">
              <a:buAutoNum type="alphaLcParenR"/>
            </a:pPr>
            <a:r>
              <a:rPr lang="en-US" sz="2000" dirty="0">
                <a:latin typeface="Arial" pitchFamily="34" charset="0"/>
                <a:cs typeface="Arial" pitchFamily="34" charset="0"/>
              </a:rPr>
              <a:t>Find the overall heat transfer and work transfer.</a:t>
            </a:r>
          </a:p>
        </p:txBody>
      </p:sp>
    </p:spTree>
    <p:extLst>
      <p:ext uri="{BB962C8B-B14F-4D97-AF65-F5344CB8AC3E}">
        <p14:creationId xmlns:p14="http://schemas.microsoft.com/office/powerpoint/2010/main" val="382366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58687" y="2776115"/>
            <a:ext cx="8315951" cy="576075"/>
          </a:xfrm>
          <a:prstGeom prst="rect">
            <a:avLst/>
          </a:prstGeom>
          <a:solidFill>
            <a:schemeClr val="accent4"/>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8688" y="1181904"/>
            <a:ext cx="8315951" cy="576075"/>
          </a:xfrm>
          <a:prstGeom prst="rect">
            <a:avLst/>
          </a:prstGeom>
          <a:solidFill>
            <a:schemeClr val="accent4"/>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a:t>The Laws of the Universe</a:t>
            </a:r>
          </a:p>
        </p:txBody>
      </p:sp>
      <p:sp>
        <p:nvSpPr>
          <p:cNvPr id="4" name="Slide Number Placeholder 3"/>
          <p:cNvSpPr>
            <a:spLocks noGrp="1"/>
          </p:cNvSpPr>
          <p:nvPr>
            <p:ph type="sldNum" sz="quarter" idx="12"/>
          </p:nvPr>
        </p:nvSpPr>
        <p:spPr/>
        <p:txBody>
          <a:bodyPr/>
          <a:lstStyle/>
          <a:p>
            <a:fld id="{16890861-4B16-40B9-9EE8-90F7D404DB3D}" type="slidenum">
              <a:rPr lang="en-US" smtClean="0"/>
              <a:pPr/>
              <a:t>2</a:t>
            </a:fld>
            <a:endParaRPr lang="en-US"/>
          </a:p>
        </p:txBody>
      </p:sp>
      <p:graphicFrame>
        <p:nvGraphicFramePr>
          <p:cNvPr id="65538" name="Object 2"/>
          <p:cNvGraphicFramePr>
            <a:graphicFrameLocks noChangeAspect="1"/>
          </p:cNvGraphicFramePr>
          <p:nvPr>
            <p:extLst>
              <p:ext uri="{D42A27DB-BD31-4B8C-83A1-F6EECF244321}">
                <p14:modId xmlns:p14="http://schemas.microsoft.com/office/powerpoint/2010/main" val="3254078994"/>
              </p:ext>
            </p:extLst>
          </p:nvPr>
        </p:nvGraphicFramePr>
        <p:xfrm>
          <a:off x="950913" y="3432175"/>
          <a:ext cx="7199312" cy="841375"/>
        </p:xfrm>
        <a:graphic>
          <a:graphicData uri="http://schemas.openxmlformats.org/presentationml/2006/ole">
            <mc:AlternateContent xmlns:mc="http://schemas.openxmlformats.org/markup-compatibility/2006">
              <mc:Choice xmlns:v="urn:schemas-microsoft-com:vml" Requires="v">
                <p:oleObj name="Equation" r:id="rId3" imgW="4127400" imgH="482400" progId="">
                  <p:embed/>
                </p:oleObj>
              </mc:Choice>
              <mc:Fallback>
                <p:oleObj name="Equation" r:id="rId3" imgW="4127400" imgH="482400" progId="">
                  <p:embed/>
                  <p:pic>
                    <p:nvPicPr>
                      <p:cNvPr id="0" name="Picture 1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0913" y="3432175"/>
                        <a:ext cx="7199312"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03800420"/>
              </p:ext>
            </p:extLst>
          </p:nvPr>
        </p:nvGraphicFramePr>
        <p:xfrm>
          <a:off x="3370193" y="1815990"/>
          <a:ext cx="2392362" cy="776287"/>
        </p:xfrm>
        <a:graphic>
          <a:graphicData uri="http://schemas.openxmlformats.org/presentationml/2006/ole">
            <mc:AlternateContent xmlns:mc="http://schemas.openxmlformats.org/markup-compatibility/2006">
              <mc:Choice xmlns:v="urn:schemas-microsoft-com:vml" Requires="v">
                <p:oleObj name="Equation" r:id="rId5" imgW="1371600" imgH="444240" progId="">
                  <p:embed/>
                </p:oleObj>
              </mc:Choice>
              <mc:Fallback>
                <p:oleObj name="Equation" r:id="rId5" imgW="1371600" imgH="444240" progId="">
                  <p:embed/>
                  <p:pic>
                    <p:nvPicPr>
                      <p:cNvPr id="0" name="Picture 1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0193" y="1815990"/>
                        <a:ext cx="2392362" cy="776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164974" y="1239110"/>
            <a:ext cx="6786666" cy="461665"/>
          </a:xfrm>
          <a:prstGeom prst="rect">
            <a:avLst/>
          </a:prstGeom>
          <a:noFill/>
        </p:spPr>
        <p:txBody>
          <a:bodyPr wrap="none" rtlCol="0">
            <a:spAutoFit/>
          </a:bodyPr>
          <a:lstStyle/>
          <a:p>
            <a:r>
              <a:rPr lang="en-US" sz="2400" dirty="0">
                <a:solidFill>
                  <a:schemeClr val="bg1"/>
                </a:solidFill>
                <a:latin typeface="Arial" pitchFamily="34" charset="0"/>
                <a:cs typeface="Arial" pitchFamily="34" charset="0"/>
              </a:rPr>
              <a:t>Conservation of Mass – The Continuity Equation</a:t>
            </a:r>
          </a:p>
        </p:txBody>
      </p:sp>
      <p:sp>
        <p:nvSpPr>
          <p:cNvPr id="13" name="TextBox 12"/>
          <p:cNvSpPr txBox="1"/>
          <p:nvPr/>
        </p:nvSpPr>
        <p:spPr>
          <a:xfrm>
            <a:off x="370849" y="2833321"/>
            <a:ext cx="8387296" cy="461665"/>
          </a:xfrm>
          <a:prstGeom prst="rect">
            <a:avLst/>
          </a:prstGeom>
          <a:noFill/>
        </p:spPr>
        <p:txBody>
          <a:bodyPr wrap="none" rtlCol="0">
            <a:spAutoFit/>
          </a:bodyPr>
          <a:lstStyle/>
          <a:p>
            <a:r>
              <a:rPr lang="en-US" sz="2400" dirty="0">
                <a:solidFill>
                  <a:schemeClr val="bg1"/>
                </a:solidFill>
                <a:latin typeface="Arial" pitchFamily="34" charset="0"/>
                <a:cs typeface="Arial" pitchFamily="34" charset="0"/>
              </a:rPr>
              <a:t>Conservation of Energy – The First Law of Thermodynamics</a:t>
            </a:r>
          </a:p>
        </p:txBody>
      </p:sp>
      <p:sp>
        <p:nvSpPr>
          <p:cNvPr id="10" name="Rectangle 9"/>
          <p:cNvSpPr/>
          <p:nvPr/>
        </p:nvSpPr>
        <p:spPr>
          <a:xfrm>
            <a:off x="347450" y="4549150"/>
            <a:ext cx="8315951" cy="576075"/>
          </a:xfrm>
          <a:prstGeom prst="rect">
            <a:avLst/>
          </a:prstGeom>
          <a:solidFill>
            <a:schemeClr val="accent4"/>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9045" y="4606356"/>
            <a:ext cx="8487505" cy="461665"/>
          </a:xfrm>
          <a:prstGeom prst="rect">
            <a:avLst/>
          </a:prstGeom>
          <a:noFill/>
        </p:spPr>
        <p:txBody>
          <a:bodyPr wrap="square" rtlCol="0">
            <a:spAutoFit/>
          </a:bodyPr>
          <a:lstStyle/>
          <a:p>
            <a:r>
              <a:rPr lang="en-US" sz="2400" dirty="0">
                <a:solidFill>
                  <a:schemeClr val="bg1"/>
                </a:solidFill>
                <a:latin typeface="Arial" pitchFamily="34" charset="0"/>
                <a:cs typeface="Arial" pitchFamily="34" charset="0"/>
              </a:rPr>
              <a:t>The Entropy Balance – The Second Law of Thermodynamics</a:t>
            </a:r>
          </a:p>
        </p:txBody>
      </p:sp>
      <p:graphicFrame>
        <p:nvGraphicFramePr>
          <p:cNvPr id="2" name="Object 1"/>
          <p:cNvGraphicFramePr>
            <a:graphicFrameLocks noChangeAspect="1"/>
          </p:cNvGraphicFramePr>
          <p:nvPr>
            <p:extLst>
              <p:ext uri="{D42A27DB-BD31-4B8C-83A1-F6EECF244321}">
                <p14:modId xmlns:p14="http://schemas.microsoft.com/office/powerpoint/2010/main" val="3354465128"/>
              </p:ext>
            </p:extLst>
          </p:nvPr>
        </p:nvGraphicFramePr>
        <p:xfrm>
          <a:off x="2528888" y="5202238"/>
          <a:ext cx="4067175" cy="800100"/>
        </p:xfrm>
        <a:graphic>
          <a:graphicData uri="http://schemas.openxmlformats.org/presentationml/2006/ole">
            <mc:AlternateContent xmlns:mc="http://schemas.openxmlformats.org/markup-compatibility/2006">
              <mc:Choice xmlns:v="urn:schemas-microsoft-com:vml" Requires="v">
                <p:oleObj name="Equation" r:id="rId7" imgW="2323800" imgH="457200" progId="">
                  <p:embed/>
                </p:oleObj>
              </mc:Choice>
              <mc:Fallback>
                <p:oleObj name="Equation" r:id="rId7" imgW="2323800" imgH="457200" progId="">
                  <p:embed/>
                  <p:pic>
                    <p:nvPicPr>
                      <p:cNvPr id="0" name="Picture 15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28888" y="5202238"/>
                        <a:ext cx="4067175"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4715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500" fill="hold"/>
                                        <p:tgtEl>
                                          <p:spTgt spid="11"/>
                                        </p:tgtEl>
                                        <p:attrNameLst>
                                          <p:attrName>ppt_w</p:attrName>
                                        </p:attrNameLst>
                                      </p:cBhvr>
                                      <p:tavLst>
                                        <p:tav tm="0">
                                          <p:val>
                                            <p:fltVal val="0"/>
                                          </p:val>
                                        </p:tav>
                                        <p:tav tm="100000">
                                          <p:val>
                                            <p:strVal val="#ppt_w"/>
                                          </p:val>
                                        </p:tav>
                                      </p:tavLst>
                                    </p:anim>
                                    <p:anim calcmode="lin" valueType="num">
                                      <p:cBhvr>
                                        <p:cTn id="8" dur="1500" fill="hold"/>
                                        <p:tgtEl>
                                          <p:spTgt spid="11"/>
                                        </p:tgtEl>
                                        <p:attrNameLst>
                                          <p:attrName>ppt_h</p:attrName>
                                        </p:attrNameLst>
                                      </p:cBhvr>
                                      <p:tavLst>
                                        <p:tav tm="0">
                                          <p:val>
                                            <p:fltVal val="0"/>
                                          </p:val>
                                        </p:tav>
                                        <p:tav tm="100000">
                                          <p:val>
                                            <p:strVal val="#ppt_h"/>
                                          </p:val>
                                        </p:tav>
                                      </p:tavLst>
                                    </p:anim>
                                    <p:animEffect transition="in" filter="fade">
                                      <p:cBhvr>
                                        <p:cTn id="9" dur="1500"/>
                                        <p:tgtEl>
                                          <p:spTgt spid="11"/>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500" fill="hold"/>
                                        <p:tgtEl>
                                          <p:spTgt spid="6"/>
                                        </p:tgtEl>
                                        <p:attrNameLst>
                                          <p:attrName>ppt_w</p:attrName>
                                        </p:attrNameLst>
                                      </p:cBhvr>
                                      <p:tavLst>
                                        <p:tav tm="0">
                                          <p:val>
                                            <p:fltVal val="0"/>
                                          </p:val>
                                        </p:tav>
                                        <p:tav tm="100000">
                                          <p:val>
                                            <p:strVal val="#ppt_w"/>
                                          </p:val>
                                        </p:tav>
                                      </p:tavLst>
                                    </p:anim>
                                    <p:anim calcmode="lin" valueType="num">
                                      <p:cBhvr>
                                        <p:cTn id="13" dur="1500" fill="hold"/>
                                        <p:tgtEl>
                                          <p:spTgt spid="6"/>
                                        </p:tgtEl>
                                        <p:attrNameLst>
                                          <p:attrName>ppt_h</p:attrName>
                                        </p:attrNameLst>
                                      </p:cBhvr>
                                      <p:tavLst>
                                        <p:tav tm="0">
                                          <p:val>
                                            <p:fltVal val="0"/>
                                          </p:val>
                                        </p:tav>
                                        <p:tav tm="100000">
                                          <p:val>
                                            <p:strVal val="#ppt_h"/>
                                          </p:val>
                                        </p:tav>
                                      </p:tavLst>
                                    </p:anim>
                                    <p:animEffect transition="in" filter="fade">
                                      <p:cBhvr>
                                        <p:cTn id="14" dur="1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500" fill="hold"/>
                                        <p:tgtEl>
                                          <p:spTgt spid="9"/>
                                        </p:tgtEl>
                                        <p:attrNameLst>
                                          <p:attrName>ppt_w</p:attrName>
                                        </p:attrNameLst>
                                      </p:cBhvr>
                                      <p:tavLst>
                                        <p:tav tm="0">
                                          <p:val>
                                            <p:fltVal val="0"/>
                                          </p:val>
                                        </p:tav>
                                        <p:tav tm="100000">
                                          <p:val>
                                            <p:strVal val="#ppt_w"/>
                                          </p:val>
                                        </p:tav>
                                      </p:tavLst>
                                    </p:anim>
                                    <p:anim calcmode="lin" valueType="num">
                                      <p:cBhvr>
                                        <p:cTn id="18" dur="1500" fill="hold"/>
                                        <p:tgtEl>
                                          <p:spTgt spid="9"/>
                                        </p:tgtEl>
                                        <p:attrNameLst>
                                          <p:attrName>ppt_h</p:attrName>
                                        </p:attrNameLst>
                                      </p:cBhvr>
                                      <p:tavLst>
                                        <p:tav tm="0">
                                          <p:val>
                                            <p:fltVal val="0"/>
                                          </p:val>
                                        </p:tav>
                                        <p:tav tm="100000">
                                          <p:val>
                                            <p:strVal val="#ppt_h"/>
                                          </p:val>
                                        </p:tav>
                                      </p:tavLst>
                                    </p:anim>
                                    <p:animEffect transition="in" filter="fade">
                                      <p:cBhvr>
                                        <p:cTn id="19" dur="1500"/>
                                        <p:tgtEl>
                                          <p:spTgt spid="9"/>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1500" fill="hold"/>
                                        <p:tgtEl>
                                          <p:spTgt spid="15"/>
                                        </p:tgtEl>
                                        <p:attrNameLst>
                                          <p:attrName>ppt_w</p:attrName>
                                        </p:attrNameLst>
                                      </p:cBhvr>
                                      <p:tavLst>
                                        <p:tav tm="0">
                                          <p:val>
                                            <p:fltVal val="0"/>
                                          </p:val>
                                        </p:tav>
                                        <p:tav tm="100000">
                                          <p:val>
                                            <p:strVal val="#ppt_w"/>
                                          </p:val>
                                        </p:tav>
                                      </p:tavLst>
                                    </p:anim>
                                    <p:anim calcmode="lin" valueType="num">
                                      <p:cBhvr>
                                        <p:cTn id="24" dur="1500" fill="hold"/>
                                        <p:tgtEl>
                                          <p:spTgt spid="15"/>
                                        </p:tgtEl>
                                        <p:attrNameLst>
                                          <p:attrName>ppt_h</p:attrName>
                                        </p:attrNameLst>
                                      </p:cBhvr>
                                      <p:tavLst>
                                        <p:tav tm="0">
                                          <p:val>
                                            <p:fltVal val="0"/>
                                          </p:val>
                                        </p:tav>
                                        <p:tav tm="100000">
                                          <p:val>
                                            <p:strVal val="#ppt_h"/>
                                          </p:val>
                                        </p:tav>
                                      </p:tavLst>
                                    </p:anim>
                                    <p:animEffect transition="in" filter="fade">
                                      <p:cBhvr>
                                        <p:cTn id="25" dur="1500"/>
                                        <p:tgtEl>
                                          <p:spTgt spid="15"/>
                                        </p:tgtEl>
                                      </p:cBhvr>
                                    </p:animEffect>
                                  </p:childTnLst>
                                </p:cTn>
                              </p:par>
                              <p:par>
                                <p:cTn id="26" presetID="53" presetClass="entr" presetSubtype="16" fill="hold" nodeType="withEffect">
                                  <p:stCondLst>
                                    <p:cond delay="0"/>
                                  </p:stCondLst>
                                  <p:childTnLst>
                                    <p:set>
                                      <p:cBhvr>
                                        <p:cTn id="27" dur="1" fill="hold">
                                          <p:stCondLst>
                                            <p:cond delay="0"/>
                                          </p:stCondLst>
                                        </p:cTn>
                                        <p:tgtEl>
                                          <p:spTgt spid="65538"/>
                                        </p:tgtEl>
                                        <p:attrNameLst>
                                          <p:attrName>style.visibility</p:attrName>
                                        </p:attrNameLst>
                                      </p:cBhvr>
                                      <p:to>
                                        <p:strVal val="visible"/>
                                      </p:to>
                                    </p:set>
                                    <p:anim calcmode="lin" valueType="num">
                                      <p:cBhvr>
                                        <p:cTn id="28" dur="1500" fill="hold"/>
                                        <p:tgtEl>
                                          <p:spTgt spid="65538"/>
                                        </p:tgtEl>
                                        <p:attrNameLst>
                                          <p:attrName>ppt_w</p:attrName>
                                        </p:attrNameLst>
                                      </p:cBhvr>
                                      <p:tavLst>
                                        <p:tav tm="0">
                                          <p:val>
                                            <p:fltVal val="0"/>
                                          </p:val>
                                        </p:tav>
                                        <p:tav tm="100000">
                                          <p:val>
                                            <p:strVal val="#ppt_w"/>
                                          </p:val>
                                        </p:tav>
                                      </p:tavLst>
                                    </p:anim>
                                    <p:anim calcmode="lin" valueType="num">
                                      <p:cBhvr>
                                        <p:cTn id="29" dur="1500" fill="hold"/>
                                        <p:tgtEl>
                                          <p:spTgt spid="65538"/>
                                        </p:tgtEl>
                                        <p:attrNameLst>
                                          <p:attrName>ppt_h</p:attrName>
                                        </p:attrNameLst>
                                      </p:cBhvr>
                                      <p:tavLst>
                                        <p:tav tm="0">
                                          <p:val>
                                            <p:fltVal val="0"/>
                                          </p:val>
                                        </p:tav>
                                        <p:tav tm="100000">
                                          <p:val>
                                            <p:strVal val="#ppt_h"/>
                                          </p:val>
                                        </p:tav>
                                      </p:tavLst>
                                    </p:anim>
                                    <p:animEffect transition="in" filter="fade">
                                      <p:cBhvr>
                                        <p:cTn id="30" dur="1500"/>
                                        <p:tgtEl>
                                          <p:spTgt spid="65538"/>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500" fill="hold"/>
                                        <p:tgtEl>
                                          <p:spTgt spid="13"/>
                                        </p:tgtEl>
                                        <p:attrNameLst>
                                          <p:attrName>ppt_w</p:attrName>
                                        </p:attrNameLst>
                                      </p:cBhvr>
                                      <p:tavLst>
                                        <p:tav tm="0">
                                          <p:val>
                                            <p:fltVal val="0"/>
                                          </p:val>
                                        </p:tav>
                                        <p:tav tm="100000">
                                          <p:val>
                                            <p:strVal val="#ppt_w"/>
                                          </p:val>
                                        </p:tav>
                                      </p:tavLst>
                                    </p:anim>
                                    <p:anim calcmode="lin" valueType="num">
                                      <p:cBhvr>
                                        <p:cTn id="34" dur="1500" fill="hold"/>
                                        <p:tgtEl>
                                          <p:spTgt spid="13"/>
                                        </p:tgtEl>
                                        <p:attrNameLst>
                                          <p:attrName>ppt_h</p:attrName>
                                        </p:attrNameLst>
                                      </p:cBhvr>
                                      <p:tavLst>
                                        <p:tav tm="0">
                                          <p:val>
                                            <p:fltVal val="0"/>
                                          </p:val>
                                        </p:tav>
                                        <p:tav tm="100000">
                                          <p:val>
                                            <p:strVal val="#ppt_h"/>
                                          </p:val>
                                        </p:tav>
                                      </p:tavLst>
                                    </p:anim>
                                    <p:animEffect transition="in" filter="fade">
                                      <p:cBhvr>
                                        <p:cTn id="35" dur="1500"/>
                                        <p:tgtEl>
                                          <p:spTgt spid="13"/>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500" fill="hold"/>
                                        <p:tgtEl>
                                          <p:spTgt spid="10"/>
                                        </p:tgtEl>
                                        <p:attrNameLst>
                                          <p:attrName>ppt_w</p:attrName>
                                        </p:attrNameLst>
                                      </p:cBhvr>
                                      <p:tavLst>
                                        <p:tav tm="0">
                                          <p:val>
                                            <p:fltVal val="0"/>
                                          </p:val>
                                        </p:tav>
                                        <p:tav tm="100000">
                                          <p:val>
                                            <p:strVal val="#ppt_w"/>
                                          </p:val>
                                        </p:tav>
                                      </p:tavLst>
                                    </p:anim>
                                    <p:anim calcmode="lin" valueType="num">
                                      <p:cBhvr>
                                        <p:cTn id="40" dur="1500" fill="hold"/>
                                        <p:tgtEl>
                                          <p:spTgt spid="10"/>
                                        </p:tgtEl>
                                        <p:attrNameLst>
                                          <p:attrName>ppt_h</p:attrName>
                                        </p:attrNameLst>
                                      </p:cBhvr>
                                      <p:tavLst>
                                        <p:tav tm="0">
                                          <p:val>
                                            <p:fltVal val="0"/>
                                          </p:val>
                                        </p:tav>
                                        <p:tav tm="100000">
                                          <p:val>
                                            <p:strVal val="#ppt_h"/>
                                          </p:val>
                                        </p:tav>
                                      </p:tavLst>
                                    </p:anim>
                                    <p:animEffect transition="in" filter="fade">
                                      <p:cBhvr>
                                        <p:cTn id="41" dur="1500"/>
                                        <p:tgtEl>
                                          <p:spTgt spid="1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1500" fill="hold"/>
                                        <p:tgtEl>
                                          <p:spTgt spid="12"/>
                                        </p:tgtEl>
                                        <p:attrNameLst>
                                          <p:attrName>ppt_w</p:attrName>
                                        </p:attrNameLst>
                                      </p:cBhvr>
                                      <p:tavLst>
                                        <p:tav tm="0">
                                          <p:val>
                                            <p:fltVal val="0"/>
                                          </p:val>
                                        </p:tav>
                                        <p:tav tm="100000">
                                          <p:val>
                                            <p:strVal val="#ppt_w"/>
                                          </p:val>
                                        </p:tav>
                                      </p:tavLst>
                                    </p:anim>
                                    <p:anim calcmode="lin" valueType="num">
                                      <p:cBhvr>
                                        <p:cTn id="45" dur="1500" fill="hold"/>
                                        <p:tgtEl>
                                          <p:spTgt spid="12"/>
                                        </p:tgtEl>
                                        <p:attrNameLst>
                                          <p:attrName>ppt_h</p:attrName>
                                        </p:attrNameLst>
                                      </p:cBhvr>
                                      <p:tavLst>
                                        <p:tav tm="0">
                                          <p:val>
                                            <p:fltVal val="0"/>
                                          </p:val>
                                        </p:tav>
                                        <p:tav tm="100000">
                                          <p:val>
                                            <p:strVal val="#ppt_h"/>
                                          </p:val>
                                        </p:tav>
                                      </p:tavLst>
                                    </p:anim>
                                    <p:animEffect transition="in" filter="fade">
                                      <p:cBhvr>
                                        <p:cTn id="46" dur="1500"/>
                                        <p:tgtEl>
                                          <p:spTgt spid="12"/>
                                        </p:tgtEl>
                                      </p:cBhvr>
                                    </p:animEffect>
                                  </p:childTnLst>
                                </p:cTn>
                              </p:par>
                              <p:par>
                                <p:cTn id="47" presetID="53" presetClass="entr" presetSubtype="16" fill="hold" nodeType="with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1500" fill="hold"/>
                                        <p:tgtEl>
                                          <p:spTgt spid="2"/>
                                        </p:tgtEl>
                                        <p:attrNameLst>
                                          <p:attrName>ppt_w</p:attrName>
                                        </p:attrNameLst>
                                      </p:cBhvr>
                                      <p:tavLst>
                                        <p:tav tm="0">
                                          <p:val>
                                            <p:fltVal val="0"/>
                                          </p:val>
                                        </p:tav>
                                        <p:tav tm="100000">
                                          <p:val>
                                            <p:strVal val="#ppt_w"/>
                                          </p:val>
                                        </p:tav>
                                      </p:tavLst>
                                    </p:anim>
                                    <p:anim calcmode="lin" valueType="num">
                                      <p:cBhvr>
                                        <p:cTn id="50" dur="1500" fill="hold"/>
                                        <p:tgtEl>
                                          <p:spTgt spid="2"/>
                                        </p:tgtEl>
                                        <p:attrNameLst>
                                          <p:attrName>ppt_h</p:attrName>
                                        </p:attrNameLst>
                                      </p:cBhvr>
                                      <p:tavLst>
                                        <p:tav tm="0">
                                          <p:val>
                                            <p:fltVal val="0"/>
                                          </p:val>
                                        </p:tav>
                                        <p:tav tm="100000">
                                          <p:val>
                                            <p:strVal val="#ppt_h"/>
                                          </p:val>
                                        </p:tav>
                                      </p:tavLst>
                                    </p:anim>
                                    <p:animEffect transition="in" filter="fade">
                                      <p:cBhvr>
                                        <p:cTn id="5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 grpId="0" animBg="1"/>
      <p:bldP spid="9" grpId="0"/>
      <p:bldP spid="13" grpId="0"/>
      <p:bldP spid="10"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Isolated System – First Law</a:t>
            </a:r>
          </a:p>
        </p:txBody>
      </p:sp>
      <p:sp>
        <p:nvSpPr>
          <p:cNvPr id="4" name="Slide Number Placeholder 3"/>
          <p:cNvSpPr>
            <a:spLocks noGrp="1"/>
          </p:cNvSpPr>
          <p:nvPr>
            <p:ph type="sldNum" sz="quarter" idx="12"/>
          </p:nvPr>
        </p:nvSpPr>
        <p:spPr/>
        <p:txBody>
          <a:bodyPr/>
          <a:lstStyle/>
          <a:p>
            <a:fld id="{16890861-4B16-40B9-9EE8-90F7D404DB3D}" type="slidenum">
              <a:rPr lang="en-US" smtClean="0"/>
              <a:pPr/>
              <a:t>3</a:t>
            </a:fld>
            <a:endParaRPr lang="en-US" dirty="0"/>
          </a:p>
        </p:txBody>
      </p:sp>
      <p:sp>
        <p:nvSpPr>
          <p:cNvPr id="6" name="Oval 5"/>
          <p:cNvSpPr/>
          <p:nvPr/>
        </p:nvSpPr>
        <p:spPr>
          <a:xfrm>
            <a:off x="885120" y="2315255"/>
            <a:ext cx="2765160" cy="1728225"/>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46715" y="2276850"/>
            <a:ext cx="2841970" cy="1805035"/>
          </a:xfrm>
          <a:prstGeom prst="ellipse">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195685446"/>
              </p:ext>
            </p:extLst>
          </p:nvPr>
        </p:nvGraphicFramePr>
        <p:xfrm>
          <a:off x="1973232" y="2530668"/>
          <a:ext cx="593725" cy="344487"/>
        </p:xfrm>
        <a:graphic>
          <a:graphicData uri="http://schemas.openxmlformats.org/presentationml/2006/ole">
            <mc:AlternateContent xmlns:mc="http://schemas.openxmlformats.org/markup-compatibility/2006">
              <mc:Choice xmlns:v="urn:schemas-microsoft-com:vml" Requires="v">
                <p:oleObj name="Equation" r:id="rId3" imgW="393529" imgH="228501" progId="">
                  <p:embed/>
                </p:oleObj>
              </mc:Choice>
              <mc:Fallback>
                <p:oleObj name="Equation" r:id="rId3" imgW="393529" imgH="228501" progId="">
                  <p:embed/>
                  <p:pic>
                    <p:nvPicPr>
                      <p:cNvPr id="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232" y="2530668"/>
                        <a:ext cx="593725" cy="344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462665" y="1278320"/>
            <a:ext cx="8180265" cy="830997"/>
          </a:xfrm>
          <a:prstGeom prst="rect">
            <a:avLst/>
          </a:prstGeom>
          <a:noFill/>
        </p:spPr>
        <p:txBody>
          <a:bodyPr wrap="square" rtlCol="0">
            <a:spAutoFit/>
          </a:bodyPr>
          <a:lstStyle/>
          <a:p>
            <a:r>
              <a:rPr lang="en-US" sz="2400" dirty="0">
                <a:latin typeface="Arial" pitchFamily="34" charset="0"/>
                <a:cs typeface="Arial" pitchFamily="34" charset="0"/>
              </a:rPr>
              <a:t>Recall that neither mass or energy cross the boundary of an isolated system.  Therefore,</a:t>
            </a:r>
          </a:p>
        </p:txBody>
      </p:sp>
      <p:graphicFrame>
        <p:nvGraphicFramePr>
          <p:cNvPr id="136195" name="Object 3"/>
          <p:cNvGraphicFramePr>
            <a:graphicFrameLocks noChangeAspect="1"/>
          </p:cNvGraphicFramePr>
          <p:nvPr/>
        </p:nvGraphicFramePr>
        <p:xfrm>
          <a:off x="4418380" y="2968140"/>
          <a:ext cx="1114425" cy="401637"/>
        </p:xfrm>
        <a:graphic>
          <a:graphicData uri="http://schemas.openxmlformats.org/presentationml/2006/ole">
            <mc:AlternateContent xmlns:mc="http://schemas.openxmlformats.org/markup-compatibility/2006">
              <mc:Choice xmlns:v="urn:schemas-microsoft-com:vml" Requires="v">
                <p:oleObj name="Equation" r:id="rId5" imgW="634725" imgH="228501" progId="">
                  <p:embed/>
                </p:oleObj>
              </mc:Choice>
              <mc:Fallback>
                <p:oleObj name="Equation" r:id="rId5" imgW="634725" imgH="228501" progId="">
                  <p:embed/>
                  <p:pic>
                    <p:nvPicPr>
                      <p:cNvPr id="0"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8380" y="2968140"/>
                        <a:ext cx="1114425"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5800960" y="2891330"/>
            <a:ext cx="3060453" cy="461665"/>
          </a:xfrm>
          <a:prstGeom prst="rect">
            <a:avLst/>
          </a:prstGeom>
          <a:noFill/>
        </p:spPr>
        <p:txBody>
          <a:bodyPr wrap="none" rtlCol="0">
            <a:spAutoFit/>
          </a:bodyPr>
          <a:lstStyle/>
          <a:p>
            <a:r>
              <a:rPr lang="en-US" sz="2400" dirty="0">
                <a:latin typeface="Arial" pitchFamily="34" charset="0"/>
                <a:cs typeface="Arial" pitchFamily="34" charset="0"/>
              </a:rPr>
              <a:t>Energy is conserved.</a:t>
            </a:r>
          </a:p>
        </p:txBody>
      </p:sp>
      <p:sp>
        <p:nvSpPr>
          <p:cNvPr id="12" name="TextBox 11"/>
          <p:cNvSpPr txBox="1"/>
          <p:nvPr/>
        </p:nvSpPr>
        <p:spPr>
          <a:xfrm>
            <a:off x="462665" y="4403038"/>
            <a:ext cx="8180265" cy="830997"/>
          </a:xfrm>
          <a:prstGeom prst="rect">
            <a:avLst/>
          </a:prstGeom>
          <a:noFill/>
        </p:spPr>
        <p:txBody>
          <a:bodyPr wrap="square" rtlCol="0">
            <a:spAutoFit/>
          </a:bodyPr>
          <a:lstStyle/>
          <a:p>
            <a:r>
              <a:rPr lang="en-US" sz="2400" dirty="0">
                <a:latin typeface="Arial" pitchFamily="34" charset="0"/>
                <a:cs typeface="Arial" pitchFamily="34" charset="0"/>
              </a:rPr>
              <a:t>Inside an isolated system, there can be subsystems interacting with the surroundings.  Therefore,</a:t>
            </a:r>
          </a:p>
        </p:txBody>
      </p:sp>
      <p:graphicFrame>
        <p:nvGraphicFramePr>
          <p:cNvPr id="136196" name="Object 4"/>
          <p:cNvGraphicFramePr>
            <a:graphicFrameLocks noChangeAspect="1"/>
          </p:cNvGraphicFramePr>
          <p:nvPr/>
        </p:nvGraphicFramePr>
        <p:xfrm>
          <a:off x="3094210" y="5426060"/>
          <a:ext cx="2898775" cy="423862"/>
        </p:xfrm>
        <a:graphic>
          <a:graphicData uri="http://schemas.openxmlformats.org/presentationml/2006/ole">
            <mc:AlternateContent xmlns:mc="http://schemas.openxmlformats.org/markup-compatibility/2006">
              <mc:Choice xmlns:v="urn:schemas-microsoft-com:vml" Requires="v">
                <p:oleObj name="Equation" r:id="rId7" imgW="1651000" imgH="241300" progId="">
                  <p:embed/>
                </p:oleObj>
              </mc:Choice>
              <mc:Fallback>
                <p:oleObj name="Equation" r:id="rId7" imgW="1651000" imgH="241300" progId="">
                  <p:embed/>
                  <p:pic>
                    <p:nvPicPr>
                      <p:cNvPr id="0" name="Picture 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94210" y="5426060"/>
                        <a:ext cx="2898775" cy="423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Oval 1">
            <a:extLst>
              <a:ext uri="{FF2B5EF4-FFF2-40B4-BE49-F238E27FC236}">
                <a16:creationId xmlns:a16="http://schemas.microsoft.com/office/drawing/2014/main" id="{F6AD6273-2A3A-0C1C-025A-2F3FD7E2A159}"/>
              </a:ext>
            </a:extLst>
          </p:cNvPr>
          <p:cNvSpPr/>
          <p:nvPr/>
        </p:nvSpPr>
        <p:spPr>
          <a:xfrm>
            <a:off x="2087384" y="3110961"/>
            <a:ext cx="806505" cy="762450"/>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E7456982-3DC5-F8C6-4A43-FFAE09B98A95}"/>
              </a:ext>
            </a:extLst>
          </p:cNvPr>
          <p:cNvCxnSpPr/>
          <p:nvPr/>
        </p:nvCxnSpPr>
        <p:spPr>
          <a:xfrm>
            <a:off x="1864448" y="3390595"/>
            <a:ext cx="4608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988FD6C-20BF-2924-34C1-EA80CAFF90BB}"/>
              </a:ext>
            </a:extLst>
          </p:cNvPr>
          <p:cNvCxnSpPr/>
          <p:nvPr/>
        </p:nvCxnSpPr>
        <p:spPr>
          <a:xfrm flipH="1">
            <a:off x="1730030" y="3564029"/>
            <a:ext cx="5952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A7CC3568-5FE4-DDEA-9C8E-43D1FB00669F}"/>
                  </a:ext>
                </a:extLst>
              </p:cNvPr>
              <p:cNvSpPr txBox="1"/>
              <p:nvPr/>
            </p:nvSpPr>
            <p:spPr>
              <a:xfrm>
                <a:off x="2414409" y="3429000"/>
                <a:ext cx="410817" cy="19928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200" i="1" smtClean="0">
                          <a:latin typeface="Cambria Math" panose="02040503050406030204" pitchFamily="18" charset="0"/>
                          <a:ea typeface="Cambria Math" panose="02040503050406030204" pitchFamily="18" charset="0"/>
                          <a:cs typeface="Arial" pitchFamily="34" charset="0"/>
                        </a:rPr>
                        <m:t>∆</m:t>
                      </m:r>
                      <m:sSub>
                        <m:sSubPr>
                          <m:ctrlPr>
                            <a:rPr lang="en-US" sz="1200" b="0" i="1" smtClean="0">
                              <a:latin typeface="Cambria Math" panose="02040503050406030204" pitchFamily="18" charset="0"/>
                              <a:ea typeface="Cambria Math" panose="02040503050406030204" pitchFamily="18" charset="0"/>
                              <a:cs typeface="Arial" pitchFamily="34" charset="0"/>
                            </a:rPr>
                          </m:ctrlPr>
                        </m:sSubPr>
                        <m:e>
                          <m:r>
                            <a:rPr lang="en-US" sz="1200" b="0" i="1" smtClean="0">
                              <a:latin typeface="Cambria Math" panose="02040503050406030204" pitchFamily="18" charset="0"/>
                              <a:ea typeface="Cambria Math" panose="02040503050406030204" pitchFamily="18" charset="0"/>
                              <a:cs typeface="Arial" pitchFamily="34" charset="0"/>
                            </a:rPr>
                            <m:t>𝐸</m:t>
                          </m:r>
                        </m:e>
                        <m:sub>
                          <m:r>
                            <a:rPr lang="en-US" sz="1200" b="0" i="1" smtClean="0">
                              <a:latin typeface="Cambria Math" panose="02040503050406030204" pitchFamily="18" charset="0"/>
                              <a:ea typeface="Cambria Math" panose="02040503050406030204" pitchFamily="18" charset="0"/>
                              <a:cs typeface="Arial" pitchFamily="34" charset="0"/>
                            </a:rPr>
                            <m:t>𝑠𝑦𝑠</m:t>
                          </m:r>
                        </m:sub>
                      </m:sSub>
                    </m:oMath>
                  </m:oMathPara>
                </a14:m>
                <a:endParaRPr lang="en-US" sz="1200" dirty="0">
                  <a:latin typeface="Arial" pitchFamily="34" charset="0"/>
                  <a:cs typeface="Arial" pitchFamily="34" charset="0"/>
                </a:endParaRPr>
              </a:p>
            </p:txBody>
          </p:sp>
        </mc:Choice>
        <mc:Fallback>
          <p:sp>
            <p:nvSpPr>
              <p:cNvPr id="13" name="TextBox 12">
                <a:extLst>
                  <a:ext uri="{FF2B5EF4-FFF2-40B4-BE49-F238E27FC236}">
                    <a16:creationId xmlns:a16="http://schemas.microsoft.com/office/drawing/2014/main" id="{A7CC3568-5FE4-DDEA-9C8E-43D1FB00669F}"/>
                  </a:ext>
                </a:extLst>
              </p:cNvPr>
              <p:cNvSpPr txBox="1">
                <a:spLocks noRot="1" noChangeAspect="1" noMove="1" noResize="1" noEditPoints="1" noAdjustHandles="1" noChangeArrowheads="1" noChangeShapeType="1" noTextEdit="1"/>
              </p:cNvSpPr>
              <p:nvPr/>
            </p:nvSpPr>
            <p:spPr>
              <a:xfrm>
                <a:off x="2414409" y="3429000"/>
                <a:ext cx="410817" cy="199285"/>
              </a:xfrm>
              <a:prstGeom prst="rect">
                <a:avLst/>
              </a:prstGeom>
              <a:blipFill>
                <a:blip r:embed="rId9"/>
                <a:stretch>
                  <a:fillRect l="-7463" r="-4478" b="-2187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30CE7DB9-2768-92EF-ACEF-34D62FA431C8}"/>
                  </a:ext>
                </a:extLst>
              </p:cNvPr>
              <p:cNvSpPr txBox="1"/>
              <p:nvPr/>
            </p:nvSpPr>
            <p:spPr>
              <a:xfrm>
                <a:off x="1311719" y="3272308"/>
                <a:ext cx="420115" cy="18466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200" i="1" smtClean="0">
                          <a:latin typeface="Cambria Math" panose="02040503050406030204" pitchFamily="18" charset="0"/>
                          <a:ea typeface="Cambria Math" panose="02040503050406030204" pitchFamily="18" charset="0"/>
                          <a:cs typeface="Arial" pitchFamily="34" charset="0"/>
                        </a:rPr>
                        <m:t>∆</m:t>
                      </m:r>
                      <m:sSub>
                        <m:sSubPr>
                          <m:ctrlPr>
                            <a:rPr lang="en-US" sz="1200" b="0" i="1" smtClean="0">
                              <a:latin typeface="Cambria Math" panose="02040503050406030204" pitchFamily="18" charset="0"/>
                              <a:ea typeface="Cambria Math" panose="02040503050406030204" pitchFamily="18" charset="0"/>
                              <a:cs typeface="Arial" pitchFamily="34" charset="0"/>
                            </a:rPr>
                          </m:ctrlPr>
                        </m:sSubPr>
                        <m:e>
                          <m:r>
                            <a:rPr lang="en-US" sz="1200" b="0" i="1" smtClean="0">
                              <a:latin typeface="Cambria Math" panose="02040503050406030204" pitchFamily="18" charset="0"/>
                              <a:ea typeface="Cambria Math" panose="02040503050406030204" pitchFamily="18" charset="0"/>
                              <a:cs typeface="Arial" pitchFamily="34" charset="0"/>
                            </a:rPr>
                            <m:t>𝐸</m:t>
                          </m:r>
                        </m:e>
                        <m:sub>
                          <m:r>
                            <a:rPr lang="en-US" sz="1200" b="0" i="1" smtClean="0">
                              <a:latin typeface="Cambria Math" panose="02040503050406030204" pitchFamily="18" charset="0"/>
                              <a:ea typeface="Cambria Math" panose="02040503050406030204" pitchFamily="18" charset="0"/>
                              <a:cs typeface="Arial" pitchFamily="34" charset="0"/>
                            </a:rPr>
                            <m:t>𝑠𝑢𝑟</m:t>
                          </m:r>
                        </m:sub>
                      </m:sSub>
                    </m:oMath>
                  </m:oMathPara>
                </a14:m>
                <a:endParaRPr lang="en-US" sz="1200" dirty="0">
                  <a:latin typeface="Arial" pitchFamily="34" charset="0"/>
                  <a:cs typeface="Arial" pitchFamily="34" charset="0"/>
                </a:endParaRPr>
              </a:p>
            </p:txBody>
          </p:sp>
        </mc:Choice>
        <mc:Fallback>
          <p:sp>
            <p:nvSpPr>
              <p:cNvPr id="14" name="TextBox 13">
                <a:extLst>
                  <a:ext uri="{FF2B5EF4-FFF2-40B4-BE49-F238E27FC236}">
                    <a16:creationId xmlns:a16="http://schemas.microsoft.com/office/drawing/2014/main" id="{30CE7DB9-2768-92EF-ACEF-34D62FA431C8}"/>
                  </a:ext>
                </a:extLst>
              </p:cNvPr>
              <p:cNvSpPr txBox="1">
                <a:spLocks noRot="1" noChangeAspect="1" noMove="1" noResize="1" noEditPoints="1" noAdjustHandles="1" noChangeArrowheads="1" noChangeShapeType="1" noTextEdit="1"/>
              </p:cNvSpPr>
              <p:nvPr/>
            </p:nvSpPr>
            <p:spPr>
              <a:xfrm>
                <a:off x="1311719" y="3272308"/>
                <a:ext cx="420115" cy="184666"/>
              </a:xfrm>
              <a:prstGeom prst="rect">
                <a:avLst/>
              </a:prstGeom>
              <a:blipFill>
                <a:blip r:embed="rId10"/>
                <a:stretch>
                  <a:fillRect l="-7246" b="-13333"/>
                </a:stretch>
              </a:blipFill>
            </p:spPr>
            <p:txBody>
              <a:bodyPr/>
              <a:lstStyle/>
              <a:p>
                <a:r>
                  <a:rPr lang="en-US">
                    <a:noFill/>
                  </a:rPr>
                  <a:t> </a:t>
                </a:r>
              </a:p>
            </p:txBody>
          </p:sp>
        </mc:Fallback>
      </mc:AlternateContent>
    </p:spTree>
    <p:extLst>
      <p:ext uri="{BB962C8B-B14F-4D97-AF65-F5344CB8AC3E}">
        <p14:creationId xmlns:p14="http://schemas.microsoft.com/office/powerpoint/2010/main" val="30283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6195"/>
                                        </p:tgtEl>
                                        <p:attrNameLst>
                                          <p:attrName>style.visibility</p:attrName>
                                        </p:attrNameLst>
                                      </p:cBhvr>
                                      <p:to>
                                        <p:strVal val="visible"/>
                                      </p:to>
                                    </p:set>
                                    <p:animEffect transition="in" filter="wipe(left)">
                                      <p:cBhvr>
                                        <p:cTn id="7" dur="500"/>
                                        <p:tgtEl>
                                          <p:spTgt spid="13619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36196"/>
                                        </p:tgtEl>
                                        <p:attrNameLst>
                                          <p:attrName>style.visibility</p:attrName>
                                        </p:attrNameLst>
                                      </p:cBhvr>
                                      <p:to>
                                        <p:strVal val="visible"/>
                                      </p:to>
                                    </p:set>
                                    <p:animEffect transition="in" filter="wipe(left)">
                                      <p:cBhvr>
                                        <p:cTn id="21" dur="500"/>
                                        <p:tgtEl>
                                          <p:spTgt spid="136196"/>
                                        </p:tgtEl>
                                      </p:cBhvr>
                                    </p:animEffect>
                                  </p:childTnLst>
                                </p:cTn>
                              </p:par>
                              <p:par>
                                <p:cTn id="22" presetID="10"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Isolated System – Second Law</a:t>
            </a:r>
          </a:p>
        </p:txBody>
      </p:sp>
      <p:sp>
        <p:nvSpPr>
          <p:cNvPr id="4" name="Slide Number Placeholder 3"/>
          <p:cNvSpPr>
            <a:spLocks noGrp="1"/>
          </p:cNvSpPr>
          <p:nvPr>
            <p:ph type="sldNum" sz="quarter" idx="12"/>
          </p:nvPr>
        </p:nvSpPr>
        <p:spPr/>
        <p:txBody>
          <a:bodyPr/>
          <a:lstStyle/>
          <a:p>
            <a:fld id="{16890861-4B16-40B9-9EE8-90F7D404DB3D}" type="slidenum">
              <a:rPr lang="en-US" smtClean="0"/>
              <a:pPr/>
              <a:t>4</a:t>
            </a:fld>
            <a:endParaRPr lang="en-US" dirty="0"/>
          </a:p>
        </p:txBody>
      </p:sp>
      <p:sp>
        <p:nvSpPr>
          <p:cNvPr id="6" name="Oval 5"/>
          <p:cNvSpPr/>
          <p:nvPr/>
        </p:nvSpPr>
        <p:spPr>
          <a:xfrm>
            <a:off x="885120" y="2315255"/>
            <a:ext cx="2765160" cy="1728225"/>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46715" y="2276850"/>
            <a:ext cx="2841970" cy="1805035"/>
          </a:xfrm>
          <a:prstGeom prst="ellipse">
            <a:avLst/>
          </a:prstGeom>
          <a:noFill/>
          <a:ln w="952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796652933"/>
              </p:ext>
            </p:extLst>
          </p:nvPr>
        </p:nvGraphicFramePr>
        <p:xfrm>
          <a:off x="2037969" y="2360935"/>
          <a:ext cx="574675" cy="344488"/>
        </p:xfrm>
        <a:graphic>
          <a:graphicData uri="http://schemas.openxmlformats.org/presentationml/2006/ole">
            <mc:AlternateContent xmlns:mc="http://schemas.openxmlformats.org/markup-compatibility/2006">
              <mc:Choice xmlns:v="urn:schemas-microsoft-com:vml" Requires="v">
                <p:oleObj name="Equation" r:id="rId3" imgW="381000" imgH="228600" progId="">
                  <p:embed/>
                </p:oleObj>
              </mc:Choice>
              <mc:Fallback>
                <p:oleObj name="Equation" r:id="rId3" imgW="381000" imgH="228600" progId="">
                  <p:embed/>
                  <p:pic>
                    <p:nvPicPr>
                      <p:cNvPr id="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7969" y="2360935"/>
                        <a:ext cx="574675"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462665" y="1278320"/>
            <a:ext cx="8180265" cy="830997"/>
          </a:xfrm>
          <a:prstGeom prst="rect">
            <a:avLst/>
          </a:prstGeom>
          <a:noFill/>
        </p:spPr>
        <p:txBody>
          <a:bodyPr wrap="square" rtlCol="0">
            <a:spAutoFit/>
          </a:bodyPr>
          <a:lstStyle/>
          <a:p>
            <a:r>
              <a:rPr lang="en-US" sz="2400" dirty="0">
                <a:latin typeface="Arial" pitchFamily="34" charset="0"/>
                <a:cs typeface="Arial" pitchFamily="34" charset="0"/>
              </a:rPr>
              <a:t>Recall that neither mass or energy cross the boundary of an isolated system.  Therefore,</a:t>
            </a:r>
          </a:p>
        </p:txBody>
      </p:sp>
      <p:graphicFrame>
        <p:nvGraphicFramePr>
          <p:cNvPr id="136195" name="Object 3"/>
          <p:cNvGraphicFramePr>
            <a:graphicFrameLocks noChangeAspect="1"/>
          </p:cNvGraphicFramePr>
          <p:nvPr>
            <p:extLst>
              <p:ext uri="{D42A27DB-BD31-4B8C-83A1-F6EECF244321}">
                <p14:modId xmlns:p14="http://schemas.microsoft.com/office/powerpoint/2010/main" val="615233301"/>
              </p:ext>
            </p:extLst>
          </p:nvPr>
        </p:nvGraphicFramePr>
        <p:xfrm>
          <a:off x="4149545" y="2957513"/>
          <a:ext cx="1493838" cy="423862"/>
        </p:xfrm>
        <a:graphic>
          <a:graphicData uri="http://schemas.openxmlformats.org/presentationml/2006/ole">
            <mc:AlternateContent xmlns:mc="http://schemas.openxmlformats.org/markup-compatibility/2006">
              <mc:Choice xmlns:v="urn:schemas-microsoft-com:vml" Requires="v">
                <p:oleObj name="Equation" r:id="rId5" imgW="850680" imgH="241200" progId="">
                  <p:embed/>
                </p:oleObj>
              </mc:Choice>
              <mc:Fallback>
                <p:oleObj name="Equation" r:id="rId5" imgW="850680" imgH="241200" progId="">
                  <p:embed/>
                  <p:pic>
                    <p:nvPicPr>
                      <p:cNvPr id="0"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9545" y="2957513"/>
                        <a:ext cx="1493838" cy="423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5800960" y="2238445"/>
            <a:ext cx="3187615" cy="1938992"/>
          </a:xfrm>
          <a:prstGeom prst="rect">
            <a:avLst/>
          </a:prstGeom>
          <a:noFill/>
        </p:spPr>
        <p:txBody>
          <a:bodyPr wrap="square" rtlCol="0">
            <a:spAutoFit/>
          </a:bodyPr>
          <a:lstStyle/>
          <a:p>
            <a:r>
              <a:rPr lang="en-US" sz="2400" dirty="0">
                <a:latin typeface="Arial" pitchFamily="34" charset="0"/>
                <a:cs typeface="Arial" pitchFamily="34" charset="0"/>
              </a:rPr>
              <a:t>For real-world processes the entropy change of the isolated system must increase. </a:t>
            </a:r>
          </a:p>
        </p:txBody>
      </p:sp>
      <p:sp>
        <p:nvSpPr>
          <p:cNvPr id="12" name="TextBox 11"/>
          <p:cNvSpPr txBox="1"/>
          <p:nvPr/>
        </p:nvSpPr>
        <p:spPr>
          <a:xfrm>
            <a:off x="462665" y="4403038"/>
            <a:ext cx="8180265" cy="830997"/>
          </a:xfrm>
          <a:prstGeom prst="rect">
            <a:avLst/>
          </a:prstGeom>
          <a:noFill/>
        </p:spPr>
        <p:txBody>
          <a:bodyPr wrap="square" rtlCol="0">
            <a:spAutoFit/>
          </a:bodyPr>
          <a:lstStyle/>
          <a:p>
            <a:r>
              <a:rPr lang="en-US" sz="2400" dirty="0">
                <a:latin typeface="Arial" pitchFamily="34" charset="0"/>
                <a:cs typeface="Arial" pitchFamily="34" charset="0"/>
              </a:rPr>
              <a:t>Inside an isolated system, there can be subsystems interacting with the surroundings.  Therefore,</a:t>
            </a:r>
          </a:p>
        </p:txBody>
      </p:sp>
      <p:graphicFrame>
        <p:nvGraphicFramePr>
          <p:cNvPr id="136196" name="Object 4"/>
          <p:cNvGraphicFramePr>
            <a:graphicFrameLocks noChangeAspect="1"/>
          </p:cNvGraphicFramePr>
          <p:nvPr>
            <p:extLst>
              <p:ext uri="{D42A27DB-BD31-4B8C-83A1-F6EECF244321}">
                <p14:modId xmlns:p14="http://schemas.microsoft.com/office/powerpoint/2010/main" val="2923201239"/>
              </p:ext>
            </p:extLst>
          </p:nvPr>
        </p:nvGraphicFramePr>
        <p:xfrm>
          <a:off x="615950" y="5475288"/>
          <a:ext cx="3233738" cy="423862"/>
        </p:xfrm>
        <a:graphic>
          <a:graphicData uri="http://schemas.openxmlformats.org/presentationml/2006/ole">
            <mc:AlternateContent xmlns:mc="http://schemas.openxmlformats.org/markup-compatibility/2006">
              <mc:Choice xmlns:v="urn:schemas-microsoft-com:vml" Requires="v">
                <p:oleObj name="Equation" r:id="rId7" imgW="1841400" imgH="241200" progId="">
                  <p:embed/>
                </p:oleObj>
              </mc:Choice>
              <mc:Fallback>
                <p:oleObj name="Equation" r:id="rId7" imgW="1841400" imgH="241200" progId="">
                  <p:embed/>
                  <p:pic>
                    <p:nvPicPr>
                      <p:cNvPr id="0" name="Picture 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5950" y="5475288"/>
                        <a:ext cx="3233738" cy="423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4072735" y="5486810"/>
            <a:ext cx="4647005" cy="400110"/>
          </a:xfrm>
          <a:prstGeom prst="rect">
            <a:avLst/>
          </a:prstGeom>
          <a:noFill/>
        </p:spPr>
        <p:txBody>
          <a:bodyPr wrap="square" rtlCol="0">
            <a:spAutoFit/>
          </a:bodyPr>
          <a:lstStyle/>
          <a:p>
            <a:pPr algn="ctr"/>
            <a:r>
              <a:rPr lang="en-US" sz="2000" b="1" dirty="0">
                <a:latin typeface="Arial" pitchFamily="34" charset="0"/>
                <a:cs typeface="Arial" pitchFamily="34" charset="0"/>
              </a:rPr>
              <a:t>The Principle of Increase of Entropy</a:t>
            </a:r>
          </a:p>
        </p:txBody>
      </p:sp>
      <p:sp>
        <p:nvSpPr>
          <p:cNvPr id="2" name="Oval 1"/>
          <p:cNvSpPr/>
          <p:nvPr/>
        </p:nvSpPr>
        <p:spPr>
          <a:xfrm>
            <a:off x="1461195" y="3185017"/>
            <a:ext cx="806505" cy="762450"/>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262120" y="3204220"/>
            <a:ext cx="806505" cy="762450"/>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2094878" y="3435445"/>
            <a:ext cx="4608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960460" y="3608879"/>
            <a:ext cx="5952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4" idx="2"/>
          </p:cNvCxnSpPr>
          <p:nvPr/>
        </p:nvCxnSpPr>
        <p:spPr>
          <a:xfrm flipV="1">
            <a:off x="2262120" y="3146612"/>
            <a:ext cx="63187" cy="438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220353" y="2803968"/>
            <a:ext cx="412952" cy="369332"/>
          </a:xfrm>
          <a:prstGeom prst="rect">
            <a:avLst/>
          </a:prstGeom>
          <a:noFill/>
        </p:spPr>
        <p:txBody>
          <a:bodyPr wrap="square" rtlCol="0">
            <a:spAutoFit/>
          </a:bodyPr>
          <a:lstStyle/>
          <a:p>
            <a:r>
              <a:rPr lang="en-US" dirty="0" err="1">
                <a:latin typeface="Arial" pitchFamily="34" charset="0"/>
                <a:cs typeface="Arial" pitchFamily="34" charset="0"/>
              </a:rPr>
              <a:t>s</a:t>
            </a:r>
            <a:r>
              <a:rPr lang="en-US" baseline="-25000" dirty="0" err="1">
                <a:latin typeface="Arial" pitchFamily="34" charset="0"/>
                <a:cs typeface="Arial" pitchFamily="34" charset="0"/>
              </a:rPr>
              <a:t>p</a:t>
            </a:r>
            <a:endParaRPr lang="en-US" dirty="0">
              <a:latin typeface="Arial" pitchFamily="34" charset="0"/>
              <a:cs typeface="Arial" pitchFamily="34" charset="0"/>
            </a:endParaRPr>
          </a:p>
        </p:txBody>
      </p:sp>
    </p:spTree>
    <p:extLst>
      <p:ext uri="{BB962C8B-B14F-4D97-AF65-F5344CB8AC3E}">
        <p14:creationId xmlns:p14="http://schemas.microsoft.com/office/powerpoint/2010/main" val="291762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6195"/>
                                        </p:tgtEl>
                                        <p:attrNameLst>
                                          <p:attrName>style.visibility</p:attrName>
                                        </p:attrNameLst>
                                      </p:cBhvr>
                                      <p:to>
                                        <p:strVal val="visible"/>
                                      </p:to>
                                    </p:set>
                                    <p:animEffect transition="in" filter="wipe(left)">
                                      <p:cBhvr>
                                        <p:cTn id="7" dur="500"/>
                                        <p:tgtEl>
                                          <p:spTgt spid="13619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36196"/>
                                        </p:tgtEl>
                                        <p:attrNameLst>
                                          <p:attrName>style.visibility</p:attrName>
                                        </p:attrNameLst>
                                      </p:cBhvr>
                                      <p:to>
                                        <p:strVal val="visible"/>
                                      </p:to>
                                    </p:set>
                                    <p:animEffect transition="in" filter="wipe(left)">
                                      <p:cBhvr>
                                        <p:cTn id="43" dur="500"/>
                                        <p:tgtEl>
                                          <p:spTgt spid="136196"/>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ppt_w</p:attrName>
                                        </p:attrNameLst>
                                      </p:cBhvr>
                                      <p:tavLst>
                                        <p:tav tm="0">
                                          <p:val>
                                            <p:fltVal val="0"/>
                                          </p:val>
                                        </p:tav>
                                        <p:tav tm="100000">
                                          <p:val>
                                            <p:strVal val="#ppt_w"/>
                                          </p:val>
                                        </p:tav>
                                      </p:tavLst>
                                    </p:anim>
                                    <p:anim calcmode="lin" valueType="num">
                                      <p:cBhvr>
                                        <p:cTn id="49" dur="500" fill="hold"/>
                                        <p:tgtEl>
                                          <p:spTgt spid="13"/>
                                        </p:tgtEl>
                                        <p:attrNameLst>
                                          <p:attrName>ppt_h</p:attrName>
                                        </p:attrNameLst>
                                      </p:cBhvr>
                                      <p:tavLst>
                                        <p:tav tm="0">
                                          <p:val>
                                            <p:fltVal val="0"/>
                                          </p:val>
                                        </p:tav>
                                        <p:tav tm="100000">
                                          <p:val>
                                            <p:strVal val="#ppt_h"/>
                                          </p:val>
                                        </p:tav>
                                      </p:tavLst>
                                    </p:anim>
                                    <p:animEffect transition="in" filter="fade">
                                      <p:cBhvr>
                                        <p:cTn id="5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 grpId="0" animBg="1"/>
      <p:bldP spid="14" grpId="0"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Quote of the Day</a:t>
            </a:r>
          </a:p>
        </p:txBody>
      </p:sp>
      <p:sp>
        <p:nvSpPr>
          <p:cNvPr id="3" name="Slide Number Placeholder 2"/>
          <p:cNvSpPr>
            <a:spLocks noGrp="1"/>
          </p:cNvSpPr>
          <p:nvPr>
            <p:ph type="sldNum" sz="quarter" idx="12"/>
          </p:nvPr>
        </p:nvSpPr>
        <p:spPr/>
        <p:txBody>
          <a:bodyPr/>
          <a:lstStyle/>
          <a:p>
            <a:fld id="{16890861-4B16-40B9-9EE8-90F7D404DB3D}" type="slidenum">
              <a:rPr lang="en-US" smtClean="0"/>
              <a:pPr/>
              <a:t>5</a:t>
            </a:fld>
            <a:endParaRPr lang="en-US" dirty="0"/>
          </a:p>
        </p:txBody>
      </p:sp>
      <p:pic>
        <p:nvPicPr>
          <p:cNvPr id="4" name="Picture 5"/>
          <p:cNvPicPr>
            <a:picLocks noChangeAspect="1" noChangeArrowheads="1"/>
          </p:cNvPicPr>
          <p:nvPr/>
        </p:nvPicPr>
        <p:blipFill>
          <a:blip r:embed="rId3" cstate="print"/>
          <a:srcRect/>
          <a:stretch>
            <a:fillRect/>
          </a:stretch>
        </p:blipFill>
        <p:spPr bwMode="auto">
          <a:xfrm>
            <a:off x="6842102" y="1201510"/>
            <a:ext cx="1860434" cy="2205460"/>
          </a:xfrm>
          <a:prstGeom prst="rect">
            <a:avLst/>
          </a:prstGeom>
          <a:noFill/>
          <a:ln w="9525">
            <a:noFill/>
            <a:miter lim="800000"/>
            <a:headEnd/>
            <a:tailEnd/>
          </a:ln>
        </p:spPr>
      </p:pic>
      <p:sp>
        <p:nvSpPr>
          <p:cNvPr id="5" name="TextBox 4"/>
          <p:cNvSpPr txBox="1"/>
          <p:nvPr/>
        </p:nvSpPr>
        <p:spPr>
          <a:xfrm>
            <a:off x="6765292" y="3397149"/>
            <a:ext cx="1992853" cy="646331"/>
          </a:xfrm>
          <a:prstGeom prst="rect">
            <a:avLst/>
          </a:prstGeom>
          <a:noFill/>
        </p:spPr>
        <p:txBody>
          <a:bodyPr wrap="none" rtlCol="0">
            <a:spAutoFit/>
          </a:bodyPr>
          <a:lstStyle/>
          <a:p>
            <a:pPr algn="ctr"/>
            <a:r>
              <a:rPr lang="en-US" dirty="0">
                <a:latin typeface="Arial" pitchFamily="34" charset="0"/>
                <a:cs typeface="Arial" pitchFamily="34" charset="0"/>
              </a:rPr>
              <a:t>Rudolph Clausius</a:t>
            </a:r>
          </a:p>
          <a:p>
            <a:pPr algn="ctr"/>
            <a:r>
              <a:rPr lang="en-US" dirty="0">
                <a:latin typeface="Arial" pitchFamily="34" charset="0"/>
                <a:cs typeface="Arial" pitchFamily="34" charset="0"/>
              </a:rPr>
              <a:t>(1822-1888)</a:t>
            </a:r>
          </a:p>
        </p:txBody>
      </p:sp>
      <p:sp>
        <p:nvSpPr>
          <p:cNvPr id="6" name="TextBox 5"/>
          <p:cNvSpPr txBox="1"/>
          <p:nvPr/>
        </p:nvSpPr>
        <p:spPr>
          <a:xfrm>
            <a:off x="501070" y="1316725"/>
            <a:ext cx="5875965" cy="3908762"/>
          </a:xfrm>
          <a:prstGeom prst="rect">
            <a:avLst/>
          </a:prstGeom>
          <a:noFill/>
        </p:spPr>
        <p:txBody>
          <a:bodyPr wrap="square" rtlCol="0">
            <a:spAutoFit/>
          </a:bodyPr>
          <a:lstStyle/>
          <a:p>
            <a:r>
              <a:rPr lang="en-US" sz="2800" b="1" dirty="0">
                <a:latin typeface="Arial" pitchFamily="34" charset="0"/>
                <a:cs typeface="Arial" pitchFamily="34" charset="0"/>
              </a:rPr>
              <a:t>Die </a:t>
            </a:r>
            <a:r>
              <a:rPr lang="en-US" sz="2800" b="1" dirty="0" err="1">
                <a:latin typeface="Arial" pitchFamily="34" charset="0"/>
                <a:cs typeface="Arial" pitchFamily="34" charset="0"/>
              </a:rPr>
              <a:t>Energie</a:t>
            </a:r>
            <a:r>
              <a:rPr lang="en-US" sz="2800" b="1" dirty="0">
                <a:latin typeface="Arial" pitchFamily="34" charset="0"/>
                <a:cs typeface="Arial" pitchFamily="34" charset="0"/>
              </a:rPr>
              <a:t> </a:t>
            </a:r>
            <a:r>
              <a:rPr lang="en-US" sz="2800" b="1" dirty="0" err="1">
                <a:latin typeface="Arial" pitchFamily="34" charset="0"/>
                <a:cs typeface="Arial" pitchFamily="34" charset="0"/>
              </a:rPr>
              <a:t>der</a:t>
            </a:r>
            <a:r>
              <a:rPr lang="en-US" sz="2800" b="1" dirty="0">
                <a:latin typeface="Arial" pitchFamily="34" charset="0"/>
                <a:cs typeface="Arial" pitchFamily="34" charset="0"/>
              </a:rPr>
              <a:t> Welt </a:t>
            </a:r>
            <a:r>
              <a:rPr lang="en-US" sz="2800" b="1" dirty="0" err="1">
                <a:latin typeface="Arial" pitchFamily="34" charset="0"/>
                <a:cs typeface="Arial" pitchFamily="34" charset="0"/>
              </a:rPr>
              <a:t>ist</a:t>
            </a:r>
            <a:r>
              <a:rPr lang="en-US" sz="2800" b="1" dirty="0">
                <a:latin typeface="Arial" pitchFamily="34" charset="0"/>
                <a:cs typeface="Arial" pitchFamily="34" charset="0"/>
              </a:rPr>
              <a:t> constant.  Die </a:t>
            </a:r>
            <a:r>
              <a:rPr lang="en-US" sz="2800" b="1" dirty="0" err="1">
                <a:latin typeface="Arial" pitchFamily="34" charset="0"/>
                <a:cs typeface="Arial" pitchFamily="34" charset="0"/>
              </a:rPr>
              <a:t>Entropie</a:t>
            </a:r>
            <a:r>
              <a:rPr lang="en-US" sz="2800" b="1" dirty="0">
                <a:latin typeface="Arial" pitchFamily="34" charset="0"/>
                <a:cs typeface="Arial" pitchFamily="34" charset="0"/>
              </a:rPr>
              <a:t> </a:t>
            </a:r>
            <a:r>
              <a:rPr lang="en-US" sz="2800" b="1" dirty="0" err="1">
                <a:latin typeface="Arial" pitchFamily="34" charset="0"/>
                <a:cs typeface="Arial" pitchFamily="34" charset="0"/>
              </a:rPr>
              <a:t>der</a:t>
            </a:r>
            <a:r>
              <a:rPr lang="en-US" sz="2800" b="1" dirty="0">
                <a:latin typeface="Arial" pitchFamily="34" charset="0"/>
                <a:cs typeface="Arial" pitchFamily="34" charset="0"/>
              </a:rPr>
              <a:t> Welt </a:t>
            </a:r>
            <a:r>
              <a:rPr lang="en-US" sz="2800" b="1" dirty="0" err="1">
                <a:latin typeface="Arial" pitchFamily="34" charset="0"/>
                <a:cs typeface="Arial" pitchFamily="34" charset="0"/>
              </a:rPr>
              <a:t>strebt</a:t>
            </a:r>
            <a:r>
              <a:rPr lang="en-US" sz="2800" b="1" dirty="0">
                <a:latin typeface="Arial" pitchFamily="34" charset="0"/>
                <a:cs typeface="Arial" pitchFamily="34" charset="0"/>
              </a:rPr>
              <a:t> </a:t>
            </a:r>
            <a:r>
              <a:rPr lang="en-US" sz="2800" b="1" dirty="0" err="1">
                <a:latin typeface="Arial" pitchFamily="34" charset="0"/>
                <a:cs typeface="Arial" pitchFamily="34" charset="0"/>
              </a:rPr>
              <a:t>einem</a:t>
            </a:r>
            <a:r>
              <a:rPr lang="en-US" sz="2800" b="1" dirty="0">
                <a:latin typeface="Arial" pitchFamily="34" charset="0"/>
                <a:cs typeface="Arial" pitchFamily="34" charset="0"/>
              </a:rPr>
              <a:t> Maximum </a:t>
            </a:r>
            <a:r>
              <a:rPr lang="en-US" sz="2800" b="1" dirty="0" err="1">
                <a:latin typeface="Arial" pitchFamily="34" charset="0"/>
                <a:cs typeface="Arial" pitchFamily="34" charset="0"/>
              </a:rPr>
              <a:t>zu</a:t>
            </a:r>
            <a:r>
              <a:rPr lang="en-US" sz="2800" dirty="0">
                <a:latin typeface="Arial" pitchFamily="34" charset="0"/>
                <a:cs typeface="Arial" pitchFamily="34" charset="0"/>
              </a:rPr>
              <a:t>.</a:t>
            </a:r>
          </a:p>
          <a:p>
            <a:endParaRPr lang="en-US" sz="2800" dirty="0">
              <a:latin typeface="Arial" pitchFamily="34" charset="0"/>
              <a:cs typeface="Arial" pitchFamily="34" charset="0"/>
            </a:endParaRPr>
          </a:p>
          <a:p>
            <a:r>
              <a:rPr lang="en-US" sz="2800" dirty="0">
                <a:latin typeface="Arial" pitchFamily="34" charset="0"/>
                <a:cs typeface="Arial" pitchFamily="34" charset="0"/>
              </a:rPr>
              <a:t>Translation …</a:t>
            </a:r>
          </a:p>
          <a:p>
            <a:r>
              <a:rPr lang="en-US" sz="2800" b="1" dirty="0">
                <a:latin typeface="Arial" pitchFamily="34" charset="0"/>
                <a:cs typeface="Arial" pitchFamily="34" charset="0"/>
              </a:rPr>
              <a:t>The energy of the world is constant. The entropy of the world tends towards a maximum.</a:t>
            </a:r>
          </a:p>
          <a:p>
            <a:endParaRPr lang="en-US" sz="2400" dirty="0">
              <a:latin typeface="Arial" pitchFamily="34" charset="0"/>
              <a:cs typeface="Arial" pitchFamily="34" charset="0"/>
            </a:endParaRPr>
          </a:p>
        </p:txBody>
      </p:sp>
      <p:sp>
        <p:nvSpPr>
          <p:cNvPr id="8" name="TextBox 7"/>
          <p:cNvSpPr txBox="1"/>
          <p:nvPr/>
        </p:nvSpPr>
        <p:spPr>
          <a:xfrm>
            <a:off x="539476" y="4811580"/>
            <a:ext cx="8218670" cy="1569660"/>
          </a:xfrm>
          <a:prstGeom prst="rect">
            <a:avLst/>
          </a:prstGeom>
          <a:noFill/>
        </p:spPr>
        <p:txBody>
          <a:bodyPr wrap="square" rtlCol="0">
            <a:spAutoFit/>
          </a:bodyPr>
          <a:lstStyle/>
          <a:p>
            <a:r>
              <a:rPr lang="en-US" sz="2400" dirty="0">
                <a:latin typeface="Arial" pitchFamily="34" charset="0"/>
                <a:cs typeface="Arial" pitchFamily="34" charset="0"/>
              </a:rPr>
              <a:t>Something to think about …</a:t>
            </a:r>
          </a:p>
          <a:p>
            <a:pPr marL="285750" indent="-285750">
              <a:buFont typeface="Arial" panose="020B0604020202020204" pitchFamily="34" charset="0"/>
              <a:buChar char="•"/>
            </a:pPr>
            <a:r>
              <a:rPr lang="en-US" dirty="0">
                <a:latin typeface="Arial" pitchFamily="34" charset="0"/>
                <a:cs typeface="Arial" pitchFamily="34" charset="0"/>
              </a:rPr>
              <a:t>Is the world, as we know it, an isolated system?</a:t>
            </a:r>
          </a:p>
          <a:p>
            <a:pPr marL="742950" lvl="1" indent="-285750">
              <a:buFont typeface="Arial" panose="020B0604020202020204" pitchFamily="34" charset="0"/>
              <a:buChar char="•"/>
            </a:pPr>
            <a:r>
              <a:rPr lang="en-US" dirty="0">
                <a:latin typeface="Arial" pitchFamily="34" charset="0"/>
                <a:cs typeface="Arial" pitchFamily="34" charset="0"/>
              </a:rPr>
              <a:t>What if we replace the word ‘world’ with ‘solar system’?</a:t>
            </a:r>
          </a:p>
          <a:p>
            <a:pPr marL="742950" lvl="1" indent="-285750">
              <a:buFont typeface="Arial" panose="020B0604020202020204" pitchFamily="34" charset="0"/>
              <a:buChar char="•"/>
            </a:pPr>
            <a:r>
              <a:rPr lang="en-US" dirty="0">
                <a:latin typeface="Arial" pitchFamily="34" charset="0"/>
                <a:cs typeface="Arial" pitchFamily="34" charset="0"/>
              </a:rPr>
              <a:t>What if we replace the word ‘world’ with ‘galaxy’?</a:t>
            </a:r>
          </a:p>
          <a:p>
            <a:pPr marL="742950" lvl="1" indent="-285750">
              <a:buFont typeface="Arial" panose="020B0604020202020204" pitchFamily="34" charset="0"/>
              <a:buChar char="•"/>
            </a:pPr>
            <a:r>
              <a:rPr lang="en-US" dirty="0">
                <a:latin typeface="Arial" pitchFamily="34" charset="0"/>
                <a:cs typeface="Arial" pitchFamily="34" charset="0"/>
              </a:rPr>
              <a:t>What if we replace the word ‘world’ with ‘universe’?</a:t>
            </a:r>
          </a:p>
        </p:txBody>
      </p:sp>
    </p:spTree>
    <p:extLst>
      <p:ext uri="{BB962C8B-B14F-4D97-AF65-F5344CB8AC3E}">
        <p14:creationId xmlns:p14="http://schemas.microsoft.com/office/powerpoint/2010/main" val="7895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500"/>
                                        <p:tgtEl>
                                          <p:spTgt spid="6">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Principle of Increase of Entropy</a:t>
            </a:r>
          </a:p>
        </p:txBody>
      </p:sp>
      <p:sp>
        <p:nvSpPr>
          <p:cNvPr id="3" name="Slide Number Placeholder 2"/>
          <p:cNvSpPr>
            <a:spLocks noGrp="1"/>
          </p:cNvSpPr>
          <p:nvPr>
            <p:ph type="sldNum" sz="quarter" idx="12"/>
          </p:nvPr>
        </p:nvSpPr>
        <p:spPr/>
        <p:txBody>
          <a:bodyPr/>
          <a:lstStyle/>
          <a:p>
            <a:fld id="{16890861-4B16-40B9-9EE8-90F7D404DB3D}" type="slidenum">
              <a:rPr lang="en-US" smtClean="0"/>
              <a:pPr/>
              <a:t>6</a:t>
            </a:fld>
            <a:endParaRPr lang="en-US" dirty="0"/>
          </a:p>
        </p:txBody>
      </p:sp>
      <p:graphicFrame>
        <p:nvGraphicFramePr>
          <p:cNvPr id="138245" name="Object 5"/>
          <p:cNvGraphicFramePr>
            <a:graphicFrameLocks noChangeAspect="1"/>
          </p:cNvGraphicFramePr>
          <p:nvPr>
            <p:extLst>
              <p:ext uri="{D42A27DB-BD31-4B8C-83A1-F6EECF244321}">
                <p14:modId xmlns:p14="http://schemas.microsoft.com/office/powerpoint/2010/main" val="2442762402"/>
              </p:ext>
            </p:extLst>
          </p:nvPr>
        </p:nvGraphicFramePr>
        <p:xfrm>
          <a:off x="2690813" y="1292225"/>
          <a:ext cx="3700462" cy="485775"/>
        </p:xfrm>
        <a:graphic>
          <a:graphicData uri="http://schemas.openxmlformats.org/presentationml/2006/ole">
            <mc:AlternateContent xmlns:mc="http://schemas.openxmlformats.org/markup-compatibility/2006">
              <mc:Choice xmlns:v="urn:schemas-microsoft-com:vml" Requires="v">
                <p:oleObj name="Equation" r:id="rId3" imgW="1841400" imgH="241200" progId="">
                  <p:embed/>
                </p:oleObj>
              </mc:Choice>
              <mc:Fallback>
                <p:oleObj name="Equation" r:id="rId3" imgW="1841400" imgH="241200" progId="">
                  <p:embed/>
                  <p:pic>
                    <p:nvPicPr>
                      <p:cNvPr id="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0813" y="1292225"/>
                        <a:ext cx="3700462"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8246" name="Object 6"/>
          <p:cNvGraphicFramePr>
            <a:graphicFrameLocks noChangeAspect="1"/>
          </p:cNvGraphicFramePr>
          <p:nvPr/>
        </p:nvGraphicFramePr>
        <p:xfrm>
          <a:off x="1860565" y="2098315"/>
          <a:ext cx="714375" cy="485775"/>
        </p:xfrm>
        <a:graphic>
          <a:graphicData uri="http://schemas.openxmlformats.org/presentationml/2006/ole">
            <mc:AlternateContent xmlns:mc="http://schemas.openxmlformats.org/markup-compatibility/2006">
              <mc:Choice xmlns:v="urn:schemas-microsoft-com:vml" Requires="v">
                <p:oleObj name="Equation" r:id="rId5" imgW="355446" imgH="241195" progId="">
                  <p:embed/>
                </p:oleObj>
              </mc:Choice>
              <mc:Fallback>
                <p:oleObj name="Equation" r:id="rId5" imgW="355446" imgH="241195" progId="">
                  <p:embed/>
                  <p:pic>
                    <p:nvPicPr>
                      <p:cNvPr id="0"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0565" y="2098315"/>
                        <a:ext cx="714375"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Box 21"/>
          <p:cNvSpPr txBox="1"/>
          <p:nvPr/>
        </p:nvSpPr>
        <p:spPr>
          <a:xfrm>
            <a:off x="2574940" y="2084825"/>
            <a:ext cx="4019049" cy="461665"/>
          </a:xfrm>
          <a:prstGeom prst="rect">
            <a:avLst/>
          </a:prstGeom>
          <a:noFill/>
        </p:spPr>
        <p:txBody>
          <a:bodyPr wrap="none" rtlCol="0">
            <a:spAutoFit/>
          </a:bodyPr>
          <a:lstStyle/>
          <a:p>
            <a:r>
              <a:rPr lang="en-US" sz="2400" dirty="0">
                <a:latin typeface="Arial" pitchFamily="34" charset="0"/>
                <a:cs typeface="Arial" pitchFamily="34" charset="0"/>
              </a:rPr>
              <a:t>May be positive or negative</a:t>
            </a:r>
          </a:p>
        </p:txBody>
      </p:sp>
      <p:graphicFrame>
        <p:nvGraphicFramePr>
          <p:cNvPr id="138247" name="Object 7"/>
          <p:cNvGraphicFramePr>
            <a:graphicFrameLocks noChangeAspect="1"/>
          </p:cNvGraphicFramePr>
          <p:nvPr/>
        </p:nvGraphicFramePr>
        <p:xfrm>
          <a:off x="1809750" y="2635250"/>
          <a:ext cx="817563" cy="460375"/>
        </p:xfrm>
        <a:graphic>
          <a:graphicData uri="http://schemas.openxmlformats.org/presentationml/2006/ole">
            <mc:AlternateContent xmlns:mc="http://schemas.openxmlformats.org/markup-compatibility/2006">
              <mc:Choice xmlns:v="urn:schemas-microsoft-com:vml" Requires="v">
                <p:oleObj name="Equation" r:id="rId7" imgW="406224" imgH="228501" progId="">
                  <p:embed/>
                </p:oleObj>
              </mc:Choice>
              <mc:Fallback>
                <p:oleObj name="Equation" r:id="rId7" imgW="406224" imgH="228501" progId="">
                  <p:embed/>
                  <p:pic>
                    <p:nvPicPr>
                      <p:cNvPr id="0" name="Picture 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9750" y="2635250"/>
                        <a:ext cx="817563"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2574940" y="2583285"/>
            <a:ext cx="5161221" cy="461665"/>
          </a:xfrm>
          <a:prstGeom prst="rect">
            <a:avLst/>
          </a:prstGeom>
          <a:noFill/>
        </p:spPr>
        <p:txBody>
          <a:bodyPr wrap="none" rtlCol="0">
            <a:spAutoFit/>
          </a:bodyPr>
          <a:lstStyle/>
          <a:p>
            <a:r>
              <a:rPr lang="en-US" sz="2400" dirty="0">
                <a:latin typeface="Arial" pitchFamily="34" charset="0"/>
                <a:cs typeface="Arial" pitchFamily="34" charset="0"/>
              </a:rPr>
              <a:t>Must be big enough to ensure </a:t>
            </a:r>
            <a:r>
              <a:rPr lang="en-US" sz="2400" i="1" dirty="0">
                <a:latin typeface="Times New Roman" pitchFamily="18" charset="0"/>
                <a:cs typeface="Times New Roman" pitchFamily="18" charset="0"/>
              </a:rPr>
              <a:t>S</a:t>
            </a:r>
            <a:r>
              <a:rPr lang="en-US" sz="2400" i="1" baseline="-25000" dirty="0">
                <a:latin typeface="Times New Roman" pitchFamily="18" charset="0"/>
                <a:cs typeface="Times New Roman" pitchFamily="18" charset="0"/>
              </a:rPr>
              <a:t>P</a:t>
            </a:r>
            <a:r>
              <a:rPr lang="en-US" sz="2400" i="1" dirty="0">
                <a:latin typeface="Times New Roman" pitchFamily="18" charset="0"/>
                <a:cs typeface="Times New Roman" pitchFamily="18" charset="0"/>
              </a:rPr>
              <a:t> </a:t>
            </a:r>
            <a:r>
              <a:rPr lang="en-US" sz="2400" u="sng" dirty="0">
                <a:latin typeface="Times New Roman" pitchFamily="18" charset="0"/>
                <a:cs typeface="Times New Roman" pitchFamily="18" charset="0"/>
              </a:rPr>
              <a:t>&gt;</a:t>
            </a:r>
            <a:r>
              <a:rPr lang="en-US" sz="2400" dirty="0">
                <a:latin typeface="Times New Roman" pitchFamily="18" charset="0"/>
                <a:cs typeface="Times New Roman" pitchFamily="18" charset="0"/>
              </a:rPr>
              <a:t> 0</a:t>
            </a:r>
          </a:p>
        </p:txBody>
      </p:sp>
      <p:sp>
        <p:nvSpPr>
          <p:cNvPr id="9" name="TextBox 8"/>
          <p:cNvSpPr txBox="1"/>
          <p:nvPr/>
        </p:nvSpPr>
        <p:spPr>
          <a:xfrm>
            <a:off x="495148" y="3582620"/>
            <a:ext cx="8224591" cy="1938992"/>
          </a:xfrm>
          <a:prstGeom prst="rect">
            <a:avLst/>
          </a:prstGeom>
          <a:noFill/>
        </p:spPr>
        <p:txBody>
          <a:bodyPr wrap="square" rtlCol="0">
            <a:spAutoFit/>
          </a:bodyPr>
          <a:lstStyle/>
          <a:p>
            <a:r>
              <a:rPr lang="en-US" sz="2400" dirty="0">
                <a:latin typeface="Arial" pitchFamily="34" charset="0"/>
                <a:cs typeface="Arial" pitchFamily="34" charset="0"/>
              </a:rPr>
              <a:t>What are several examples where a </a:t>
            </a:r>
            <a:r>
              <a:rPr lang="en-US" sz="2400" i="1" dirty="0">
                <a:latin typeface="Arial" pitchFamily="34" charset="0"/>
                <a:cs typeface="Arial" pitchFamily="34" charset="0"/>
              </a:rPr>
              <a:t>system</a:t>
            </a:r>
            <a:r>
              <a:rPr lang="en-US" sz="2400" dirty="0">
                <a:latin typeface="Arial" pitchFamily="34" charset="0"/>
                <a:cs typeface="Arial" pitchFamily="34" charset="0"/>
              </a:rPr>
              <a:t> experiences a </a:t>
            </a:r>
            <a:r>
              <a:rPr lang="en-US" sz="2400" i="1" dirty="0">
                <a:latin typeface="Arial" pitchFamily="34" charset="0"/>
                <a:cs typeface="Arial" pitchFamily="34" charset="0"/>
              </a:rPr>
              <a:t>decrease</a:t>
            </a:r>
            <a:r>
              <a:rPr lang="en-US" sz="2400" dirty="0">
                <a:latin typeface="Arial" pitchFamily="34" charset="0"/>
                <a:cs typeface="Arial" pitchFamily="34" charset="0"/>
              </a:rPr>
              <a:t> in entropy?</a:t>
            </a:r>
          </a:p>
          <a:p>
            <a:endParaRPr lang="en-US" sz="2400" dirty="0">
              <a:latin typeface="Arial" pitchFamily="34" charset="0"/>
              <a:cs typeface="Arial" pitchFamily="34" charset="0"/>
            </a:endParaRPr>
          </a:p>
          <a:p>
            <a:r>
              <a:rPr lang="en-US" sz="2400" dirty="0">
                <a:latin typeface="Arial" pitchFamily="34" charset="0"/>
                <a:cs typeface="Arial" pitchFamily="34" charset="0"/>
              </a:rPr>
              <a:t>What is the ‘entropy cost’ to the surroundings for each of these cases?</a:t>
            </a:r>
          </a:p>
        </p:txBody>
      </p:sp>
    </p:spTree>
    <p:extLst>
      <p:ext uri="{BB962C8B-B14F-4D97-AF65-F5344CB8AC3E}">
        <p14:creationId xmlns:p14="http://schemas.microsoft.com/office/powerpoint/2010/main" val="118910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246"/>
                                        </p:tgtEl>
                                        <p:attrNameLst>
                                          <p:attrName>style.visibility</p:attrName>
                                        </p:attrNameLst>
                                      </p:cBhvr>
                                      <p:to>
                                        <p:strVal val="visible"/>
                                      </p:to>
                                    </p:set>
                                    <p:animEffect transition="in" filter="fade">
                                      <p:cBhvr>
                                        <p:cTn id="7" dur="500"/>
                                        <p:tgtEl>
                                          <p:spTgt spid="1382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8247"/>
                                        </p:tgtEl>
                                        <p:attrNameLst>
                                          <p:attrName>style.visibility</p:attrName>
                                        </p:attrNameLst>
                                      </p:cBhvr>
                                      <p:to>
                                        <p:strVal val="visible"/>
                                      </p:to>
                                    </p:set>
                                    <p:animEffect transition="in" filter="fade">
                                      <p:cBhvr>
                                        <p:cTn id="15" dur="500"/>
                                        <p:tgtEl>
                                          <p:spTgt spid="13824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1: Gearbox Problem</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7</a:t>
            </a:fld>
            <a:endParaRPr lang="en-US" dirty="0"/>
          </a:p>
        </p:txBody>
      </p:sp>
      <p:sp>
        <p:nvSpPr>
          <p:cNvPr id="6" name="TextBox 5"/>
          <p:cNvSpPr txBox="1"/>
          <p:nvPr/>
        </p:nvSpPr>
        <p:spPr>
          <a:xfrm>
            <a:off x="270640" y="1297983"/>
            <a:ext cx="8564315" cy="3416320"/>
          </a:xfrm>
          <a:prstGeom prst="rect">
            <a:avLst/>
          </a:prstGeom>
          <a:noFill/>
        </p:spPr>
        <p:txBody>
          <a:bodyPr wrap="square" rtlCol="0">
            <a:spAutoFit/>
          </a:bodyPr>
          <a:lstStyle/>
          <a:p>
            <a:r>
              <a:rPr lang="en-US" dirty="0">
                <a:latin typeface="Arial" pitchFamily="34" charset="0"/>
                <a:cs typeface="Arial" pitchFamily="34" charset="0"/>
              </a:rPr>
              <a:t>A vehicle gearbox is operating at steady-state with 200 hp entering the input shaft and 190 hp exiting the output shaft. While under these steady-state conditions the gearbox has a surface temperature of 140 °F.</a:t>
            </a:r>
          </a:p>
          <a:p>
            <a:endParaRPr lang="en-US" dirty="0">
              <a:latin typeface="Arial" pitchFamily="34" charset="0"/>
              <a:cs typeface="Arial" pitchFamily="34" charset="0"/>
            </a:endParaRPr>
          </a:p>
          <a:p>
            <a:pPr marL="457200" indent="-457200">
              <a:buAutoNum type="alphaLcParenR"/>
            </a:pPr>
            <a:r>
              <a:rPr lang="en-US" dirty="0">
                <a:latin typeface="Arial" pitchFamily="34" charset="0"/>
                <a:cs typeface="Arial" pitchFamily="34" charset="0"/>
              </a:rPr>
              <a:t>Sketch this system, showing all heat and work transfers along with their correct sign.  </a:t>
            </a:r>
          </a:p>
          <a:p>
            <a:pPr marL="457200" indent="-457200">
              <a:buAutoNum type="alphaLcParenR"/>
            </a:pPr>
            <a:r>
              <a:rPr lang="en-US" dirty="0">
                <a:latin typeface="Arial" pitchFamily="34" charset="0"/>
                <a:cs typeface="Arial" pitchFamily="34" charset="0"/>
              </a:rPr>
              <a:t>Start with the most general form of 1</a:t>
            </a:r>
            <a:r>
              <a:rPr lang="en-US" baseline="30000" dirty="0">
                <a:latin typeface="Arial" pitchFamily="34" charset="0"/>
                <a:cs typeface="Arial" pitchFamily="34" charset="0"/>
              </a:rPr>
              <a:t>st</a:t>
            </a:r>
            <a:r>
              <a:rPr lang="en-US" dirty="0">
                <a:latin typeface="Arial" pitchFamily="34" charset="0"/>
                <a:cs typeface="Arial" pitchFamily="34" charset="0"/>
              </a:rPr>
              <a:t> and 2</a:t>
            </a:r>
            <a:r>
              <a:rPr lang="en-US" baseline="30000" dirty="0">
                <a:latin typeface="Arial" pitchFamily="34" charset="0"/>
                <a:cs typeface="Arial" pitchFamily="34" charset="0"/>
              </a:rPr>
              <a:t>nd</a:t>
            </a:r>
            <a:r>
              <a:rPr lang="en-US" dirty="0">
                <a:latin typeface="Arial" pitchFamily="34" charset="0"/>
                <a:cs typeface="Arial" pitchFamily="34" charset="0"/>
              </a:rPr>
              <a:t> Laws, then simplify them down to describe this particular system.</a:t>
            </a:r>
          </a:p>
          <a:p>
            <a:pPr marL="457200" indent="-457200">
              <a:buAutoNum type="alphaLcParenR"/>
            </a:pPr>
            <a:r>
              <a:rPr lang="en-US" dirty="0">
                <a:latin typeface="Arial" pitchFamily="34" charset="0"/>
                <a:cs typeface="Arial" pitchFamily="34" charset="0"/>
              </a:rPr>
              <a:t>Determine the entropy production rate.  </a:t>
            </a:r>
            <a:br>
              <a:rPr lang="en-US" dirty="0">
                <a:latin typeface="Arial" pitchFamily="34" charset="0"/>
                <a:cs typeface="Arial" pitchFamily="34" charset="0"/>
              </a:rPr>
            </a:br>
            <a:r>
              <a:rPr lang="en-US" dirty="0">
                <a:latin typeface="Arial" pitchFamily="34" charset="0"/>
                <a:cs typeface="Arial" pitchFamily="34" charset="0"/>
              </a:rPr>
              <a:t>How does this change if surface temperature were to increase to 250 °F?</a:t>
            </a:r>
          </a:p>
          <a:p>
            <a:endParaRPr lang="en-US" dirty="0">
              <a:latin typeface="Arial" pitchFamily="34" charset="0"/>
              <a:cs typeface="Arial" pitchFamily="34" charset="0"/>
            </a:endParaRPr>
          </a:p>
          <a:p>
            <a:r>
              <a:rPr lang="en-US" dirty="0">
                <a:latin typeface="Arial" pitchFamily="34" charset="0"/>
                <a:cs typeface="Arial" pitchFamily="34" charset="0"/>
              </a:rPr>
              <a:t>Remember: 1 hp = 2545 Btu/</a:t>
            </a:r>
            <a:r>
              <a:rPr lang="en-US" dirty="0" err="1">
                <a:latin typeface="Arial" pitchFamily="34" charset="0"/>
                <a:cs typeface="Arial" pitchFamily="34" charset="0"/>
              </a:rPr>
              <a:t>hr</a:t>
            </a:r>
            <a:endParaRPr lang="en-US" dirty="0">
              <a:latin typeface="Arial" pitchFamily="34" charset="0"/>
              <a:cs typeface="Arial" pitchFamily="34" charset="0"/>
            </a:endParaRPr>
          </a:p>
        </p:txBody>
      </p:sp>
      <p:graphicFrame>
        <p:nvGraphicFramePr>
          <p:cNvPr id="5" name="Object 2">
            <a:extLst>
              <a:ext uri="{FF2B5EF4-FFF2-40B4-BE49-F238E27FC236}">
                <a16:creationId xmlns:a16="http://schemas.microsoft.com/office/drawing/2014/main" id="{7C432F3F-D448-46D3-BE75-E340C3F52C30}"/>
              </a:ext>
            </a:extLst>
          </p:cNvPr>
          <p:cNvGraphicFramePr>
            <a:graphicFrameLocks noChangeAspect="1"/>
          </p:cNvGraphicFramePr>
          <p:nvPr>
            <p:extLst>
              <p:ext uri="{D42A27DB-BD31-4B8C-83A1-F6EECF244321}">
                <p14:modId xmlns:p14="http://schemas.microsoft.com/office/powerpoint/2010/main" val="2683949572"/>
              </p:ext>
            </p:extLst>
          </p:nvPr>
        </p:nvGraphicFramePr>
        <p:xfrm>
          <a:off x="1529141" y="4769743"/>
          <a:ext cx="6085718" cy="711230"/>
        </p:xfrm>
        <a:graphic>
          <a:graphicData uri="http://schemas.openxmlformats.org/presentationml/2006/ole">
            <mc:AlternateContent xmlns:mc="http://schemas.openxmlformats.org/markup-compatibility/2006">
              <mc:Choice xmlns:v="urn:schemas-microsoft-com:vml" Requires="v">
                <p:oleObj name="Equation" r:id="rId2" imgW="4127400" imgH="482400" progId="">
                  <p:embed/>
                </p:oleObj>
              </mc:Choice>
              <mc:Fallback>
                <p:oleObj name="Equation" r:id="rId2" imgW="4127400" imgH="482400" progId="">
                  <p:embed/>
                  <p:pic>
                    <p:nvPicPr>
                      <p:cNvPr id="65538"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9141" y="4769743"/>
                        <a:ext cx="6085718" cy="711230"/>
                      </a:xfrm>
                      <a:prstGeom prst="rect">
                        <a:avLst/>
                      </a:prstGeom>
                      <a:noFill/>
                    </p:spPr>
                  </p:pic>
                </p:oleObj>
              </mc:Fallback>
            </mc:AlternateContent>
          </a:graphicData>
        </a:graphic>
      </p:graphicFrame>
      <p:graphicFrame>
        <p:nvGraphicFramePr>
          <p:cNvPr id="8" name="Object 7">
            <a:extLst>
              <a:ext uri="{FF2B5EF4-FFF2-40B4-BE49-F238E27FC236}">
                <a16:creationId xmlns:a16="http://schemas.microsoft.com/office/drawing/2014/main" id="{0570D4CB-6206-4AF0-8569-2641005709FD}"/>
              </a:ext>
            </a:extLst>
          </p:cNvPr>
          <p:cNvGraphicFramePr>
            <a:graphicFrameLocks noChangeAspect="1"/>
          </p:cNvGraphicFramePr>
          <p:nvPr>
            <p:extLst>
              <p:ext uri="{D42A27DB-BD31-4B8C-83A1-F6EECF244321}">
                <p14:modId xmlns:p14="http://schemas.microsoft.com/office/powerpoint/2010/main" val="1178721325"/>
              </p:ext>
            </p:extLst>
          </p:nvPr>
        </p:nvGraphicFramePr>
        <p:xfrm>
          <a:off x="2810882" y="5547222"/>
          <a:ext cx="3483829" cy="685343"/>
        </p:xfrm>
        <a:graphic>
          <a:graphicData uri="http://schemas.openxmlformats.org/presentationml/2006/ole">
            <mc:AlternateContent xmlns:mc="http://schemas.openxmlformats.org/markup-compatibility/2006">
              <mc:Choice xmlns:v="urn:schemas-microsoft-com:vml" Requires="v">
                <p:oleObj name="Equation" r:id="rId4" imgW="2323800" imgH="457200" progId="">
                  <p:embed/>
                </p:oleObj>
              </mc:Choice>
              <mc:Fallback>
                <p:oleObj name="Equation" r:id="rId4" imgW="2323800" imgH="457200" progId="">
                  <p:embed/>
                  <p:pic>
                    <p:nvPicPr>
                      <p:cNvPr id="2"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0882" y="5547222"/>
                        <a:ext cx="3483829" cy="685343"/>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500" fill="hold"/>
                                        <p:tgtEl>
                                          <p:spTgt spid="5"/>
                                        </p:tgtEl>
                                        <p:attrNameLst>
                                          <p:attrName>ppt_w</p:attrName>
                                        </p:attrNameLst>
                                      </p:cBhvr>
                                      <p:tavLst>
                                        <p:tav tm="0">
                                          <p:val>
                                            <p:fltVal val="0"/>
                                          </p:val>
                                        </p:tav>
                                        <p:tav tm="100000">
                                          <p:val>
                                            <p:strVal val="#ppt_w"/>
                                          </p:val>
                                        </p:tav>
                                      </p:tavLst>
                                    </p:anim>
                                    <p:anim calcmode="lin" valueType="num">
                                      <p:cBhvr>
                                        <p:cTn id="8" dur="1500" fill="hold"/>
                                        <p:tgtEl>
                                          <p:spTgt spid="5"/>
                                        </p:tgtEl>
                                        <p:attrNameLst>
                                          <p:attrName>ppt_h</p:attrName>
                                        </p:attrNameLst>
                                      </p:cBhvr>
                                      <p:tavLst>
                                        <p:tav tm="0">
                                          <p:val>
                                            <p:fltVal val="0"/>
                                          </p:val>
                                        </p:tav>
                                        <p:tav tm="100000">
                                          <p:val>
                                            <p:strVal val="#ppt_h"/>
                                          </p:val>
                                        </p:tav>
                                      </p:tavLst>
                                    </p:anim>
                                    <p:animEffect transition="in" filter="fade">
                                      <p:cBhvr>
                                        <p:cTn id="9" dur="1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500" fill="hold"/>
                                        <p:tgtEl>
                                          <p:spTgt spid="8"/>
                                        </p:tgtEl>
                                        <p:attrNameLst>
                                          <p:attrName>ppt_w</p:attrName>
                                        </p:attrNameLst>
                                      </p:cBhvr>
                                      <p:tavLst>
                                        <p:tav tm="0">
                                          <p:val>
                                            <p:fltVal val="0"/>
                                          </p:val>
                                        </p:tav>
                                        <p:tav tm="100000">
                                          <p:val>
                                            <p:strVal val="#ppt_w"/>
                                          </p:val>
                                        </p:tav>
                                      </p:tavLst>
                                    </p:anim>
                                    <p:anim calcmode="lin" valueType="num">
                                      <p:cBhvr>
                                        <p:cTn id="13" dur="1500" fill="hold"/>
                                        <p:tgtEl>
                                          <p:spTgt spid="8"/>
                                        </p:tgtEl>
                                        <p:attrNameLst>
                                          <p:attrName>ppt_h</p:attrName>
                                        </p:attrNameLst>
                                      </p:cBhvr>
                                      <p:tavLst>
                                        <p:tav tm="0">
                                          <p:val>
                                            <p:fltVal val="0"/>
                                          </p:val>
                                        </p:tav>
                                        <p:tav tm="100000">
                                          <p:val>
                                            <p:strVal val="#ppt_h"/>
                                          </p:val>
                                        </p:tav>
                                      </p:tavLst>
                                    </p:anim>
                                    <p:animEffect transition="in" filter="fade">
                                      <p:cBhvr>
                                        <p:cTn id="14"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 Piston-Cylinder Problem</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8</a:t>
            </a:fld>
            <a:endParaRPr lang="en-US" dirty="0"/>
          </a:p>
        </p:txBody>
      </p:sp>
      <p:sp>
        <p:nvSpPr>
          <p:cNvPr id="4" name="TextBox 3"/>
          <p:cNvSpPr txBox="1"/>
          <p:nvPr/>
        </p:nvSpPr>
        <p:spPr>
          <a:xfrm>
            <a:off x="443798" y="1142131"/>
            <a:ext cx="8467967" cy="4093428"/>
          </a:xfrm>
          <a:prstGeom prst="rect">
            <a:avLst/>
          </a:prstGeom>
          <a:noFill/>
        </p:spPr>
        <p:txBody>
          <a:bodyPr wrap="square" rtlCol="0">
            <a:spAutoFit/>
          </a:bodyPr>
          <a:lstStyle/>
          <a:p>
            <a:r>
              <a:rPr lang="en-US" sz="2000" dirty="0">
                <a:latin typeface="Arial" pitchFamily="34" charset="0"/>
                <a:cs typeface="Arial" pitchFamily="34" charset="0"/>
              </a:rPr>
              <a:t>Neon undergoes a two-step process in a piston-cylinder assembly.</a:t>
            </a:r>
            <a:br>
              <a:rPr lang="en-US" sz="2000" dirty="0">
                <a:latin typeface="Arial" pitchFamily="34" charset="0"/>
                <a:cs typeface="Arial" pitchFamily="34" charset="0"/>
              </a:rPr>
            </a:br>
            <a:r>
              <a:rPr lang="en-US" sz="2000" dirty="0">
                <a:latin typeface="Arial" pitchFamily="34" charset="0"/>
                <a:cs typeface="Arial" pitchFamily="34" charset="0"/>
              </a:rPr>
              <a:t>The first process is reversible isothermal compression from (1 atm, 80 F) to 100 psia. The second process is reversible and adiabatic expansion back to the initial pressure (1 atm).  The gas constant for Neon is .0984 Btu/</a:t>
            </a:r>
            <a:r>
              <a:rPr lang="en-US" sz="2000" dirty="0" err="1">
                <a:latin typeface="Arial" pitchFamily="34" charset="0"/>
                <a:cs typeface="Arial" pitchFamily="34" charset="0"/>
              </a:rPr>
              <a:t>lbm</a:t>
            </a:r>
            <a:r>
              <a:rPr lang="en-US" sz="2000" dirty="0">
                <a:latin typeface="Arial" pitchFamily="34" charset="0"/>
                <a:cs typeface="Arial" pitchFamily="34" charset="0"/>
              </a:rPr>
              <a:t>-R. The isochoric heat capacity for Neon is .246 Btu/</a:t>
            </a:r>
            <a:r>
              <a:rPr lang="en-US" sz="2000" dirty="0" err="1">
                <a:latin typeface="Arial" pitchFamily="34" charset="0"/>
                <a:cs typeface="Arial" pitchFamily="34" charset="0"/>
              </a:rPr>
              <a:t>lbm</a:t>
            </a:r>
            <a:r>
              <a:rPr lang="en-US" sz="2000" dirty="0">
                <a:latin typeface="Arial" pitchFamily="34" charset="0"/>
                <a:cs typeface="Arial" pitchFamily="34" charset="0"/>
              </a:rPr>
              <a:t>-R.</a:t>
            </a:r>
          </a:p>
          <a:p>
            <a:endParaRPr lang="en-US" sz="2000" dirty="0">
              <a:latin typeface="Arial" pitchFamily="34" charset="0"/>
              <a:cs typeface="Arial" pitchFamily="34" charset="0"/>
            </a:endParaRPr>
          </a:p>
          <a:p>
            <a:pPr marL="457200" indent="-457200">
              <a:buAutoNum type="alphaLcParenR"/>
            </a:pPr>
            <a:r>
              <a:rPr lang="en-US" sz="2000" dirty="0">
                <a:latin typeface="Arial" pitchFamily="34" charset="0"/>
                <a:cs typeface="Arial" pitchFamily="34" charset="0"/>
              </a:rPr>
              <a:t>Sketch this sequence of processes on </a:t>
            </a:r>
            <a:r>
              <a:rPr lang="en-US" sz="2000" dirty="0" err="1">
                <a:latin typeface="Arial" pitchFamily="34" charset="0"/>
                <a:cs typeface="Arial" pitchFamily="34" charset="0"/>
              </a:rPr>
              <a:t>Pv</a:t>
            </a:r>
            <a:r>
              <a:rPr lang="en-US" sz="2000" dirty="0">
                <a:latin typeface="Arial" pitchFamily="34" charset="0"/>
                <a:cs typeface="Arial" pitchFamily="34" charset="0"/>
              </a:rPr>
              <a:t> and Ts diagrams.  Show</a:t>
            </a:r>
            <a:br>
              <a:rPr lang="en-US" sz="2000" dirty="0">
                <a:latin typeface="Arial" pitchFamily="34" charset="0"/>
                <a:cs typeface="Arial" pitchFamily="34" charset="0"/>
              </a:rPr>
            </a:br>
            <a:r>
              <a:rPr lang="en-US" sz="2000" dirty="0">
                <a:latin typeface="Arial" pitchFamily="34" charset="0"/>
                <a:cs typeface="Arial" pitchFamily="34" charset="0"/>
              </a:rPr>
              <a:t>how to use these diagrams to estimate the sign and relative magnitude of heat transfer and work transfer for each process.</a:t>
            </a:r>
          </a:p>
          <a:p>
            <a:pPr marL="457200" indent="-457200">
              <a:buAutoNum type="alphaLcParenR"/>
            </a:pPr>
            <a:r>
              <a:rPr lang="en-US" sz="2000" dirty="0">
                <a:latin typeface="Arial" pitchFamily="34" charset="0"/>
                <a:cs typeface="Arial" pitchFamily="34" charset="0"/>
              </a:rPr>
              <a:t>Find the entropy change for each process.</a:t>
            </a:r>
          </a:p>
          <a:p>
            <a:pPr marL="457200" indent="-457200">
              <a:buAutoNum type="alphaLcParenR"/>
            </a:pPr>
            <a:r>
              <a:rPr lang="en-US" sz="2000" dirty="0">
                <a:latin typeface="Arial" pitchFamily="34" charset="0"/>
                <a:cs typeface="Arial" pitchFamily="34" charset="0"/>
              </a:rPr>
              <a:t>Find the final temperature for each process.</a:t>
            </a:r>
          </a:p>
          <a:p>
            <a:pPr marL="457200" indent="-457200">
              <a:buAutoNum type="alphaLcParenR"/>
            </a:pPr>
            <a:r>
              <a:rPr lang="en-US" sz="2000" dirty="0">
                <a:latin typeface="Arial" pitchFamily="34" charset="0"/>
                <a:cs typeface="Arial" pitchFamily="34" charset="0"/>
              </a:rPr>
              <a:t>Find the heat transfer and work transfer for each process.</a:t>
            </a:r>
          </a:p>
          <a:p>
            <a:pPr marL="457200" indent="-457200">
              <a:buAutoNum type="alphaLcParenR"/>
            </a:pPr>
            <a:r>
              <a:rPr lang="en-US" sz="2000" dirty="0">
                <a:latin typeface="Arial" pitchFamily="34" charset="0"/>
                <a:cs typeface="Arial" pitchFamily="34" charset="0"/>
              </a:rPr>
              <a:t>Find the overall heat transfer and work transfer.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 Piston-Cylinder Problem</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9</a:t>
            </a:fld>
            <a:endParaRPr lang="en-US" dirty="0"/>
          </a:p>
        </p:txBody>
      </p:sp>
      <p:sp>
        <p:nvSpPr>
          <p:cNvPr id="4" name="TextBox 3"/>
          <p:cNvSpPr txBox="1"/>
          <p:nvPr/>
        </p:nvSpPr>
        <p:spPr>
          <a:xfrm>
            <a:off x="443799" y="1142131"/>
            <a:ext cx="8243002" cy="2862322"/>
          </a:xfrm>
          <a:prstGeom prst="rect">
            <a:avLst/>
          </a:prstGeom>
          <a:noFill/>
        </p:spPr>
        <p:txBody>
          <a:bodyPr wrap="square" rtlCol="0">
            <a:spAutoFit/>
          </a:bodyPr>
          <a:lstStyle/>
          <a:p>
            <a:r>
              <a:rPr lang="en-US" sz="2000" b="1" u="sng" dirty="0">
                <a:latin typeface="Arial" pitchFamily="34" charset="0"/>
                <a:cs typeface="Arial" pitchFamily="34" charset="0"/>
              </a:rPr>
              <a:t>State 1-2</a:t>
            </a:r>
          </a:p>
          <a:p>
            <a:r>
              <a:rPr lang="en-US" sz="2000" dirty="0">
                <a:latin typeface="Arial" pitchFamily="34" charset="0"/>
                <a:cs typeface="Arial" pitchFamily="34" charset="0"/>
              </a:rPr>
              <a:t>Neon: Reversible isothermal compression from (1 atm, 80 F) to 100 psia. The gas constant for Neon is .0984 Btu/</a:t>
            </a:r>
            <a:r>
              <a:rPr lang="en-US" sz="2000" dirty="0" err="1">
                <a:latin typeface="Arial" pitchFamily="34" charset="0"/>
                <a:cs typeface="Arial" pitchFamily="34" charset="0"/>
              </a:rPr>
              <a:t>lbm</a:t>
            </a:r>
            <a:r>
              <a:rPr lang="en-US" sz="2000" dirty="0">
                <a:latin typeface="Arial" pitchFamily="34" charset="0"/>
                <a:cs typeface="Arial" pitchFamily="34" charset="0"/>
              </a:rPr>
              <a:t>-R. The isochoric heat capacity for Neon is .246 Btu/</a:t>
            </a:r>
            <a:r>
              <a:rPr lang="en-US" sz="2000" dirty="0" err="1">
                <a:latin typeface="Arial" pitchFamily="34" charset="0"/>
                <a:cs typeface="Arial" pitchFamily="34" charset="0"/>
              </a:rPr>
              <a:t>lbm</a:t>
            </a:r>
            <a:r>
              <a:rPr lang="en-US" sz="2000" dirty="0">
                <a:latin typeface="Arial" pitchFamily="34" charset="0"/>
                <a:cs typeface="Arial" pitchFamily="34" charset="0"/>
              </a:rPr>
              <a:t>-R.</a:t>
            </a:r>
          </a:p>
          <a:p>
            <a:endParaRPr lang="en-US" sz="2000" dirty="0">
              <a:latin typeface="Arial" pitchFamily="34" charset="0"/>
              <a:cs typeface="Arial" pitchFamily="34" charset="0"/>
            </a:endParaRPr>
          </a:p>
          <a:p>
            <a:pPr marL="457200" indent="-457200">
              <a:buAutoNum type="alphaLcParenR"/>
            </a:pPr>
            <a:r>
              <a:rPr lang="en-US" sz="2000" dirty="0">
                <a:latin typeface="Arial" pitchFamily="34" charset="0"/>
                <a:cs typeface="Arial" pitchFamily="34" charset="0"/>
              </a:rPr>
              <a:t>Sketch on </a:t>
            </a:r>
            <a:r>
              <a:rPr lang="en-US" sz="2000" dirty="0" err="1">
                <a:latin typeface="Arial" pitchFamily="34" charset="0"/>
                <a:cs typeface="Arial" pitchFamily="34" charset="0"/>
              </a:rPr>
              <a:t>Pv</a:t>
            </a:r>
            <a:r>
              <a:rPr lang="en-US" sz="2000" dirty="0">
                <a:latin typeface="Arial" pitchFamily="34" charset="0"/>
                <a:cs typeface="Arial" pitchFamily="34" charset="0"/>
              </a:rPr>
              <a:t> and Ts diagrams </a:t>
            </a:r>
          </a:p>
          <a:p>
            <a:pPr marL="457200" indent="-457200">
              <a:buAutoNum type="alphaLcParenR"/>
            </a:pPr>
            <a:r>
              <a:rPr lang="en-US" sz="2000" dirty="0">
                <a:latin typeface="Arial" pitchFamily="34" charset="0"/>
                <a:cs typeface="Arial" pitchFamily="34" charset="0"/>
              </a:rPr>
              <a:t>Find the specific entropy change [Btu/</a:t>
            </a:r>
            <a:r>
              <a:rPr lang="en-US" sz="2000" dirty="0" err="1">
                <a:latin typeface="Arial" pitchFamily="34" charset="0"/>
                <a:cs typeface="Arial" pitchFamily="34" charset="0"/>
              </a:rPr>
              <a:t>lbm</a:t>
            </a:r>
            <a:r>
              <a:rPr lang="en-US" sz="2000" dirty="0">
                <a:latin typeface="Arial" pitchFamily="34" charset="0"/>
                <a:cs typeface="Arial" pitchFamily="34" charset="0"/>
              </a:rPr>
              <a:t>-R]</a:t>
            </a:r>
          </a:p>
          <a:p>
            <a:pPr marL="457200" indent="-457200">
              <a:buAutoNum type="alphaLcParenR"/>
            </a:pPr>
            <a:r>
              <a:rPr lang="en-US" sz="2000" dirty="0">
                <a:latin typeface="Arial" pitchFamily="34" charset="0"/>
                <a:cs typeface="Arial" pitchFamily="34" charset="0"/>
              </a:rPr>
              <a:t>Find the final temperature [°F]</a:t>
            </a:r>
          </a:p>
          <a:p>
            <a:pPr marL="457200" indent="-457200">
              <a:buAutoNum type="alphaLcParenR"/>
            </a:pPr>
            <a:r>
              <a:rPr lang="en-US" sz="2000" dirty="0">
                <a:latin typeface="Arial" pitchFamily="34" charset="0"/>
                <a:cs typeface="Arial" pitchFamily="34" charset="0"/>
              </a:rPr>
              <a:t>Find the specific heat transfer and specific work transfer [Btu/</a:t>
            </a:r>
            <a:r>
              <a:rPr lang="en-US" sz="2000" dirty="0" err="1">
                <a:latin typeface="Arial" pitchFamily="34" charset="0"/>
                <a:cs typeface="Arial" pitchFamily="34" charset="0"/>
              </a:rPr>
              <a:t>lbm</a:t>
            </a:r>
            <a:r>
              <a:rPr lang="en-US" sz="2000" dirty="0">
                <a:latin typeface="Arial" pitchFamily="34" charset="0"/>
                <a:cs typeface="Arial" pitchFamily="34" charset="0"/>
              </a:rPr>
              <a:t>]</a:t>
            </a:r>
          </a:p>
        </p:txBody>
      </p:sp>
      <p:graphicFrame>
        <p:nvGraphicFramePr>
          <p:cNvPr id="5" name="Object 4">
            <a:extLst>
              <a:ext uri="{FF2B5EF4-FFF2-40B4-BE49-F238E27FC236}">
                <a16:creationId xmlns:a16="http://schemas.microsoft.com/office/drawing/2014/main" id="{E7299418-2D01-0A42-2F8A-FF43F5557909}"/>
              </a:ext>
            </a:extLst>
          </p:cNvPr>
          <p:cNvGraphicFramePr>
            <a:graphicFrameLocks noChangeAspect="1"/>
          </p:cNvGraphicFramePr>
          <p:nvPr>
            <p:extLst>
              <p:ext uri="{D42A27DB-BD31-4B8C-83A1-F6EECF244321}">
                <p14:modId xmlns:p14="http://schemas.microsoft.com/office/powerpoint/2010/main" val="2520020079"/>
              </p:ext>
            </p:extLst>
          </p:nvPr>
        </p:nvGraphicFramePr>
        <p:xfrm>
          <a:off x="727075" y="4179437"/>
          <a:ext cx="7689850" cy="898525"/>
        </p:xfrm>
        <a:graphic>
          <a:graphicData uri="http://schemas.openxmlformats.org/presentationml/2006/ole">
            <mc:AlternateContent xmlns:mc="http://schemas.openxmlformats.org/markup-compatibility/2006">
              <mc:Choice xmlns:v="urn:schemas-microsoft-com:vml" Requires="v">
                <p:oleObj r:id="rId2" imgW="4127400" imgH="482400" progId="">
                  <p:embed/>
                </p:oleObj>
              </mc:Choice>
              <mc:Fallback>
                <p:oleObj r:id="rId2" imgW="4127400" imgH="482400" progId="">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075" y="4179437"/>
                        <a:ext cx="7689850" cy="89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a:extLst>
              <a:ext uri="{FF2B5EF4-FFF2-40B4-BE49-F238E27FC236}">
                <a16:creationId xmlns:a16="http://schemas.microsoft.com/office/drawing/2014/main" id="{388D90CF-FE85-BE08-E956-81332F87581E}"/>
              </a:ext>
            </a:extLst>
          </p:cNvPr>
          <p:cNvGraphicFramePr>
            <a:graphicFrameLocks noChangeAspect="1"/>
          </p:cNvGraphicFramePr>
          <p:nvPr>
            <p:extLst>
              <p:ext uri="{D42A27DB-BD31-4B8C-83A1-F6EECF244321}">
                <p14:modId xmlns:p14="http://schemas.microsoft.com/office/powerpoint/2010/main" val="571959972"/>
              </p:ext>
            </p:extLst>
          </p:nvPr>
        </p:nvGraphicFramePr>
        <p:xfrm>
          <a:off x="2402354" y="5257406"/>
          <a:ext cx="4524375" cy="892175"/>
        </p:xfrm>
        <a:graphic>
          <a:graphicData uri="http://schemas.openxmlformats.org/presentationml/2006/ole">
            <mc:AlternateContent xmlns:mc="http://schemas.openxmlformats.org/markup-compatibility/2006">
              <mc:Choice xmlns:v="urn:schemas-microsoft-com:vml" Requires="v">
                <p:oleObj r:id="rId4" imgW="2323800" imgH="457200" progId="">
                  <p:embed/>
                </p:oleObj>
              </mc:Choice>
              <mc:Fallback>
                <p:oleObj r:id="rId4" imgW="2323800" imgH="457200" progId="">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2354" y="5257406"/>
                        <a:ext cx="4524375" cy="892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40947839"/>
      </p:ext>
    </p:extLst>
  </p:cSld>
  <p:clrMapOvr>
    <a:masterClrMapping/>
  </p:clrMapOvr>
</p:sld>
</file>

<file path=ppt/theme/theme1.xml><?xml version="1.0" encoding="utf-8"?>
<a:theme xmlns:a="http://schemas.openxmlformats.org/drawingml/2006/main" name="Office Theme">
  <a:themeElements>
    <a:clrScheme name="Balmer Thermodynamics">
      <a:dk1>
        <a:srgbClr val="000000"/>
      </a:dk1>
      <a:lt1>
        <a:srgbClr val="FFFFFF"/>
      </a:lt1>
      <a:dk2>
        <a:srgbClr val="BFBFBF"/>
      </a:dk2>
      <a:lt2>
        <a:srgbClr val="FFFFFF"/>
      </a:lt2>
      <a:accent1>
        <a:srgbClr val="000000"/>
      </a:accent1>
      <a:accent2>
        <a:srgbClr val="B18E5F"/>
      </a:accent2>
      <a:accent3>
        <a:srgbClr val="CDC9C8"/>
      </a:accent3>
      <a:accent4>
        <a:srgbClr val="076797"/>
      </a:accent4>
      <a:accent5>
        <a:srgbClr val="D20000"/>
      </a:accent5>
      <a:accent6>
        <a:srgbClr val="57797B"/>
      </a:accent6>
      <a:hlink>
        <a:srgbClr val="635476"/>
      </a:hlink>
      <a:folHlink>
        <a:srgbClr val="8F49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5327</TotalTime>
  <Words>1002</Words>
  <Application>Microsoft Office PowerPoint</Application>
  <PresentationFormat>On-screen Show (4:3)</PresentationFormat>
  <Paragraphs>117</Paragraphs>
  <Slides>14</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Book Antiqua</vt:lpstr>
      <vt:lpstr>Calibri</vt:lpstr>
      <vt:lpstr>Cambria Math</vt:lpstr>
      <vt:lpstr>Tahoma</vt:lpstr>
      <vt:lpstr>Times New Roman</vt:lpstr>
      <vt:lpstr>Office Theme</vt:lpstr>
      <vt:lpstr>Equation</vt:lpstr>
      <vt:lpstr>Lecture 21</vt:lpstr>
      <vt:lpstr>The Laws of the Universe</vt:lpstr>
      <vt:lpstr>Isolated System – First Law</vt:lpstr>
      <vt:lpstr>Isolated System – Second Law</vt:lpstr>
      <vt:lpstr>Quote of the Day</vt:lpstr>
      <vt:lpstr>The Principle of Increase of Entropy</vt:lpstr>
      <vt:lpstr>Example 1: Gearbox Problem</vt:lpstr>
      <vt:lpstr>Example 2: Piston-Cylinder Problem</vt:lpstr>
      <vt:lpstr>Example 2: Piston-Cylinder Problem</vt:lpstr>
      <vt:lpstr>Example 2: Piston-Cylinder Problem</vt:lpstr>
      <vt:lpstr>Example 2: Piston-Cylinder Problem</vt:lpstr>
      <vt:lpstr>Example 2: Piston-Cylinder Problem</vt:lpstr>
      <vt:lpstr>Example 2: Piston-Cylinder Problem</vt:lpstr>
      <vt:lpstr>Example 2: Piston-Cylinder Problem</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SteveP</dc:creator>
  <cp:lastModifiedBy>Cordon, Dan (dcordon@uidaho.edu)</cp:lastModifiedBy>
  <cp:revision>819</cp:revision>
  <cp:lastPrinted>2012-10-04T20:49:47Z</cp:lastPrinted>
  <dcterms:created xsi:type="dcterms:W3CDTF">2008-11-21T16:06:48Z</dcterms:created>
  <dcterms:modified xsi:type="dcterms:W3CDTF">2023-03-22T18:21:15Z</dcterms:modified>
</cp:coreProperties>
</file>