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308" r:id="rId4"/>
    <p:sldId id="294" r:id="rId5"/>
    <p:sldId id="296" r:id="rId6"/>
    <p:sldId id="297" r:id="rId7"/>
    <p:sldId id="298" r:id="rId8"/>
    <p:sldId id="299" r:id="rId9"/>
    <p:sldId id="307" r:id="rId10"/>
    <p:sldId id="305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4" tIns="46207" rIns="92414" bIns="462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414" tIns="46207" rIns="92414" bIns="462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414" tIns="46207" rIns="92414" bIns="46207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21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11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1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57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91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2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10/16/2023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9" Type="http://schemas.openxmlformats.org/officeDocument/2006/relationships/image" Target="../media/image27.wmf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23.bin"/><Relationship Id="rId42" Type="http://schemas.openxmlformats.org/officeDocument/2006/relationships/oleObject" Target="../embeddings/oleObject2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14.bin"/><Relationship Id="rId29" Type="http://schemas.openxmlformats.org/officeDocument/2006/relationships/image" Target="../media/image22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24" Type="http://schemas.openxmlformats.org/officeDocument/2006/relationships/oleObject" Target="../embeddings/oleObject18.bin"/><Relationship Id="rId32" Type="http://schemas.openxmlformats.org/officeDocument/2006/relationships/oleObject" Target="../embeddings/oleObject22.bin"/><Relationship Id="rId37" Type="http://schemas.openxmlformats.org/officeDocument/2006/relationships/image" Target="../media/image26.wmf"/><Relationship Id="rId40" Type="http://schemas.openxmlformats.org/officeDocument/2006/relationships/oleObject" Target="../embeddings/oleObject26.bin"/><Relationship Id="rId45" Type="http://schemas.openxmlformats.org/officeDocument/2006/relationships/image" Target="../media/image30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0.bin"/><Relationship Id="rId36" Type="http://schemas.openxmlformats.org/officeDocument/2006/relationships/oleObject" Target="../embeddings/oleObject24.bin"/><Relationship Id="rId10" Type="http://schemas.openxmlformats.org/officeDocument/2006/relationships/image" Target="../media/image13.wmf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4" Type="http://schemas.openxmlformats.org/officeDocument/2006/relationships/oleObject" Target="../embeddings/oleObject2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1.bin"/><Relationship Id="rId35" Type="http://schemas.openxmlformats.org/officeDocument/2006/relationships/image" Target="../media/image25.wmf"/><Relationship Id="rId43" Type="http://schemas.openxmlformats.org/officeDocument/2006/relationships/image" Target="../media/image29.wmf"/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38" Type="http://schemas.openxmlformats.org/officeDocument/2006/relationships/oleObject" Target="../embeddings/oleObject25.bin"/><Relationship Id="rId20" Type="http://schemas.openxmlformats.org/officeDocument/2006/relationships/oleObject" Target="../embeddings/oleObject16.bin"/><Relationship Id="rId41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12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21.wmf"/><Relationship Id="rId25" Type="http://schemas.openxmlformats.org/officeDocument/2006/relationships/image" Target="../media/image14.wmf"/><Relationship Id="rId2" Type="http://schemas.openxmlformats.org/officeDocument/2006/relationships/notesSlide" Target="../notesSlides/notesSlide6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9.wmf"/><Relationship Id="rId24" Type="http://schemas.openxmlformats.org/officeDocument/2006/relationships/oleObject" Target="../embeddings/oleObject39.bin"/><Relationship Id="rId5" Type="http://schemas.openxmlformats.org/officeDocument/2006/relationships/hyperlink" Target="http://www.youtube.com/watch?v=eOgh1Gaelzs" TargetMode="External"/><Relationship Id="rId15" Type="http://schemas.openxmlformats.org/officeDocument/2006/relationships/image" Target="../media/image11.wmf"/><Relationship Id="rId23" Type="http://schemas.openxmlformats.org/officeDocument/2006/relationships/image" Target="../media/image13.wmf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25.wmf"/><Relationship Id="rId4" Type="http://schemas.openxmlformats.org/officeDocument/2006/relationships/image" Target="../media/image31.wmf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25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48.bin"/><Relationship Id="rId25" Type="http://schemas.openxmlformats.org/officeDocument/2006/relationships/oleObject" Target="../embeddings/oleObject52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21.wmf"/><Relationship Id="rId20" Type="http://schemas.openxmlformats.org/officeDocument/2006/relationships/image" Target="../media/image12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11.wmf"/><Relationship Id="rId22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 Law Analysis of Open Systems</a:t>
            </a:r>
          </a:p>
          <a:p>
            <a:r>
              <a:rPr lang="en-US" dirty="0"/>
              <a:t>Isentropic Device Efficiency</a:t>
            </a:r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steam turbine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397" y="1072547"/>
            <a:ext cx="83338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 steady-state steam turbine receives steam at a pressure of 1 MPa, 300 °C. Steam leaves the turbine at a pressure of 15 kPa.  The specific work output of the turbine is measured and found to be 600 kJ/kg.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Sketch the system &amp; boundary and classify the system.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Show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ideal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initial and final states (with isobars) on a Ts diagram.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Show </a:t>
            </a:r>
            <a:r>
              <a:rPr lang="en-US" sz="2000" u="sng" dirty="0">
                <a:latin typeface="Arial" pitchFamily="34" charset="0"/>
                <a:cs typeface="Arial" pitchFamily="34" charset="0"/>
              </a:rPr>
              <a:t>real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initial and final states on the Ts diagram.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Simplify the First Law equation for this process.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Simplify the Second Law equation for this process.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Use the steam tables to find properties.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quality at the turbine outlet (both real and ideal)?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Calculate the specific work for an ideal turbine.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Calculate the isentropic efficiency of the turbine.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Calculate the specific entropy production for the real turbine.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276599C6-A7A1-9E08-5304-5D8FA9B7A1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710479"/>
              </p:ext>
            </p:extLst>
          </p:nvPr>
        </p:nvGraphicFramePr>
        <p:xfrm>
          <a:off x="309045" y="5656490"/>
          <a:ext cx="4845590" cy="566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7400" imgH="482400" progId="">
                  <p:embed/>
                </p:oleObj>
              </mc:Choice>
              <mc:Fallback>
                <p:oleObj name="Equation" r:id="rId2" imgW="4127400" imgH="482400" progId="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ED78CF30-33A6-0E90-7E04-396256F1D9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45" y="5656490"/>
                        <a:ext cx="4845590" cy="566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D3669B1-6B67-F7CF-5015-503A7CAC4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09680"/>
              </p:ext>
            </p:extLst>
          </p:nvPr>
        </p:nvGraphicFramePr>
        <p:xfrm>
          <a:off x="5877770" y="5656490"/>
          <a:ext cx="2676948" cy="52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457200" progId="">
                  <p:embed/>
                </p:oleObj>
              </mc:Choice>
              <mc:Fallback>
                <p:oleObj name="Equation" r:id="rId4" imgW="2323800" imgH="457200" progId="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9273DDA-F2F1-BCE4-E99B-F216543FF1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770" y="5656490"/>
                        <a:ext cx="2676948" cy="526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Isentropic Efficiency of Devices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Performance index of a device</a:t>
            </a:r>
          </a:p>
          <a:p>
            <a:r>
              <a:rPr lang="en-US" dirty="0"/>
              <a:t>Comparison of device performance relative to an isentropic process</a:t>
            </a:r>
          </a:p>
          <a:p>
            <a:pPr lvl="1"/>
            <a:r>
              <a:rPr lang="en-US" dirty="0"/>
              <a:t>The isentropic process is reversible + adiabatic</a:t>
            </a:r>
          </a:p>
          <a:p>
            <a:pPr lvl="1"/>
            <a:r>
              <a:rPr lang="en-US" dirty="0"/>
              <a:t>The isentropic process represents the limiting performance of the device</a:t>
            </a:r>
          </a:p>
          <a:p>
            <a:pPr lvl="2"/>
            <a:r>
              <a:rPr lang="en-US" dirty="0"/>
              <a:t>Not achievable in the real-world</a:t>
            </a:r>
          </a:p>
          <a:p>
            <a:pPr lvl="2"/>
            <a:r>
              <a:rPr lang="en-US" dirty="0"/>
              <a:t>A great benchmark for design and analysis</a:t>
            </a:r>
          </a:p>
          <a:p>
            <a:pPr lvl="2"/>
            <a:r>
              <a:rPr lang="en-US" dirty="0"/>
              <a:t>Isentropic efficiency can never be &gt; 100%</a:t>
            </a:r>
          </a:p>
          <a:p>
            <a:r>
              <a:rPr lang="en-US" dirty="0"/>
              <a:t>No general expression</a:t>
            </a:r>
          </a:p>
          <a:p>
            <a:pPr lvl="1"/>
            <a:r>
              <a:rPr lang="en-US" dirty="0"/>
              <a:t>Device specific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2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X</a:t>
            </a:r>
            <a:r>
              <a:rPr lang="en-US" baseline="-25000" dirty="0"/>
              <a:t>___, 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‘,s’ seen in each of the following equations represents the ideal exit conditions</a:t>
            </a:r>
          </a:p>
          <a:p>
            <a:r>
              <a:rPr lang="en-US" dirty="0"/>
              <a:t>Ideal means a case where entropy across the device is constant (no entropy produced). </a:t>
            </a:r>
          </a:p>
          <a:p>
            <a:r>
              <a:rPr lang="en-US" dirty="0"/>
              <a:t>Isentropic efficiency is used to compare the ‘ideal’ and ‘real’ (or ‘actual’) performance.</a:t>
            </a:r>
          </a:p>
          <a:p>
            <a:r>
              <a:rPr lang="en-US" dirty="0"/>
              <a:t>In each case, the inlet conditions are the same between the ideal and real cases (same state).</a:t>
            </a:r>
          </a:p>
          <a:p>
            <a:r>
              <a:rPr lang="en-US" dirty="0"/>
              <a:t>Something about the outlet conditions will also be the same between the ideal and real cases (which variable depends on the device).</a:t>
            </a:r>
          </a:p>
          <a:p>
            <a:r>
              <a:rPr lang="en-US" dirty="0"/>
              <a:t>The ideal case will always be one where the entropy of the inlet is the same as the entropy of the outlet.</a:t>
            </a:r>
          </a:p>
          <a:p>
            <a:r>
              <a:rPr lang="en-US" dirty="0"/>
              <a:t>The real case will always have higher entropy at the outlet than the inlet.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Isentropic Efficiency of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685" y="1574449"/>
            <a:ext cx="1519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Diffusers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637913"/>
              </p:ext>
            </p:extLst>
          </p:nvPr>
        </p:nvGraphicFramePr>
        <p:xfrm>
          <a:off x="6146605" y="1426775"/>
          <a:ext cx="1879200" cy="88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39600" imgH="444240" progId="">
                  <p:embed/>
                </p:oleObj>
              </mc:Choice>
              <mc:Fallback>
                <p:oleObj name="Equation" r:id="rId3" imgW="939600" imgH="444240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605" y="1426775"/>
                        <a:ext cx="1879200" cy="888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27824" y="1426775"/>
            <a:ext cx="1228961" cy="734860"/>
            <a:chOff x="2613345" y="1694311"/>
            <a:chExt cx="1207363" cy="662710"/>
          </a:xfrm>
        </p:grpSpPr>
        <p:sp>
          <p:nvSpPr>
            <p:cNvPr id="7" name="Freeform 6"/>
            <p:cNvSpPr/>
            <p:nvPr/>
          </p:nvSpPr>
          <p:spPr>
            <a:xfrm>
              <a:off x="2613345" y="1694311"/>
              <a:ext cx="1207363" cy="221942"/>
            </a:xfrm>
            <a:custGeom>
              <a:avLst/>
              <a:gdLst>
                <a:gd name="connsiteX0" fmla="*/ 0 w 1207363"/>
                <a:gd name="connsiteY0" fmla="*/ 221942 h 221942"/>
                <a:gd name="connsiteX1" fmla="*/ 639192 w 1207363"/>
                <a:gd name="connsiteY1" fmla="*/ 159799 h 221942"/>
                <a:gd name="connsiteX2" fmla="*/ 1207363 w 1207363"/>
                <a:gd name="connsiteY2" fmla="*/ 0 h 22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7363" h="221942">
                  <a:moveTo>
                    <a:pt x="0" y="221942"/>
                  </a:moveTo>
                  <a:cubicBezTo>
                    <a:pt x="218982" y="209365"/>
                    <a:pt x="437965" y="196789"/>
                    <a:pt x="639192" y="159799"/>
                  </a:cubicBezTo>
                  <a:cubicBezTo>
                    <a:pt x="840419" y="122809"/>
                    <a:pt x="1023891" y="61404"/>
                    <a:pt x="1207363" y="0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 flipV="1">
              <a:off x="2613345" y="2135079"/>
              <a:ext cx="1207363" cy="221942"/>
            </a:xfrm>
            <a:custGeom>
              <a:avLst/>
              <a:gdLst>
                <a:gd name="connsiteX0" fmla="*/ 0 w 1207363"/>
                <a:gd name="connsiteY0" fmla="*/ 221942 h 221942"/>
                <a:gd name="connsiteX1" fmla="*/ 639192 w 1207363"/>
                <a:gd name="connsiteY1" fmla="*/ 159799 h 221942"/>
                <a:gd name="connsiteX2" fmla="*/ 1207363 w 1207363"/>
                <a:gd name="connsiteY2" fmla="*/ 0 h 22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7363" h="221942">
                  <a:moveTo>
                    <a:pt x="0" y="221942"/>
                  </a:moveTo>
                  <a:cubicBezTo>
                    <a:pt x="218982" y="209365"/>
                    <a:pt x="437965" y="196789"/>
                    <a:pt x="639192" y="159799"/>
                  </a:cubicBezTo>
                  <a:cubicBezTo>
                    <a:pt x="840419" y="122809"/>
                    <a:pt x="1023891" y="61404"/>
                    <a:pt x="1207363" y="0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3112610" y="1355130"/>
            <a:ext cx="1459390" cy="88331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13345" y="1796787"/>
            <a:ext cx="806505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68747" y="1805281"/>
            <a:ext cx="806505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400180"/>
              </p:ext>
            </p:extLst>
          </p:nvPr>
        </p:nvGraphicFramePr>
        <p:xfrm>
          <a:off x="2690155" y="1837505"/>
          <a:ext cx="2473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4880" imgH="164880" progId="">
                  <p:embed/>
                </p:oleObj>
              </mc:Choice>
              <mc:Fallback>
                <p:oleObj name="Equation" r:id="rId5" imgW="164880" imgH="16488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155" y="1837505"/>
                        <a:ext cx="247320" cy="24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56650"/>
              </p:ext>
            </p:extLst>
          </p:nvPr>
        </p:nvGraphicFramePr>
        <p:xfrm>
          <a:off x="4662488" y="1857813"/>
          <a:ext cx="379412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3800" imgH="152280" progId="">
                  <p:embed/>
                </p:oleObj>
              </mc:Choice>
              <mc:Fallback>
                <p:oleObj name="Equation" r:id="rId7" imgW="253800" imgH="152280" progId="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1857813"/>
                        <a:ext cx="379412" cy="22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3330" y="4122731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Nozzles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112451"/>
              </p:ext>
            </p:extLst>
          </p:nvPr>
        </p:nvGraphicFramePr>
        <p:xfrm>
          <a:off x="5872163" y="3950177"/>
          <a:ext cx="24352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18960" imgH="469800" progId="">
                  <p:embed/>
                </p:oleObj>
              </mc:Choice>
              <mc:Fallback>
                <p:oleObj name="Equation" r:id="rId9" imgW="1218960" imgH="46980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3950177"/>
                        <a:ext cx="2435225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 flipH="1">
            <a:off x="3230469" y="3975057"/>
            <a:ext cx="1228961" cy="734860"/>
            <a:chOff x="2613345" y="1694311"/>
            <a:chExt cx="1207363" cy="662710"/>
          </a:xfrm>
        </p:grpSpPr>
        <p:sp>
          <p:nvSpPr>
            <p:cNvPr id="20" name="Freeform 19"/>
            <p:cNvSpPr/>
            <p:nvPr/>
          </p:nvSpPr>
          <p:spPr>
            <a:xfrm>
              <a:off x="2613345" y="1694311"/>
              <a:ext cx="1207363" cy="221942"/>
            </a:xfrm>
            <a:custGeom>
              <a:avLst/>
              <a:gdLst>
                <a:gd name="connsiteX0" fmla="*/ 0 w 1207363"/>
                <a:gd name="connsiteY0" fmla="*/ 221942 h 221942"/>
                <a:gd name="connsiteX1" fmla="*/ 639192 w 1207363"/>
                <a:gd name="connsiteY1" fmla="*/ 159799 h 221942"/>
                <a:gd name="connsiteX2" fmla="*/ 1207363 w 1207363"/>
                <a:gd name="connsiteY2" fmla="*/ 0 h 22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7363" h="221942">
                  <a:moveTo>
                    <a:pt x="0" y="221942"/>
                  </a:moveTo>
                  <a:cubicBezTo>
                    <a:pt x="218982" y="209365"/>
                    <a:pt x="437965" y="196789"/>
                    <a:pt x="639192" y="159799"/>
                  </a:cubicBezTo>
                  <a:cubicBezTo>
                    <a:pt x="840419" y="122809"/>
                    <a:pt x="1023891" y="61404"/>
                    <a:pt x="1207363" y="0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flipV="1">
              <a:off x="2613345" y="2135079"/>
              <a:ext cx="1207363" cy="221942"/>
            </a:xfrm>
            <a:custGeom>
              <a:avLst/>
              <a:gdLst>
                <a:gd name="connsiteX0" fmla="*/ 0 w 1207363"/>
                <a:gd name="connsiteY0" fmla="*/ 221942 h 221942"/>
                <a:gd name="connsiteX1" fmla="*/ 639192 w 1207363"/>
                <a:gd name="connsiteY1" fmla="*/ 159799 h 221942"/>
                <a:gd name="connsiteX2" fmla="*/ 1207363 w 1207363"/>
                <a:gd name="connsiteY2" fmla="*/ 0 h 221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7363" h="221942">
                  <a:moveTo>
                    <a:pt x="0" y="221942"/>
                  </a:moveTo>
                  <a:cubicBezTo>
                    <a:pt x="218982" y="209365"/>
                    <a:pt x="437965" y="196789"/>
                    <a:pt x="639192" y="159799"/>
                  </a:cubicBezTo>
                  <a:cubicBezTo>
                    <a:pt x="840419" y="122809"/>
                    <a:pt x="1023891" y="61404"/>
                    <a:pt x="1207363" y="0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115255" y="3903412"/>
            <a:ext cx="1459390" cy="88331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615990" y="4345069"/>
            <a:ext cx="806505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71392" y="4353563"/>
            <a:ext cx="806505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71392"/>
              </p:ext>
            </p:extLst>
          </p:nvPr>
        </p:nvGraphicFramePr>
        <p:xfrm>
          <a:off x="2692800" y="4385787"/>
          <a:ext cx="2473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4880" imgH="164880" progId="">
                  <p:embed/>
                </p:oleObj>
              </mc:Choice>
              <mc:Fallback>
                <p:oleObj name="Equation" r:id="rId11" imgW="164880" imgH="164880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800" y="4385787"/>
                        <a:ext cx="247320" cy="24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326099"/>
              </p:ext>
            </p:extLst>
          </p:nvPr>
        </p:nvGraphicFramePr>
        <p:xfrm>
          <a:off x="4665133" y="4406095"/>
          <a:ext cx="379412" cy="22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800" imgH="152280" progId="">
                  <p:embed/>
                </p:oleObj>
              </mc:Choice>
              <mc:Fallback>
                <p:oleObj name="Equation" r:id="rId13" imgW="253800" imgH="152280" progId="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5133" y="4406095"/>
                        <a:ext cx="379412" cy="227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50684" y="5106400"/>
            <a:ext cx="8531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exit of the isentropic (ideal) nozzle is at the same pressure as the irreversible (real) nozzle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0685" y="2660900"/>
            <a:ext cx="8531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exit of the isentropic (ideal) diffuser is at the same velocity as the irreversible (real) diffuser</a:t>
            </a:r>
          </a:p>
        </p:txBody>
      </p:sp>
    </p:spTree>
    <p:extLst>
      <p:ext uri="{BB962C8B-B14F-4D97-AF65-F5344CB8AC3E}">
        <p14:creationId xmlns:p14="http://schemas.microsoft.com/office/powerpoint/2010/main" val="372344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7" grpId="0"/>
      <p:bldP spid="22" grpId="0" animBg="1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Isentropic Efficiency of Devices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497460" y="4259191"/>
            <a:ext cx="2765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5120" y="5641771"/>
            <a:ext cx="303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584942"/>
              </p:ext>
            </p:extLst>
          </p:nvPr>
        </p:nvGraphicFramePr>
        <p:xfrm>
          <a:off x="654690" y="2838206"/>
          <a:ext cx="209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9579" imgH="164957" progId="">
                  <p:embed/>
                </p:oleObj>
              </mc:Choice>
              <mc:Fallback>
                <p:oleObj name="Equation" r:id="rId3" imgW="139579" imgH="164957" progId="">
                  <p:embed/>
                  <p:pic>
                    <p:nvPicPr>
                      <p:cNvPr id="0" name="Picture 8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90" y="2838206"/>
                        <a:ext cx="2095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510361"/>
              </p:ext>
            </p:extLst>
          </p:nvPr>
        </p:nvGraphicFramePr>
        <p:xfrm>
          <a:off x="3803900" y="5680176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201" imgH="139579" progId="">
                  <p:embed/>
                </p:oleObj>
              </mc:Choice>
              <mc:Fallback>
                <p:oleObj name="Equation" r:id="rId5" imgW="114201" imgH="139579" progId="">
                  <p:embed/>
                  <p:pic>
                    <p:nvPicPr>
                      <p:cNvPr id="0" name="Picture 8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900" y="5680176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7"/>
          <p:cNvSpPr/>
          <p:nvPr/>
        </p:nvSpPr>
        <p:spPr>
          <a:xfrm>
            <a:off x="1035312" y="3337471"/>
            <a:ext cx="2471148" cy="2117501"/>
          </a:xfrm>
          <a:custGeom>
            <a:avLst/>
            <a:gdLst>
              <a:gd name="connsiteX0" fmla="*/ 0 w 2471148"/>
              <a:gd name="connsiteY0" fmla="*/ 1433316 h 1433316"/>
              <a:gd name="connsiteX1" fmla="*/ 853944 w 2471148"/>
              <a:gd name="connsiteY1" fmla="*/ 5038 h 1433316"/>
              <a:gd name="connsiteX2" fmla="*/ 2471148 w 2471148"/>
              <a:gd name="connsiteY2" fmla="*/ 1403088 h 143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1148" h="1433316">
                <a:moveTo>
                  <a:pt x="0" y="1433316"/>
                </a:moveTo>
                <a:cubicBezTo>
                  <a:pt x="221043" y="721696"/>
                  <a:pt x="442086" y="10076"/>
                  <a:pt x="853944" y="5038"/>
                </a:cubicBezTo>
                <a:cubicBezTo>
                  <a:pt x="1265802" y="0"/>
                  <a:pt x="1868475" y="701544"/>
                  <a:pt x="2471148" y="1403088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77145" y="5219316"/>
            <a:ext cx="230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2882180" y="4835266"/>
            <a:ext cx="76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381445" y="4643241"/>
            <a:ext cx="695247" cy="574334"/>
          </a:xfrm>
          <a:custGeom>
            <a:avLst/>
            <a:gdLst>
              <a:gd name="connsiteX0" fmla="*/ 0 w 695247"/>
              <a:gd name="connsiteY0" fmla="*/ 574334 h 574334"/>
              <a:gd name="connsiteX1" fmla="*/ 309838 w 695247"/>
              <a:gd name="connsiteY1" fmla="*/ 377851 h 574334"/>
              <a:gd name="connsiteX2" fmla="*/ 695247 w 695247"/>
              <a:gd name="connsiteY2" fmla="*/ 0 h 5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47" h="574334">
                <a:moveTo>
                  <a:pt x="0" y="574334"/>
                </a:moveTo>
                <a:cubicBezTo>
                  <a:pt x="96981" y="523953"/>
                  <a:pt x="193963" y="473573"/>
                  <a:pt x="309838" y="377851"/>
                </a:cubicBezTo>
                <a:cubicBezTo>
                  <a:pt x="425713" y="282129"/>
                  <a:pt x="560480" y="141064"/>
                  <a:pt x="6952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31843" y="3990357"/>
            <a:ext cx="695247" cy="614480"/>
          </a:xfrm>
          <a:custGeom>
            <a:avLst/>
            <a:gdLst>
              <a:gd name="connsiteX0" fmla="*/ 0 w 695247"/>
              <a:gd name="connsiteY0" fmla="*/ 574334 h 574334"/>
              <a:gd name="connsiteX1" fmla="*/ 309838 w 695247"/>
              <a:gd name="connsiteY1" fmla="*/ 377851 h 574334"/>
              <a:gd name="connsiteX2" fmla="*/ 695247 w 695247"/>
              <a:gd name="connsiteY2" fmla="*/ 0 h 574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5247" h="574334">
                <a:moveTo>
                  <a:pt x="0" y="574334"/>
                </a:moveTo>
                <a:cubicBezTo>
                  <a:pt x="96981" y="523953"/>
                  <a:pt x="193963" y="473573"/>
                  <a:pt x="309838" y="377851"/>
                </a:cubicBezTo>
                <a:cubicBezTo>
                  <a:pt x="425713" y="282129"/>
                  <a:pt x="560480" y="141064"/>
                  <a:pt x="695247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1230765" y="4604836"/>
            <a:ext cx="1805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27825" y="518091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264635" y="4449887"/>
            <a:ext cx="423193" cy="581891"/>
          </a:xfrm>
          <a:custGeom>
            <a:avLst/>
            <a:gdLst>
              <a:gd name="connsiteX0" fmla="*/ 0 w 423193"/>
              <a:gd name="connsiteY0" fmla="*/ 0 h 581891"/>
              <a:gd name="connsiteX1" fmla="*/ 98241 w 423193"/>
              <a:gd name="connsiteY1" fmla="*/ 272053 h 581891"/>
              <a:gd name="connsiteX2" fmla="*/ 423193 w 423193"/>
              <a:gd name="connsiteY2" fmla="*/ 581891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3193" h="581891">
                <a:moveTo>
                  <a:pt x="0" y="0"/>
                </a:moveTo>
                <a:cubicBezTo>
                  <a:pt x="13854" y="87535"/>
                  <a:pt x="27709" y="175071"/>
                  <a:pt x="98241" y="272053"/>
                </a:cubicBezTo>
                <a:cubicBezTo>
                  <a:pt x="168773" y="369035"/>
                  <a:pt x="295983" y="475463"/>
                  <a:pt x="423193" y="581891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27825" y="441281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650280" y="4988886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531756"/>
              </p:ext>
            </p:extLst>
          </p:nvPr>
        </p:nvGraphicFramePr>
        <p:xfrm>
          <a:off x="3233503" y="4143976"/>
          <a:ext cx="109537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707" imgH="164742" progId="">
                  <p:embed/>
                </p:oleObj>
              </mc:Choice>
              <mc:Fallback>
                <p:oleObj name="Equation" r:id="rId7" imgW="88707" imgH="164742" progId="">
                  <p:embed/>
                  <p:pic>
                    <p:nvPicPr>
                      <p:cNvPr id="0" name="Picture 8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503" y="4143976"/>
                        <a:ext cx="109537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579044"/>
              </p:ext>
            </p:extLst>
          </p:nvPr>
        </p:nvGraphicFramePr>
        <p:xfrm>
          <a:off x="2958990" y="5257721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335" imgH="177646" progId="">
                  <p:embed/>
                </p:oleObj>
              </mc:Choice>
              <mc:Fallback>
                <p:oleObj name="Equation" r:id="rId9" imgW="190335" imgH="177646" progId="">
                  <p:embed/>
                  <p:pic>
                    <p:nvPicPr>
                      <p:cNvPr id="0" name="Picture 8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990" y="5257721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1143973"/>
              </p:ext>
            </p:extLst>
          </p:nvPr>
        </p:nvGraphicFramePr>
        <p:xfrm>
          <a:off x="3688685" y="5065696"/>
          <a:ext cx="157162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80" imgH="164814" progId="">
                  <p:embed/>
                </p:oleObj>
              </mc:Choice>
              <mc:Fallback>
                <p:oleObj name="Equation" r:id="rId11" imgW="126780" imgH="164814" progId="">
                  <p:embed/>
                  <p:pic>
                    <p:nvPicPr>
                      <p:cNvPr id="0" name="Picture 8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685" y="5065696"/>
                        <a:ext cx="157162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3761538" y="4259191"/>
            <a:ext cx="2765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44118" y="5641771"/>
            <a:ext cx="30339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980438"/>
              </p:ext>
            </p:extLst>
          </p:nvPr>
        </p:nvGraphicFramePr>
        <p:xfrm>
          <a:off x="4922838" y="2829339"/>
          <a:ext cx="190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">
                  <p:embed/>
                </p:oleObj>
              </mc:Choice>
              <mc:Fallback>
                <p:oleObj name="Equation" r:id="rId13" imgW="126725" imgH="177415" progId="">
                  <p:embed/>
                  <p:pic>
                    <p:nvPicPr>
                      <p:cNvPr id="0" name="Picture 8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2829339"/>
                        <a:ext cx="190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17305"/>
              </p:ext>
            </p:extLst>
          </p:nvPr>
        </p:nvGraphicFramePr>
        <p:xfrm>
          <a:off x="8005498" y="5699539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201" imgH="139579" progId="">
                  <p:embed/>
                </p:oleObj>
              </mc:Choice>
              <mc:Fallback>
                <p:oleObj name="Equation" r:id="rId15" imgW="114201" imgH="139579" progId="">
                  <p:embed/>
                  <p:pic>
                    <p:nvPicPr>
                      <p:cNvPr id="0" name="Picture 8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5498" y="5699539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904256"/>
              </p:ext>
            </p:extLst>
          </p:nvPr>
        </p:nvGraphicFramePr>
        <p:xfrm>
          <a:off x="7145135" y="2991826"/>
          <a:ext cx="109537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8707" imgH="164742" progId="">
                  <p:embed/>
                </p:oleObj>
              </mc:Choice>
              <mc:Fallback>
                <p:oleObj name="Equation" r:id="rId16" imgW="88707" imgH="164742" progId="">
                  <p:embed/>
                  <p:pic>
                    <p:nvPicPr>
                      <p:cNvPr id="0" name="Picture 8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135" y="2991826"/>
                        <a:ext cx="109537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39716"/>
              </p:ext>
            </p:extLst>
          </p:nvPr>
        </p:nvGraphicFramePr>
        <p:xfrm>
          <a:off x="7260350" y="4156863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90335" imgH="177646" progId="">
                  <p:embed/>
                </p:oleObj>
              </mc:Choice>
              <mc:Fallback>
                <p:oleObj name="Equation" r:id="rId18" imgW="190335" imgH="177646" progId="">
                  <p:embed/>
                  <p:pic>
                    <p:nvPicPr>
                      <p:cNvPr id="0" name="Picture 8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0350" y="4156863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41484"/>
              </p:ext>
            </p:extLst>
          </p:nvPr>
        </p:nvGraphicFramePr>
        <p:xfrm>
          <a:off x="7605995" y="3759926"/>
          <a:ext cx="157162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6780" imgH="164814" progId="">
                  <p:embed/>
                </p:oleObj>
              </mc:Choice>
              <mc:Fallback>
                <p:oleObj name="Equation" r:id="rId20" imgW="126780" imgH="164814" progId="">
                  <p:embed/>
                  <p:pic>
                    <p:nvPicPr>
                      <p:cNvPr id="0" name="Picture 8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5995" y="3759926"/>
                        <a:ext cx="157162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34843"/>
              </p:ext>
            </p:extLst>
          </p:nvPr>
        </p:nvGraphicFramePr>
        <p:xfrm>
          <a:off x="3756025" y="3731892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52280" imgH="228600" progId="">
                  <p:embed/>
                </p:oleObj>
              </mc:Choice>
              <mc:Fallback>
                <p:oleObj name="Equation" r:id="rId22" imgW="152280" imgH="228600" progId="">
                  <p:embed/>
                  <p:pic>
                    <p:nvPicPr>
                      <p:cNvPr id="0" name="Picture 8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6025" y="3731892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477656"/>
              </p:ext>
            </p:extLst>
          </p:nvPr>
        </p:nvGraphicFramePr>
        <p:xfrm>
          <a:off x="4061255" y="4465933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64880" imgH="228600" progId="">
                  <p:embed/>
                </p:oleObj>
              </mc:Choice>
              <mc:Fallback>
                <p:oleObj name="Equation" r:id="rId24" imgW="164880" imgH="228600" progId="">
                  <p:embed/>
                  <p:pic>
                    <p:nvPicPr>
                      <p:cNvPr id="0" name="Picture 8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1255" y="4465933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5335260" y="3683116"/>
            <a:ext cx="2462760" cy="1771856"/>
          </a:xfrm>
          <a:custGeom>
            <a:avLst/>
            <a:gdLst>
              <a:gd name="connsiteX0" fmla="*/ 0 w 2758314"/>
              <a:gd name="connsiteY0" fmla="*/ 2542940 h 2542940"/>
              <a:gd name="connsiteX1" fmla="*/ 853943 w 2758314"/>
              <a:gd name="connsiteY1" fmla="*/ 313617 h 2542940"/>
              <a:gd name="connsiteX2" fmla="*/ 2758314 w 2758314"/>
              <a:gd name="connsiteY2" fmla="*/ 661240 h 254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8314" h="2542940">
                <a:moveTo>
                  <a:pt x="0" y="2542940"/>
                </a:moveTo>
                <a:cubicBezTo>
                  <a:pt x="197112" y="1585087"/>
                  <a:pt x="394224" y="627234"/>
                  <a:pt x="853943" y="313617"/>
                </a:cubicBezTo>
                <a:cubicBezTo>
                  <a:pt x="1313662" y="0"/>
                  <a:pt x="2035988" y="330620"/>
                  <a:pt x="2758314" y="661240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516628" y="2722991"/>
            <a:ext cx="2372906" cy="2679081"/>
          </a:xfrm>
          <a:custGeom>
            <a:avLst/>
            <a:gdLst>
              <a:gd name="connsiteX0" fmla="*/ 0 w 2372906"/>
              <a:gd name="connsiteY0" fmla="*/ 2622287 h 2622287"/>
              <a:gd name="connsiteX1" fmla="*/ 1103326 w 2372906"/>
              <a:gd name="connsiteY1" fmla="*/ 1178896 h 2622287"/>
              <a:gd name="connsiteX2" fmla="*/ 2372906 w 2372906"/>
              <a:gd name="connsiteY2" fmla="*/ 0 h 26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906" h="2622287">
                <a:moveTo>
                  <a:pt x="0" y="2622287"/>
                </a:moveTo>
                <a:cubicBezTo>
                  <a:pt x="353921" y="2119115"/>
                  <a:pt x="707842" y="1615944"/>
                  <a:pt x="1103326" y="1178896"/>
                </a:cubicBezTo>
                <a:cubicBezTo>
                  <a:pt x="1498810" y="741848"/>
                  <a:pt x="1935858" y="370924"/>
                  <a:pt x="237290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261820" y="2838206"/>
            <a:ext cx="2227490" cy="2622287"/>
          </a:xfrm>
          <a:custGeom>
            <a:avLst/>
            <a:gdLst>
              <a:gd name="connsiteX0" fmla="*/ 0 w 2372906"/>
              <a:gd name="connsiteY0" fmla="*/ 2622287 h 2622287"/>
              <a:gd name="connsiteX1" fmla="*/ 1103326 w 2372906"/>
              <a:gd name="connsiteY1" fmla="*/ 1178896 h 2622287"/>
              <a:gd name="connsiteX2" fmla="*/ 2372906 w 2372906"/>
              <a:gd name="connsiteY2" fmla="*/ 0 h 262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906" h="2622287">
                <a:moveTo>
                  <a:pt x="0" y="2622287"/>
                </a:moveTo>
                <a:cubicBezTo>
                  <a:pt x="353921" y="2119115"/>
                  <a:pt x="707842" y="1615944"/>
                  <a:pt x="1103326" y="1178896"/>
                </a:cubicBezTo>
                <a:cubicBezTo>
                  <a:pt x="1498810" y="741848"/>
                  <a:pt x="1935858" y="370924"/>
                  <a:pt x="237290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134227"/>
              </p:ext>
            </p:extLst>
          </p:nvPr>
        </p:nvGraphicFramePr>
        <p:xfrm>
          <a:off x="7889534" y="2494391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52280" imgH="228600" progId="">
                  <p:embed/>
                </p:oleObj>
              </mc:Choice>
              <mc:Fallback>
                <p:oleObj name="Equation" r:id="rId26" imgW="152280" imgH="228600" progId="">
                  <p:embed/>
                  <p:pic>
                    <p:nvPicPr>
                      <p:cNvPr id="0" name="Picture 8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534" y="2494391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 flipH="1" flipV="1">
            <a:off x="6818693" y="3702319"/>
            <a:ext cx="8065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7224516" y="3308777"/>
            <a:ext cx="309838" cy="460978"/>
          </a:xfrm>
          <a:custGeom>
            <a:avLst/>
            <a:gdLst>
              <a:gd name="connsiteX0" fmla="*/ 0 w 309838"/>
              <a:gd name="connsiteY0" fmla="*/ 0 h 460978"/>
              <a:gd name="connsiteX1" fmla="*/ 136026 w 309838"/>
              <a:gd name="connsiteY1" fmla="*/ 272053 h 460978"/>
              <a:gd name="connsiteX2" fmla="*/ 309838 w 309838"/>
              <a:gd name="connsiteY2" fmla="*/ 460978 h 460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838" h="460978">
                <a:moveTo>
                  <a:pt x="0" y="0"/>
                </a:moveTo>
                <a:cubicBezTo>
                  <a:pt x="42193" y="97611"/>
                  <a:pt x="84386" y="195223"/>
                  <a:pt x="136026" y="272053"/>
                </a:cubicBezTo>
                <a:cubicBezTo>
                  <a:pt x="187666" y="348883"/>
                  <a:pt x="248752" y="404930"/>
                  <a:pt x="309838" y="460978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83540" y="4067166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183540" y="326066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90780" y="3721521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2978193" y="5584163"/>
            <a:ext cx="57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3304634" y="5488152"/>
            <a:ext cx="7681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266230" y="5795391"/>
            <a:ext cx="422455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745644"/>
              </p:ext>
            </p:extLst>
          </p:nvPr>
        </p:nvGraphicFramePr>
        <p:xfrm>
          <a:off x="3143195" y="5889726"/>
          <a:ext cx="6223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419040" imgH="241200" progId="">
                  <p:embed/>
                </p:oleObj>
              </mc:Choice>
              <mc:Fallback>
                <p:oleObj name="Equation" r:id="rId28" imgW="419040" imgH="241200" progId="">
                  <p:embed/>
                  <p:pic>
                    <p:nvPicPr>
                      <p:cNvPr id="0" name="Picture 8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195" y="5889726"/>
                        <a:ext cx="6223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 rot="5400000">
            <a:off x="6357833" y="5046494"/>
            <a:ext cx="17282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21945" y="5795391"/>
            <a:ext cx="307240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6492251" y="4873670"/>
            <a:ext cx="207387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4764025" y="4105571"/>
            <a:ext cx="2381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4764026" y="3299066"/>
            <a:ext cx="2381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994456" y="3759926"/>
            <a:ext cx="24579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4437583" y="3702318"/>
            <a:ext cx="80650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186481" y="3529495"/>
            <a:ext cx="460858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40332"/>
              </p:ext>
            </p:extLst>
          </p:nvPr>
        </p:nvGraphicFramePr>
        <p:xfrm>
          <a:off x="4456785" y="3522231"/>
          <a:ext cx="3603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41200" imgH="241200" progId="">
                  <p:embed/>
                </p:oleObj>
              </mc:Choice>
              <mc:Fallback>
                <p:oleObj name="Equation" r:id="rId30" imgW="241200" imgH="241200" progId="">
                  <p:embed/>
                  <p:pic>
                    <p:nvPicPr>
                      <p:cNvPr id="0" name="Picture 8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785" y="3522231"/>
                        <a:ext cx="3603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331826"/>
              </p:ext>
            </p:extLst>
          </p:nvPr>
        </p:nvGraphicFramePr>
        <p:xfrm>
          <a:off x="5440363" y="3376181"/>
          <a:ext cx="2651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77480" imgH="228600" progId="">
                  <p:embed/>
                </p:oleObj>
              </mc:Choice>
              <mc:Fallback>
                <p:oleObj name="Equation" r:id="rId32" imgW="177480" imgH="228600" progId="">
                  <p:embed/>
                  <p:pic>
                    <p:nvPicPr>
                      <p:cNvPr id="0" name="Picture 8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3376181"/>
                        <a:ext cx="2651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638955"/>
              </p:ext>
            </p:extLst>
          </p:nvPr>
        </p:nvGraphicFramePr>
        <p:xfrm>
          <a:off x="8528050" y="2674506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64880" imgH="228600" progId="">
                  <p:embed/>
                </p:oleObj>
              </mc:Choice>
              <mc:Fallback>
                <p:oleObj name="Equation" r:id="rId34" imgW="164880" imgH="228600" progId="">
                  <p:embed/>
                  <p:pic>
                    <p:nvPicPr>
                      <p:cNvPr id="0" name="Picture 8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50" y="2674506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55059" y="1450872"/>
            <a:ext cx="1460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Turbines</a:t>
            </a: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560232"/>
              </p:ext>
            </p:extLst>
          </p:nvPr>
        </p:nvGraphicFramePr>
        <p:xfrm>
          <a:off x="5954580" y="1231816"/>
          <a:ext cx="11414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571320" imgH="469800" progId="">
                  <p:embed/>
                </p:oleObj>
              </mc:Choice>
              <mc:Fallback>
                <p:oleObj name="Equation" r:id="rId36" imgW="571320" imgH="469800" progId="">
                  <p:embed/>
                  <p:pic>
                    <p:nvPicPr>
                      <p:cNvPr id="0" name="Picture 8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580" y="1231816"/>
                        <a:ext cx="1141413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rapezoid 61"/>
          <p:cNvSpPr/>
          <p:nvPr/>
        </p:nvSpPr>
        <p:spPr>
          <a:xfrm rot="16200000">
            <a:off x="3345361" y="1278318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267080" y="1700773"/>
            <a:ext cx="268835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>
            <a:off x="4151865" y="2161633"/>
            <a:ext cx="0" cy="69129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612725" y="1739179"/>
            <a:ext cx="49926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562311"/>
              </p:ext>
            </p:extLst>
          </p:nvPr>
        </p:nvGraphicFramePr>
        <p:xfrm>
          <a:off x="4670717" y="1388921"/>
          <a:ext cx="2856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90440" imgH="241200" progId="">
                  <p:embed/>
                </p:oleObj>
              </mc:Choice>
              <mc:Fallback>
                <p:oleObj name="Equation" r:id="rId38" imgW="190440" imgH="241200" progId="">
                  <p:embed/>
                  <p:pic>
                    <p:nvPicPr>
                      <p:cNvPr id="0" name="Picture 8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717" y="1388921"/>
                        <a:ext cx="285660" cy="36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Straight Connector 66"/>
          <p:cNvCxnSpPr/>
          <p:nvPr/>
        </p:nvCxnSpPr>
        <p:spPr>
          <a:xfrm>
            <a:off x="2520664" y="1740255"/>
            <a:ext cx="82469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172330" y="1177884"/>
            <a:ext cx="1229167" cy="114567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02563"/>
              </p:ext>
            </p:extLst>
          </p:nvPr>
        </p:nvGraphicFramePr>
        <p:xfrm>
          <a:off x="2738438" y="1450975"/>
          <a:ext cx="1333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88560" imgH="164880" progId="">
                  <p:embed/>
                </p:oleObj>
              </mc:Choice>
              <mc:Fallback>
                <p:oleObj name="Equation" r:id="rId40" imgW="88560" imgH="164880" progId="">
                  <p:embed/>
                  <p:pic>
                    <p:nvPicPr>
                      <p:cNvPr id="0" name="Picture 8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1450975"/>
                        <a:ext cx="1333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466259"/>
              </p:ext>
            </p:extLst>
          </p:nvPr>
        </p:nvGraphicFramePr>
        <p:xfrm>
          <a:off x="4271963" y="2467491"/>
          <a:ext cx="1905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26720" imgH="164880" progId="">
                  <p:embed/>
                </p:oleObj>
              </mc:Choice>
              <mc:Fallback>
                <p:oleObj name="Equation" r:id="rId42" imgW="126720" imgH="164880" progId="">
                  <p:embed/>
                  <p:pic>
                    <p:nvPicPr>
                      <p:cNvPr id="0" name="Picture 8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1963" y="2467491"/>
                        <a:ext cx="19050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916992"/>
              </p:ext>
            </p:extLst>
          </p:nvPr>
        </p:nvGraphicFramePr>
        <p:xfrm>
          <a:off x="7064415" y="5910608"/>
          <a:ext cx="6223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418918" imgH="241195" progId="">
                  <p:embed/>
                </p:oleObj>
              </mc:Choice>
              <mc:Fallback>
                <p:oleObj name="Equation" r:id="rId44" imgW="418918" imgH="241195" progId="">
                  <p:embed/>
                  <p:pic>
                    <p:nvPicPr>
                      <p:cNvPr id="0" name="Picture 8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415" y="5910608"/>
                        <a:ext cx="62230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D46219F-1FD1-0287-FC37-9488ECB554F2}"/>
              </a:ext>
            </a:extLst>
          </p:cNvPr>
          <p:cNvSpPr txBox="1"/>
          <p:nvPr/>
        </p:nvSpPr>
        <p:spPr>
          <a:xfrm>
            <a:off x="5136062" y="2338435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Mollier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Diagram</a:t>
            </a:r>
          </a:p>
        </p:txBody>
      </p:sp>
    </p:spTree>
    <p:extLst>
      <p:ext uri="{BB962C8B-B14F-4D97-AF65-F5344CB8AC3E}">
        <p14:creationId xmlns:p14="http://schemas.microsoft.com/office/powerpoint/2010/main" val="16045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562228" y="3718665"/>
            <a:ext cx="428625" cy="1157592"/>
          </a:xfrm>
          <a:custGeom>
            <a:avLst/>
            <a:gdLst>
              <a:gd name="connsiteX0" fmla="*/ 0 w 428625"/>
              <a:gd name="connsiteY0" fmla="*/ 1119187 h 1119187"/>
              <a:gd name="connsiteX1" fmla="*/ 161925 w 428625"/>
              <a:gd name="connsiteY1" fmla="*/ 595312 h 1119187"/>
              <a:gd name="connsiteX2" fmla="*/ 428625 w 428625"/>
              <a:gd name="connsiteY2" fmla="*/ 0 h 11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1119187">
                <a:moveTo>
                  <a:pt x="0" y="1119187"/>
                </a:moveTo>
                <a:cubicBezTo>
                  <a:pt x="45244" y="950515"/>
                  <a:pt x="90488" y="781843"/>
                  <a:pt x="161925" y="595312"/>
                </a:cubicBezTo>
                <a:cubicBezTo>
                  <a:pt x="233362" y="408781"/>
                  <a:pt x="330993" y="204390"/>
                  <a:pt x="42862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Isentropic Efficiency of Devices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32590"/>
            <a:ext cx="217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Compressors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887027"/>
              </p:ext>
            </p:extLst>
          </p:nvPr>
        </p:nvGraphicFramePr>
        <p:xfrm>
          <a:off x="6453845" y="1490586"/>
          <a:ext cx="11922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469800" progId="">
                  <p:embed/>
                </p:oleObj>
              </mc:Choice>
              <mc:Fallback>
                <p:oleObj name="Equation" r:id="rId3" imgW="596880" imgH="469800" progId="">
                  <p:embed/>
                  <p:pic>
                    <p:nvPicPr>
                      <p:cNvPr id="0" name="Picture 3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3845" y="1490586"/>
                        <a:ext cx="1192213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rapezoid 7">
            <a:hlinkClick r:id="rId5"/>
          </p:cNvPr>
          <p:cNvSpPr/>
          <p:nvPr/>
        </p:nvSpPr>
        <p:spPr>
          <a:xfrm rot="16200000" flipH="1" flipV="1">
            <a:off x="3765496" y="1591020"/>
            <a:ext cx="921717" cy="921720"/>
          </a:xfrm>
          <a:prstGeom prst="trapezoid">
            <a:avLst>
              <a:gd name="adj" fmla="val 36096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7215" y="2013475"/>
            <a:ext cx="268835" cy="7681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72000" y="1174077"/>
            <a:ext cx="0" cy="691524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32860" y="2051881"/>
            <a:ext cx="499265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400988"/>
              </p:ext>
            </p:extLst>
          </p:nvPr>
        </p:nvGraphicFramePr>
        <p:xfrm>
          <a:off x="5081588" y="1701800"/>
          <a:ext cx="304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241200" progId="">
                  <p:embed/>
                </p:oleObj>
              </mc:Choice>
              <mc:Fallback>
                <p:oleObj name="Equation" r:id="rId6" imgW="203040" imgH="241200" progId="">
                  <p:embed/>
                  <p:pic>
                    <p:nvPicPr>
                      <p:cNvPr id="0" name="Picture 3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1701800"/>
                        <a:ext cx="3048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919115" y="2474335"/>
            <a:ext cx="0" cy="53767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92465" y="1490586"/>
            <a:ext cx="1229167" cy="1145675"/>
          </a:xfrm>
          <a:prstGeom prst="rect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76598"/>
              </p:ext>
            </p:extLst>
          </p:nvPr>
        </p:nvGraphicFramePr>
        <p:xfrm>
          <a:off x="3962911" y="2711604"/>
          <a:ext cx="1333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8560" imgH="164880" progId="">
                  <p:embed/>
                </p:oleObj>
              </mc:Choice>
              <mc:Fallback>
                <p:oleObj name="Equation" r:id="rId8" imgW="88560" imgH="164880" progId="">
                  <p:embed/>
                  <p:pic>
                    <p:nvPicPr>
                      <p:cNvPr id="0" name="Picture 3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911" y="2711604"/>
                        <a:ext cx="1333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054462"/>
              </p:ext>
            </p:extLst>
          </p:nvPr>
        </p:nvGraphicFramePr>
        <p:xfrm>
          <a:off x="4641067" y="1108785"/>
          <a:ext cx="1905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64880" progId="">
                  <p:embed/>
                </p:oleObj>
              </mc:Choice>
              <mc:Fallback>
                <p:oleObj name="Equation" r:id="rId10" imgW="126720" imgH="164880" progId="">
                  <p:embed/>
                  <p:pic>
                    <p:nvPicPr>
                      <p:cNvPr id="0" name="Picture 3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067" y="1108785"/>
                        <a:ext cx="19050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966810" y="2986264"/>
            <a:ext cx="0" cy="261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6810" y="5597804"/>
            <a:ext cx="3220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900183"/>
              </p:ext>
            </p:extLst>
          </p:nvPr>
        </p:nvGraphicFramePr>
        <p:xfrm>
          <a:off x="2757260" y="2953320"/>
          <a:ext cx="209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579" imgH="164957" progId="">
                  <p:embed/>
                </p:oleObj>
              </mc:Choice>
              <mc:Fallback>
                <p:oleObj name="Equation" r:id="rId12" imgW="139579" imgH="164957" progId="">
                  <p:embed/>
                  <p:pic>
                    <p:nvPicPr>
                      <p:cNvPr id="0" name="Picture 3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260" y="2953320"/>
                        <a:ext cx="2095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223643"/>
              </p:ext>
            </p:extLst>
          </p:nvPr>
        </p:nvGraphicFramePr>
        <p:xfrm>
          <a:off x="6015915" y="5621389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201" imgH="139579" progId="">
                  <p:embed/>
                </p:oleObj>
              </mc:Choice>
              <mc:Fallback>
                <p:oleObj name="Equation" r:id="rId14" imgW="114201" imgH="139579" progId="">
                  <p:embed/>
                  <p:pic>
                    <p:nvPicPr>
                      <p:cNvPr id="0" name="Picture 3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915" y="5621389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Freeform 25"/>
          <p:cNvSpPr/>
          <p:nvPr/>
        </p:nvSpPr>
        <p:spPr>
          <a:xfrm>
            <a:off x="3188828" y="3380067"/>
            <a:ext cx="2263806" cy="1127464"/>
          </a:xfrm>
          <a:custGeom>
            <a:avLst/>
            <a:gdLst>
              <a:gd name="connsiteX0" fmla="*/ 0 w 2263806"/>
              <a:gd name="connsiteY0" fmla="*/ 1127464 h 1127464"/>
              <a:gd name="connsiteX1" fmla="*/ 1012054 w 2263806"/>
              <a:gd name="connsiteY1" fmla="*/ 816745 h 1127464"/>
              <a:gd name="connsiteX2" fmla="*/ 2263806 w 2263806"/>
              <a:gd name="connsiteY2" fmla="*/ 0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806" h="1127464">
                <a:moveTo>
                  <a:pt x="0" y="1127464"/>
                </a:moveTo>
                <a:cubicBezTo>
                  <a:pt x="317376" y="1066060"/>
                  <a:pt x="634753" y="1004656"/>
                  <a:pt x="1012054" y="816745"/>
                </a:cubicBezTo>
                <a:cubicBezTo>
                  <a:pt x="1389355" y="628834"/>
                  <a:pt x="1826580" y="314417"/>
                  <a:pt x="2263806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194643" y="4217929"/>
            <a:ext cx="2518267" cy="1127464"/>
          </a:xfrm>
          <a:custGeom>
            <a:avLst/>
            <a:gdLst>
              <a:gd name="connsiteX0" fmla="*/ 0 w 2263806"/>
              <a:gd name="connsiteY0" fmla="*/ 1127464 h 1127464"/>
              <a:gd name="connsiteX1" fmla="*/ 1012054 w 2263806"/>
              <a:gd name="connsiteY1" fmla="*/ 816745 h 1127464"/>
              <a:gd name="connsiteX2" fmla="*/ 2263806 w 2263806"/>
              <a:gd name="connsiteY2" fmla="*/ 0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3806" h="1127464">
                <a:moveTo>
                  <a:pt x="0" y="1127464"/>
                </a:moveTo>
                <a:cubicBezTo>
                  <a:pt x="317376" y="1066060"/>
                  <a:pt x="634753" y="1004656"/>
                  <a:pt x="1012054" y="816745"/>
                </a:cubicBezTo>
                <a:cubicBezTo>
                  <a:pt x="1389355" y="628834"/>
                  <a:pt x="1826580" y="314417"/>
                  <a:pt x="2263806" y="0"/>
                </a:cubicBezTo>
              </a:path>
            </a:pathLst>
          </a:cu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668775"/>
              </p:ext>
            </p:extLst>
          </p:nvPr>
        </p:nvGraphicFramePr>
        <p:xfrm>
          <a:off x="5803924" y="4063434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228600" progId="">
                  <p:embed/>
                </p:oleObj>
              </mc:Choice>
              <mc:Fallback>
                <p:oleObj name="Equation" r:id="rId16" imgW="152280" imgH="228600" progId="">
                  <p:embed/>
                  <p:pic>
                    <p:nvPicPr>
                      <p:cNvPr id="0" name="Picture 4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24" y="4063434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171101"/>
              </p:ext>
            </p:extLst>
          </p:nvPr>
        </p:nvGraphicFramePr>
        <p:xfrm>
          <a:off x="5492584" y="32009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4880" imgH="228600" progId="">
                  <p:embed/>
                </p:oleObj>
              </mc:Choice>
              <mc:Fallback>
                <p:oleObj name="Equation" r:id="rId18" imgW="164880" imgH="228600" progId="">
                  <p:embed/>
                  <p:pic>
                    <p:nvPicPr>
                      <p:cNvPr id="0" name="Picture 4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584" y="32009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Oval 29"/>
          <p:cNvSpPr/>
          <p:nvPr/>
        </p:nvSpPr>
        <p:spPr>
          <a:xfrm>
            <a:off x="4511296" y="4870814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511296" y="3960554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52448" y="3680259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1" idx="4"/>
            <a:endCxn id="30" idx="0"/>
          </p:cNvCxnSpPr>
          <p:nvPr/>
        </p:nvCxnSpPr>
        <p:spPr>
          <a:xfrm>
            <a:off x="4549701" y="4037364"/>
            <a:ext cx="0" cy="8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393942"/>
              </p:ext>
            </p:extLst>
          </p:nvPr>
        </p:nvGraphicFramePr>
        <p:xfrm>
          <a:off x="4318092" y="4768420"/>
          <a:ext cx="109537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8707" imgH="164742" progId="">
                  <p:embed/>
                </p:oleObj>
              </mc:Choice>
              <mc:Fallback>
                <p:oleObj name="Equation" r:id="rId20" imgW="88707" imgH="164742" progId="">
                  <p:embed/>
                  <p:pic>
                    <p:nvPicPr>
                      <p:cNvPr id="0" name="Picture 4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92" y="4768420"/>
                        <a:ext cx="109537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379233"/>
              </p:ext>
            </p:extLst>
          </p:nvPr>
        </p:nvGraphicFramePr>
        <p:xfrm>
          <a:off x="4400828" y="3704290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0335" imgH="177646" progId="">
                  <p:embed/>
                </p:oleObj>
              </mc:Choice>
              <mc:Fallback>
                <p:oleObj name="Equation" r:id="rId22" imgW="190335" imgH="177646" progId="">
                  <p:embed/>
                  <p:pic>
                    <p:nvPicPr>
                      <p:cNvPr id="0" name="Picture 4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828" y="3704290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228092"/>
              </p:ext>
            </p:extLst>
          </p:nvPr>
        </p:nvGraphicFramePr>
        <p:xfrm>
          <a:off x="4912271" y="3416556"/>
          <a:ext cx="15716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6780" imgH="164814" progId="">
                  <p:embed/>
                </p:oleObj>
              </mc:Choice>
              <mc:Fallback>
                <p:oleObj name="Equation" r:id="rId24" imgW="126780" imgH="164814" progId="">
                  <p:embed/>
                  <p:pic>
                    <p:nvPicPr>
                      <p:cNvPr id="0" name="Picture 4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271" y="3416556"/>
                        <a:ext cx="157163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4549701" y="5011613"/>
            <a:ext cx="0" cy="819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90853" y="3795475"/>
            <a:ext cx="0" cy="20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549701" y="5756885"/>
            <a:ext cx="441152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392196"/>
              </p:ext>
            </p:extLst>
          </p:nvPr>
        </p:nvGraphicFramePr>
        <p:xfrm>
          <a:off x="4459140" y="5818977"/>
          <a:ext cx="6223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19040" imgH="241200" progId="">
                  <p:embed/>
                </p:oleObj>
              </mc:Choice>
              <mc:Fallback>
                <p:oleObj name="Equation" r:id="rId26" imgW="419040" imgH="241200" progId="">
                  <p:embed/>
                  <p:pic>
                    <p:nvPicPr>
                      <p:cNvPr id="0" name="Picture 4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9140" y="5818977"/>
                        <a:ext cx="6223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9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6" grpId="0" animBg="1"/>
      <p:bldP spid="27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3949996" y="3851455"/>
            <a:ext cx="301716" cy="1344175"/>
          </a:xfrm>
          <a:custGeom>
            <a:avLst/>
            <a:gdLst>
              <a:gd name="connsiteX0" fmla="*/ 0 w 428625"/>
              <a:gd name="connsiteY0" fmla="*/ 1119187 h 1119187"/>
              <a:gd name="connsiteX1" fmla="*/ 161925 w 428625"/>
              <a:gd name="connsiteY1" fmla="*/ 595312 h 1119187"/>
              <a:gd name="connsiteX2" fmla="*/ 428625 w 428625"/>
              <a:gd name="connsiteY2" fmla="*/ 0 h 111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625" h="1119187">
                <a:moveTo>
                  <a:pt x="0" y="1119187"/>
                </a:moveTo>
                <a:cubicBezTo>
                  <a:pt x="45244" y="950515"/>
                  <a:pt x="90488" y="781843"/>
                  <a:pt x="161925" y="595312"/>
                </a:cubicBezTo>
                <a:cubicBezTo>
                  <a:pt x="233362" y="408781"/>
                  <a:pt x="330993" y="204390"/>
                  <a:pt x="428625" y="0"/>
                </a:cubicBezTo>
              </a:path>
            </a:pathLst>
          </a:cu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Isentropic Efficiency of Devices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832590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Pumps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725882"/>
              </p:ext>
            </p:extLst>
          </p:nvPr>
        </p:nvGraphicFramePr>
        <p:xfrm>
          <a:off x="6427788" y="1477963"/>
          <a:ext cx="124301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482400" progId="">
                  <p:embed/>
                </p:oleObj>
              </mc:Choice>
              <mc:Fallback>
                <p:oleObj name="Equation" r:id="rId3" imgW="622080" imgH="482400" progId="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88" y="1477963"/>
                        <a:ext cx="1243012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238870" y="1727094"/>
            <a:ext cx="107534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3804" y="2135104"/>
            <a:ext cx="658259" cy="368781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526414"/>
              </p:ext>
            </p:extLst>
          </p:nvPr>
        </p:nvGraphicFramePr>
        <p:xfrm>
          <a:off x="5128784" y="2251075"/>
          <a:ext cx="323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640" imgH="253800" progId="">
                  <p:embed/>
                </p:oleObj>
              </mc:Choice>
              <mc:Fallback>
                <p:oleObj name="Equation" r:id="rId5" imgW="215640" imgH="253800" progId="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8784" y="2251075"/>
                        <a:ext cx="3238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3291596" y="2073274"/>
            <a:ext cx="968750" cy="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486462"/>
              </p:ext>
            </p:extLst>
          </p:nvPr>
        </p:nvGraphicFramePr>
        <p:xfrm>
          <a:off x="3573470" y="2135104"/>
          <a:ext cx="1333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560" imgH="164880" progId="">
                  <p:embed/>
                </p:oleObj>
              </mc:Choice>
              <mc:Fallback>
                <p:oleObj name="Equation" r:id="rId7" imgW="88560" imgH="164880" progId="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470" y="2135104"/>
                        <a:ext cx="1333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81832"/>
              </p:ext>
            </p:extLst>
          </p:nvPr>
        </p:nvGraphicFramePr>
        <p:xfrm>
          <a:off x="4857198" y="1446213"/>
          <a:ext cx="190500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0" imgH="164880" progId="">
                  <p:embed/>
                </p:oleObj>
              </mc:Choice>
              <mc:Fallback>
                <p:oleObj name="Equation" r:id="rId9" imgW="126720" imgH="164880" progId="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198" y="1446213"/>
                        <a:ext cx="190500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>
            <a:off x="2966810" y="2986264"/>
            <a:ext cx="0" cy="261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66810" y="5597804"/>
            <a:ext cx="3220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683695"/>
              </p:ext>
            </p:extLst>
          </p:nvPr>
        </p:nvGraphicFramePr>
        <p:xfrm>
          <a:off x="2757260" y="2953320"/>
          <a:ext cx="209550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579" imgH="164957" progId="">
                  <p:embed/>
                </p:oleObj>
              </mc:Choice>
              <mc:Fallback>
                <p:oleObj name="Equation" r:id="rId11" imgW="139579" imgH="164957" progId="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260" y="2953320"/>
                        <a:ext cx="209550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324545"/>
              </p:ext>
            </p:extLst>
          </p:nvPr>
        </p:nvGraphicFramePr>
        <p:xfrm>
          <a:off x="6015915" y="5621389"/>
          <a:ext cx="1714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4201" imgH="139579" progId="">
                  <p:embed/>
                </p:oleObj>
              </mc:Choice>
              <mc:Fallback>
                <p:oleObj name="Equation" r:id="rId13" imgW="114201" imgH="139579" progId="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915" y="5621389"/>
                        <a:ext cx="1714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215232"/>
              </p:ext>
            </p:extLst>
          </p:nvPr>
        </p:nvGraphicFramePr>
        <p:xfrm>
          <a:off x="4625613" y="2986264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2280" imgH="228600" progId="">
                  <p:embed/>
                </p:oleObj>
              </mc:Choice>
              <mc:Fallback>
                <p:oleObj name="Equation" r:id="rId15" imgW="152280" imgH="228600" progId="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613" y="2986264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46917"/>
              </p:ext>
            </p:extLst>
          </p:nvPr>
        </p:nvGraphicFramePr>
        <p:xfrm>
          <a:off x="4531823" y="369875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4880" imgH="228600" progId="">
                  <p:embed/>
                </p:oleObj>
              </mc:Choice>
              <mc:Fallback>
                <p:oleObj name="Equation" r:id="rId17" imgW="164880" imgH="228600" progId="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823" y="369875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>
            <a:stCxn id="31" idx="4"/>
            <a:endCxn id="30" idx="0"/>
          </p:cNvCxnSpPr>
          <p:nvPr/>
        </p:nvCxnSpPr>
        <p:spPr>
          <a:xfrm>
            <a:off x="3937468" y="4356737"/>
            <a:ext cx="0" cy="833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08974"/>
              </p:ext>
            </p:extLst>
          </p:nvPr>
        </p:nvGraphicFramePr>
        <p:xfrm>
          <a:off x="3705859" y="5087793"/>
          <a:ext cx="109537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8707" imgH="164742" progId="">
                  <p:embed/>
                </p:oleObj>
              </mc:Choice>
              <mc:Fallback>
                <p:oleObj name="Equation" r:id="rId19" imgW="88707" imgH="164742" progId="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859" y="5087793"/>
                        <a:ext cx="109537" cy="204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709138"/>
              </p:ext>
            </p:extLst>
          </p:nvPr>
        </p:nvGraphicFramePr>
        <p:xfrm>
          <a:off x="3788595" y="4023663"/>
          <a:ext cx="234950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0335" imgH="177646" progId="">
                  <p:embed/>
                </p:oleObj>
              </mc:Choice>
              <mc:Fallback>
                <p:oleObj name="Equation" r:id="rId21" imgW="190335" imgH="177646" progId="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8595" y="4023663"/>
                        <a:ext cx="234950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810758"/>
              </p:ext>
            </p:extLst>
          </p:nvPr>
        </p:nvGraphicFramePr>
        <p:xfrm>
          <a:off x="4172074" y="3494068"/>
          <a:ext cx="157163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80" imgH="164814" progId="">
                  <p:embed/>
                </p:oleObj>
              </mc:Choice>
              <mc:Fallback>
                <p:oleObj name="Equation" r:id="rId23" imgW="126780" imgH="164814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2074" y="3494068"/>
                        <a:ext cx="157163" cy="20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/>
          <p:cNvCxnSpPr/>
          <p:nvPr/>
        </p:nvCxnSpPr>
        <p:spPr>
          <a:xfrm>
            <a:off x="3940551" y="5292581"/>
            <a:ext cx="0" cy="624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0346" y="3881305"/>
            <a:ext cx="0" cy="2035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935560" y="5771705"/>
            <a:ext cx="324786" cy="1588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882988"/>
              </p:ext>
            </p:extLst>
          </p:nvPr>
        </p:nvGraphicFramePr>
        <p:xfrm>
          <a:off x="3800786" y="5916769"/>
          <a:ext cx="6223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19040" imgH="241200" progId="">
                  <p:embed/>
                </p:oleObj>
              </mc:Choice>
              <mc:Fallback>
                <p:oleObj name="Equation" r:id="rId25" imgW="419040" imgH="241200" progId="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786" y="5916769"/>
                        <a:ext cx="6223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val 3"/>
          <p:cNvSpPr/>
          <p:nvPr/>
        </p:nvSpPr>
        <p:spPr>
          <a:xfrm>
            <a:off x="3935560" y="1727094"/>
            <a:ext cx="649573" cy="649573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37891" y="1629425"/>
            <a:ext cx="844910" cy="844910"/>
          </a:xfrm>
          <a:prstGeom prst="ellipse">
            <a:avLst/>
          </a:prstGeom>
          <a:noFill/>
          <a:ln w="9525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298365" y="3127461"/>
            <a:ext cx="896645" cy="2405849"/>
          </a:xfrm>
          <a:custGeom>
            <a:avLst/>
            <a:gdLst>
              <a:gd name="connsiteX0" fmla="*/ 0 w 896645"/>
              <a:gd name="connsiteY0" fmla="*/ 2405849 h 2405849"/>
              <a:gd name="connsiteX1" fmla="*/ 452761 w 896645"/>
              <a:gd name="connsiteY1" fmla="*/ 905523 h 2405849"/>
              <a:gd name="connsiteX2" fmla="*/ 896645 w 896645"/>
              <a:gd name="connsiteY2" fmla="*/ 0 h 2405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6645" h="2405849">
                <a:moveTo>
                  <a:pt x="0" y="2405849"/>
                </a:moveTo>
                <a:cubicBezTo>
                  <a:pt x="151660" y="1856173"/>
                  <a:pt x="303320" y="1306498"/>
                  <a:pt x="452761" y="905523"/>
                </a:cubicBezTo>
                <a:cubicBezTo>
                  <a:pt x="602202" y="504548"/>
                  <a:pt x="749423" y="252274"/>
                  <a:pt x="896645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3381445" y="3200970"/>
            <a:ext cx="1249230" cy="1994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862575" y="3928265"/>
            <a:ext cx="669248" cy="1459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213307" y="3774645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99063" y="5190187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899063" y="4279927"/>
            <a:ext cx="76810" cy="76810"/>
          </a:xfrm>
          <a:prstGeom prst="ellipse">
            <a:avLst/>
          </a:prstGeom>
          <a:solidFill>
            <a:schemeClr val="accent6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17217741">
            <a:off x="3916941" y="4564646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saturated liquid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291595" y="3390595"/>
            <a:ext cx="414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11459" y="4219475"/>
            <a:ext cx="875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L+V</a:t>
            </a:r>
          </a:p>
        </p:txBody>
      </p:sp>
    </p:spTree>
    <p:extLst>
      <p:ext uri="{BB962C8B-B14F-4D97-AF65-F5344CB8AC3E}">
        <p14:creationId xmlns:p14="http://schemas.microsoft.com/office/powerpoint/2010/main" val="349115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20" grpId="0" animBg="1"/>
      <p:bldP spid="32" grpId="0" animBg="1"/>
      <p:bldP spid="30" grpId="0" animBg="1"/>
      <p:bldP spid="31" grpId="0" animBg="1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Isentropic Efficiency of Devices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201510"/>
            <a:ext cx="8087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What about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throttling processes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heat exchangers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451" y="1874594"/>
            <a:ext cx="8641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Throttling Process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There is no ‘reversible’ analog to a throttling process.  Specifying an ‘isentropic’ throttling results in an enthalpy change across the device.  And 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delta_h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implies work is involved. </a:t>
            </a:r>
          </a:p>
          <a:p>
            <a:pPr algn="ctr"/>
            <a:endParaRPr lang="en-US" sz="2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Isentropic efficiency doesn’t exist for a throttling device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450" y="4139852"/>
            <a:ext cx="86411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Heat Exchangers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Heat exchange occurs by virtue of a temperature difference between the objects.  By definition: all heat transfer is irreversible.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Isentropic efficiency doesn’t exist for a heat exchanger</a:t>
            </a:r>
          </a:p>
        </p:txBody>
      </p:sp>
    </p:spTree>
    <p:extLst>
      <p:ext uri="{BB962C8B-B14F-4D97-AF65-F5344CB8AC3E}">
        <p14:creationId xmlns:p14="http://schemas.microsoft.com/office/powerpoint/2010/main" val="77524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air turbine w/Air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880" y="1095935"/>
            <a:ext cx="8229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Air expands through a turbine (operating at steady-state) from a pressure of 450 kPa and a temperature of 550 K to an exhaust pressure of 150 kPa. Assume the process is reversible and adiabatic, with negligible changes in kinetic and potential energy.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Sketch the system &amp; boundary and classify the system.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Show initial and final states on both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Pv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Ts diagrams.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Use these diagrams to forecast work and heat transfer. (+/-)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Simplify the First Law equation for this process.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Simplify the Second Law equation for this process.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Use the air tables to find properties at initial and final states.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Calculate specific work (w) from the turbine?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Calculate specific heat transfer (q) from the turbine?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specific entropy production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for this turbine?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ED78CF30-33A6-0E90-7E04-396256F1D9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045998"/>
              </p:ext>
            </p:extLst>
          </p:nvPr>
        </p:nvGraphicFramePr>
        <p:xfrm>
          <a:off x="309045" y="5656490"/>
          <a:ext cx="4845590" cy="566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7400" imgH="482400" progId="">
                  <p:embed/>
                </p:oleObj>
              </mc:Choice>
              <mc:Fallback>
                <p:oleObj name="Equation" r:id="rId2" imgW="4127400" imgH="482400" progId="">
                  <p:embed/>
                  <p:pic>
                    <p:nvPicPr>
                      <p:cNvPr id="655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045" y="5656490"/>
                        <a:ext cx="4845590" cy="5662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273DDA-F2F1-BCE4-E99B-F216543FF1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078858"/>
              </p:ext>
            </p:extLst>
          </p:nvPr>
        </p:nvGraphicFramePr>
        <p:xfrm>
          <a:off x="5877770" y="5656490"/>
          <a:ext cx="2676948" cy="52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23800" imgH="457200" progId="">
                  <p:embed/>
                </p:oleObj>
              </mc:Choice>
              <mc:Fallback>
                <p:oleObj name="Equation" r:id="rId4" imgW="2323800" imgH="457200" progId="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7770" y="5656490"/>
                        <a:ext cx="2676948" cy="526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5502</TotalTime>
  <Words>696</Words>
  <Application>Microsoft Office PowerPoint</Application>
  <PresentationFormat>On-screen Show (4:3)</PresentationFormat>
  <Paragraphs>88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Calibri</vt:lpstr>
      <vt:lpstr>Tahoma</vt:lpstr>
      <vt:lpstr>Office Theme</vt:lpstr>
      <vt:lpstr>Equation</vt:lpstr>
      <vt:lpstr>Lecture 22</vt:lpstr>
      <vt:lpstr>Isentropic Efficiency of Devices</vt:lpstr>
      <vt:lpstr>Variable X___, s</vt:lpstr>
      <vt:lpstr>Isentropic Efficiency of Devices</vt:lpstr>
      <vt:lpstr>Isentropic Efficiency of Devices</vt:lpstr>
      <vt:lpstr>Isentropic Efficiency of Devices</vt:lpstr>
      <vt:lpstr>Isentropic Efficiency of Devices</vt:lpstr>
      <vt:lpstr>Isentropic Efficiency of Devices</vt:lpstr>
      <vt:lpstr>Example – air turbine w/Air Tables</vt:lpstr>
      <vt:lpstr>Example – steam turbine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851</cp:revision>
  <cp:lastPrinted>2012-10-09T17:58:56Z</cp:lastPrinted>
  <dcterms:created xsi:type="dcterms:W3CDTF">2008-11-21T16:06:48Z</dcterms:created>
  <dcterms:modified xsi:type="dcterms:W3CDTF">2023-10-16T18:08:14Z</dcterms:modified>
</cp:coreProperties>
</file>