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9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5" autoAdjust="0"/>
    <p:restoredTop sz="91329" autoAdjust="0"/>
  </p:normalViewPr>
  <p:slideViewPr>
    <p:cSldViewPr snapToObjects="1">
      <p:cViewPr varScale="1">
        <p:scale>
          <a:sx n="87" d="100"/>
          <a:sy n="87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8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 anchor="b"/>
          <a:lstStyle>
            <a:lvl1pPr algn="r">
              <a:defRPr sz="11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9" rIns="92016" bIns="460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016" tIns="46009" rIns="92016" bIns="460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8"/>
            <a:ext cx="2982119" cy="464820"/>
          </a:xfrm>
          <a:prstGeom prst="rect">
            <a:avLst/>
          </a:prstGeom>
        </p:spPr>
        <p:txBody>
          <a:bodyPr vert="horz" lIns="92016" tIns="46009" rIns="92016" bIns="46009" rtlCol="0" anchor="b"/>
          <a:lstStyle>
            <a:lvl1pPr algn="r">
              <a:defRPr sz="11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31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9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62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0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5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8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7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02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28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0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0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20.bin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4.jpeg"/><Relationship Id="rId5" Type="http://schemas.openxmlformats.org/officeDocument/2006/relationships/image" Target="../media/image5.jpeg"/><Relationship Id="rId10" Type="http://schemas.openxmlformats.org/officeDocument/2006/relationships/image" Target="../media/image26.wmf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9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pn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5.png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9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5.bin"/><Relationship Id="rId1" Type="http://schemas.openxmlformats.org/officeDocument/2006/relationships/tags" Target="../tags/tag11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37.png"/><Relationship Id="rId10" Type="http://schemas.openxmlformats.org/officeDocument/2006/relationships/image" Target="../media/image31.wmf"/><Relationship Id="rId19" Type="http://schemas.openxmlformats.org/officeDocument/2006/relationships/image" Target="../media/image40.png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wmf"/><Relationship Id="rId17" Type="http://schemas.openxmlformats.org/officeDocument/2006/relationships/image" Target="../media/image44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3.png"/><Relationship Id="rId1" Type="http://schemas.openxmlformats.org/officeDocument/2006/relationships/tags" Target="../tags/tag1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2.png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8.png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2.wmf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46.bin"/><Relationship Id="rId1" Type="http://schemas.openxmlformats.org/officeDocument/2006/relationships/tags" Target="../tags/tag13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46.png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1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2.wmf"/><Relationship Id="rId17" Type="http://schemas.openxmlformats.org/officeDocument/2006/relationships/image" Target="../media/image51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0.wmf"/><Relationship Id="rId1" Type="http://schemas.openxmlformats.org/officeDocument/2006/relationships/tags" Target="../tags/tag14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7.bin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32.wmf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58.bin"/><Relationship Id="rId1" Type="http://schemas.openxmlformats.org/officeDocument/2006/relationships/tags" Target="../tags/tag15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53.png"/><Relationship Id="rId10" Type="http://schemas.openxmlformats.org/officeDocument/2006/relationships/image" Target="../media/image31.wmf"/><Relationship Id="rId19" Type="http://schemas.openxmlformats.org/officeDocument/2006/relationships/image" Target="../media/image55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56.png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59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8.wmf"/><Relationship Id="rId1" Type="http://schemas.openxmlformats.org/officeDocument/2006/relationships/tags" Target="../tags/tag17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31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hyperlink" Target="http://www.youtube.com/watch?v=e_CcrgKLyz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oleObject" Target="../embeddings/oleObject4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12" Type="http://schemas.openxmlformats.org/officeDocument/2006/relationships/image" Target="../media/image9.w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tags" Target="../tags/tag5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jpe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Generation Cycles (L24-L28)</a:t>
            </a:r>
          </a:p>
          <a:p>
            <a:r>
              <a:rPr lang="en-US" dirty="0"/>
              <a:t>	Vapor Power Generation (L24-L26)</a:t>
            </a:r>
          </a:p>
          <a:p>
            <a:r>
              <a:rPr lang="en-US" dirty="0"/>
              <a:t>		Standard Rankine Cycle (L24)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Rankine Cycle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235" y="1700775"/>
            <a:ext cx="4455414" cy="34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611875" y="3659430"/>
            <a:ext cx="1075340" cy="1920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Fig08_03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26355" y="1851017"/>
            <a:ext cx="4608600" cy="330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875588" y="1585560"/>
          <a:ext cx="311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112" imgH="228501" progId="">
                  <p:embed/>
                </p:oleObj>
              </mc:Choice>
              <mc:Fallback>
                <p:oleObj name="Equation" r:id="rId7" imgW="203112" imgH="228501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5588" y="1585560"/>
                        <a:ext cx="3111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800273" y="3198813"/>
          <a:ext cx="26511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228402" progId="">
                  <p:embed/>
                </p:oleObj>
              </mc:Choice>
              <mc:Fallback>
                <p:oleObj name="Equation" r:id="rId9" imgW="177646" imgH="228402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0273" y="3198813"/>
                        <a:ext cx="265112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683" y="2660363"/>
            <a:ext cx="1388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Boiler pressure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1695" y="3966670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Condenser pressure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82180" y="5464465"/>
            <a:ext cx="468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ideal cycle also includes the possibility of superheating the saturated vapor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413970" y="5810110"/>
            <a:ext cx="268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7106730" y="5234035"/>
            <a:ext cx="11521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71265" y="4926795"/>
            <a:ext cx="23043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91782" y="4926795"/>
            <a:ext cx="230430" cy="2304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Ideal Rankine Cycle with Superheat</a:t>
            </a:r>
          </a:p>
        </p:txBody>
      </p:sp>
    </p:spTree>
    <p:extLst>
      <p:ext uri="{BB962C8B-B14F-4D97-AF65-F5344CB8AC3E}">
        <p14:creationId xmlns:p14="http://schemas.microsoft.com/office/powerpoint/2010/main" val="76802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280" y="1163105"/>
            <a:ext cx="8338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An ideal Rankine Cycle with water as the working fluid with known properties as shown below.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855" y="2622495"/>
            <a:ext cx="4455414" cy="34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24885" y="2392065"/>
            <a:ext cx="3763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Find: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net power developed (Btu/hr)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thermal efficiency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heat rate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back work ratio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mass flow rate of the cooling water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08310" y="2276850"/>
          <a:ext cx="1257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545863" progId="">
                  <p:embed/>
                </p:oleObj>
              </mc:Choice>
              <mc:Fallback>
                <p:oleObj name="Equation" r:id="rId5" imgW="1256755" imgH="545863" progId="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2276850"/>
                        <a:ext cx="12573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35800" y="3659430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228600" progId="">
                  <p:embed/>
                </p:oleObj>
              </mc:Choice>
              <mc:Fallback>
                <p:oleObj name="Equation" r:id="rId7" imgW="685800" imgH="228600" progId="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0" y="3659430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246438" y="4730750"/>
          <a:ext cx="622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30" imgH="228501" progId="">
                  <p:embed/>
                </p:oleObj>
              </mc:Choice>
              <mc:Fallback>
                <p:oleObj name="Equation" r:id="rId9" imgW="622030" imgH="228501" progId="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4730750"/>
                        <a:ext cx="622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873500" y="4038600"/>
          <a:ext cx="622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22030" imgH="228501" progId="">
                  <p:embed/>
                </p:oleObj>
              </mc:Choice>
              <mc:Fallback>
                <p:oleObj name="Equation" r:id="rId11" imgW="622030" imgH="228501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4038600"/>
                        <a:ext cx="622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4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0" y="1260256"/>
            <a:ext cx="484822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865" y="4657960"/>
            <a:ext cx="3781425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6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612" y="2238445"/>
            <a:ext cx="2873690" cy="222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09045" y="1124700"/>
            <a:ext cx="4723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net power delivered from the cycle is,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998082"/>
              </p:ext>
            </p:extLst>
          </p:nvPr>
        </p:nvGraphicFramePr>
        <p:xfrm>
          <a:off x="385855" y="2104680"/>
          <a:ext cx="155547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253800" progId="">
                  <p:embed/>
                </p:oleObj>
              </mc:Choice>
              <mc:Fallback>
                <p:oleObj name="Equation" r:id="rId13" imgW="888840" imgH="253800" progId="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55" y="2104680"/>
                        <a:ext cx="1555470" cy="44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9045" y="2813715"/>
            <a:ext cx="5096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applied to the turbine </a:t>
            </a:r>
          </a:p>
        </p:txBody>
      </p:sp>
      <p:pic>
        <p:nvPicPr>
          <p:cNvPr id="202755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75" y="1739180"/>
            <a:ext cx="3362325" cy="87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385022"/>
              </p:ext>
            </p:extLst>
          </p:nvPr>
        </p:nvGraphicFramePr>
        <p:xfrm>
          <a:off x="385855" y="3390595"/>
          <a:ext cx="175518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02960" imgH="279360" progId="">
                  <p:embed/>
                </p:oleObj>
              </mc:Choice>
              <mc:Fallback>
                <p:oleObj name="Equation" r:id="rId16" imgW="1002960" imgH="279360" progId="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55" y="3390595"/>
                        <a:ext cx="1755180" cy="48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2762" name="Picture 1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251" y="3352190"/>
            <a:ext cx="4114800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9044" y="4127156"/>
            <a:ext cx="8564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enthalpy at the exit of the turbine can be found because the turbine is isentropic, </a:t>
            </a:r>
          </a:p>
        </p:txBody>
      </p:sp>
      <p:pic>
        <p:nvPicPr>
          <p:cNvPr id="202763" name="Picture 11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75" y="5031195"/>
            <a:ext cx="497205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7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09045" y="1166207"/>
            <a:ext cx="4924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applied to the pump,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55951"/>
              </p:ext>
            </p:extLst>
          </p:nvPr>
        </p:nvGraphicFramePr>
        <p:xfrm>
          <a:off x="1806840" y="1859504"/>
          <a:ext cx="182196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41120" imgH="279360" progId="">
                  <p:embed/>
                </p:oleObj>
              </mc:Choice>
              <mc:Fallback>
                <p:oleObj name="Equation" r:id="rId13" imgW="1041120" imgH="27936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40" y="1859504"/>
                        <a:ext cx="1821960" cy="48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3801" name="Picture 2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5" y="4504340"/>
            <a:ext cx="4105275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802" name="Picture 2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150" y="4218411"/>
            <a:ext cx="3983615" cy="201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808" name="Picture 3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0" y="2468875"/>
            <a:ext cx="4371975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312722" y="1163351"/>
            <a:ext cx="5225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thermal efficiency of the cycle is,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90768"/>
              </p:ext>
            </p:extLst>
          </p:nvPr>
        </p:nvGraphicFramePr>
        <p:xfrm>
          <a:off x="2508652" y="1733417"/>
          <a:ext cx="108864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22080" imgH="457200" progId="">
                  <p:embed/>
                </p:oleObj>
              </mc:Choice>
              <mc:Fallback>
                <p:oleObj name="Equation" r:id="rId13" imgW="622080" imgH="45720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652" y="1733417"/>
                        <a:ext cx="108864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1" name="Picture 3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35" y="2724575"/>
            <a:ext cx="4105275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2723" y="3812245"/>
            <a:ext cx="6256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heat transfer rate at the boiler is determined from the First Law,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0299"/>
              </p:ext>
            </p:extLst>
          </p:nvPr>
        </p:nvGraphicFramePr>
        <p:xfrm>
          <a:off x="1197365" y="5003605"/>
          <a:ext cx="184464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54080" imgH="279360" progId="">
                  <p:embed/>
                </p:oleObj>
              </mc:Choice>
              <mc:Fallback>
                <p:oleObj name="Equation" r:id="rId16" imgW="1054080" imgH="279360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365" y="5003605"/>
                        <a:ext cx="1844640" cy="48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3" name="Picture 3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673" y="5003605"/>
            <a:ext cx="3086100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17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09045" y="1163105"/>
            <a:ext cx="4915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heat rate and back work ratio are defined as,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488548"/>
              </p:ext>
            </p:extLst>
          </p:nvPr>
        </p:nvGraphicFramePr>
        <p:xfrm>
          <a:off x="1115550" y="2086900"/>
          <a:ext cx="166528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04840" imgH="469800" progId="">
                  <p:embed/>
                </p:oleObj>
              </mc:Choice>
              <mc:Fallback>
                <p:oleObj name="Equation" r:id="rId13" imgW="1104840" imgH="46980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550" y="2086900"/>
                        <a:ext cx="1665288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312484"/>
              </p:ext>
            </p:extLst>
          </p:nvPr>
        </p:nvGraphicFramePr>
        <p:xfrm>
          <a:off x="3365258" y="2069905"/>
          <a:ext cx="9763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47640" imgH="469800" progId="">
                  <p:embed/>
                </p:oleObj>
              </mc:Choice>
              <mc:Fallback>
                <p:oleObj name="Equation" r:id="rId15" imgW="647640" imgH="46980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258" y="2069905"/>
                        <a:ext cx="97631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61" name="Picture 3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20" y="2929735"/>
            <a:ext cx="361950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9802" y="4542745"/>
            <a:ext cx="8563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To determine the mass flow rate of the cooling water, draw a system boundary around the condenser that keeps the heat transfer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all internal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29920" y="2392065"/>
            <a:ext cx="1036935" cy="888751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18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9"/>
          <p:cNvSpPr/>
          <p:nvPr/>
        </p:nvSpPr>
        <p:spPr>
          <a:xfrm>
            <a:off x="7029920" y="2392065"/>
            <a:ext cx="1036935" cy="888751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9045" y="1172190"/>
            <a:ext cx="4443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system identified (red),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2054"/>
              </p:ext>
            </p:extLst>
          </p:nvPr>
        </p:nvGraphicFramePr>
        <p:xfrm>
          <a:off x="1230313" y="1854395"/>
          <a:ext cx="3133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90640" imgH="241200" progId="">
                  <p:embed/>
                </p:oleObj>
              </mc:Choice>
              <mc:Fallback>
                <p:oleObj name="Equation" r:id="rId13" imgW="1790640" imgH="241200" progId="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854395"/>
                        <a:ext cx="31337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887" name="Picture 3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25" y="3617835"/>
            <a:ext cx="5553075" cy="2000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81483"/>
              </p:ext>
            </p:extLst>
          </p:nvPr>
        </p:nvGraphicFramePr>
        <p:xfrm>
          <a:off x="1307575" y="2786430"/>
          <a:ext cx="3022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26920" imgH="279360" progId="">
                  <p:embed/>
                </p:oleObj>
              </mc:Choice>
              <mc:Fallback>
                <p:oleObj name="Equation" r:id="rId16" imgW="1726920" imgH="279360" progId="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2786430"/>
                        <a:ext cx="30226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480960"/>
              </p:ext>
            </p:extLst>
          </p:nvPr>
        </p:nvGraphicFramePr>
        <p:xfrm>
          <a:off x="1386916" y="2256328"/>
          <a:ext cx="28003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00200" imgH="279360" progId="">
                  <p:embed/>
                </p:oleObj>
              </mc:Choice>
              <mc:Fallback>
                <p:oleObj name="Equation" r:id="rId18" imgW="1600200" imgH="279360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916" y="2256328"/>
                        <a:ext cx="28003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19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547472" y="1201510"/>
            <a:ext cx="3455219" cy="291878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7919" name="Picture 4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40" y="1815990"/>
            <a:ext cx="5067300" cy="418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0640" y="1201510"/>
            <a:ext cx="425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EES Solution (Key Variables):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39A1C7-5195-4847-B46F-B53E89ED0AB6}"/>
              </a:ext>
            </a:extLst>
          </p:cNvPr>
          <p:cNvSpPr/>
          <p:nvPr/>
        </p:nvSpPr>
        <p:spPr>
          <a:xfrm>
            <a:off x="61108" y="2091192"/>
            <a:ext cx="2702466" cy="46166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8FBC04-7FB5-44B8-8F4B-8986F076AA17}"/>
              </a:ext>
            </a:extLst>
          </p:cNvPr>
          <p:cNvSpPr txBox="1"/>
          <p:nvPr/>
        </p:nvSpPr>
        <p:spPr>
          <a:xfrm>
            <a:off x="5875090" y="4528033"/>
            <a:ext cx="322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~46 gallons per second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~2000 gallons per second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~ 6.5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>
                <a:latin typeface="Arial" pitchFamily="34" charset="0"/>
                <a:cs typeface="Arial" pitchFamily="34" charset="0"/>
              </a:rPr>
              <a:t>per second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CEF022-A9D2-433C-A460-BBD111CCEC5C}"/>
              </a:ext>
            </a:extLst>
          </p:cNvPr>
          <p:cNvSpPr/>
          <p:nvPr/>
        </p:nvSpPr>
        <p:spPr>
          <a:xfrm>
            <a:off x="61108" y="5515428"/>
            <a:ext cx="2702466" cy="46166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E23246-431B-481F-AF28-4CFA307EACA7}"/>
              </a:ext>
            </a:extLst>
          </p:cNvPr>
          <p:cNvCxnSpPr>
            <a:stCxn id="11" idx="6"/>
          </p:cNvCxnSpPr>
          <p:nvPr/>
        </p:nvCxnSpPr>
        <p:spPr>
          <a:xfrm>
            <a:off x="2763574" y="2322025"/>
            <a:ext cx="3111516" cy="237434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EFAB3C-93D8-432B-9060-62B90976C99B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2763574" y="5355215"/>
            <a:ext cx="3111516" cy="3910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Power Generation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Vapor Power Generation Cycles (L24-L26)</a:t>
            </a:r>
          </a:p>
          <a:p>
            <a:pPr lvl="1"/>
            <a:r>
              <a:rPr lang="en-US" dirty="0"/>
              <a:t>Working fluid experiences a phase change</a:t>
            </a:r>
          </a:p>
          <a:p>
            <a:pPr lvl="1"/>
            <a:r>
              <a:rPr lang="en-US" dirty="0"/>
              <a:t>Example:  </a:t>
            </a:r>
            <a:r>
              <a:rPr lang="en-US" u="sng" dirty="0"/>
              <a:t>Steam Power Plant</a:t>
            </a:r>
          </a:p>
          <a:p>
            <a:r>
              <a:rPr lang="en-US" dirty="0"/>
              <a:t>Gas Power Generation Cycles (L27)</a:t>
            </a:r>
          </a:p>
          <a:p>
            <a:pPr lvl="1"/>
            <a:r>
              <a:rPr lang="en-US" dirty="0"/>
              <a:t>Working fluid stays in the vapor or gas phase</a:t>
            </a:r>
          </a:p>
          <a:p>
            <a:pPr lvl="1"/>
            <a:r>
              <a:rPr lang="en-US" dirty="0"/>
              <a:t>Example:  </a:t>
            </a:r>
            <a:r>
              <a:rPr lang="en-US" u="sng" dirty="0"/>
              <a:t>Gas Turbine Engine</a:t>
            </a:r>
          </a:p>
          <a:p>
            <a:r>
              <a:rPr lang="en-US" dirty="0"/>
              <a:t>Internal Combustion Engine Cycles (L28)</a:t>
            </a:r>
          </a:p>
          <a:p>
            <a:pPr lvl="1"/>
            <a:r>
              <a:rPr lang="en-US" dirty="0"/>
              <a:t>The working fluid is air in a </a:t>
            </a:r>
            <a:r>
              <a:rPr lang="en-US" b="1" dirty="0"/>
              <a:t>closed</a:t>
            </a:r>
            <a:r>
              <a:rPr lang="en-US" dirty="0"/>
              <a:t> piston-cylinder </a:t>
            </a:r>
          </a:p>
          <a:p>
            <a:pPr lvl="1"/>
            <a:r>
              <a:rPr lang="en-US" dirty="0"/>
              <a:t>Example:  </a:t>
            </a:r>
            <a:r>
              <a:rPr lang="en-US" u="sng" dirty="0"/>
              <a:t>Spark ignition ICE</a:t>
            </a:r>
          </a:p>
          <a:p>
            <a:pPr lvl="1"/>
            <a:r>
              <a:rPr lang="en-US" dirty="0"/>
              <a:t>Example:  </a:t>
            </a:r>
            <a:r>
              <a:rPr lang="en-US" u="sng" dirty="0"/>
              <a:t>Compression ignition 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7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Ideal Rankine Cycle with Superheat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20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187729" y="1393535"/>
            <a:ext cx="5251488" cy="4436170"/>
            <a:chOff x="385855" y="1239915"/>
            <a:chExt cx="4455414" cy="3763690"/>
          </a:xfrm>
        </p:grpSpPr>
        <p:pic>
          <p:nvPicPr>
            <p:cNvPr id="5" name="Picture 2" descr="Fig08_02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585560"/>
              <a:ext cx="4455414" cy="341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08310" y="1239915"/>
            <a:ext cx="12573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56755" imgH="545863" progId="">
                    <p:embed/>
                  </p:oleObj>
                </mc:Choice>
                <mc:Fallback>
                  <p:oleObj name="Equation" r:id="rId5" imgW="1256755" imgH="545863" progId="">
                    <p:embed/>
                    <p:pic>
                      <p:nvPicPr>
                        <p:cNvPr id="0" name="Picture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310" y="1239915"/>
                          <a:ext cx="1257300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3035800" y="2622495"/>
            <a:ext cx="685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85800" imgH="228600" progId="">
                    <p:embed/>
                  </p:oleObj>
                </mc:Choice>
                <mc:Fallback>
                  <p:oleObj name="Equation" r:id="rId7" imgW="685800" imgH="228600" progId="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5800" y="2622495"/>
                          <a:ext cx="6858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46438" y="3692525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622030" imgH="228501" progId="">
                    <p:embed/>
                  </p:oleObj>
                </mc:Choice>
                <mc:Fallback>
                  <p:oleObj name="Equation" r:id="rId9" imgW="622030" imgH="228501" progId="">
                    <p:embed/>
                    <p:pic>
                      <p:nvPicPr>
                        <p:cNvPr id="0" name="Picture 3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438" y="3692525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3873500" y="3001963"/>
            <a:ext cx="622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22030" imgH="228501" progId="">
                    <p:embed/>
                  </p:oleObj>
                </mc:Choice>
                <mc:Fallback>
                  <p:oleObj name="Equation" r:id="rId11" imgW="622030" imgH="228501" progId="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3001963"/>
                          <a:ext cx="622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6282066" y="2343532"/>
            <a:ext cx="20120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= 891.2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MBtu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 (350,257 hp)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(2700 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Miatas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8232" y="3697835"/>
            <a:ext cx="1922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= 1178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MBtu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7247" y="5464465"/>
            <a:ext cx="1749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= 6.7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MBtu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(2600 hp)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 </a:t>
            </a:r>
            <a:r>
              <a:rPr lang="en-US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Miatas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9231" y="3160165"/>
            <a:ext cx="2012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2063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MBtu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179832"/>
              </p:ext>
            </p:extLst>
          </p:nvPr>
        </p:nvGraphicFramePr>
        <p:xfrm>
          <a:off x="5494338" y="1393825"/>
          <a:ext cx="33147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209680" imgH="419040" progId="">
                  <p:embed/>
                </p:oleObj>
              </mc:Choice>
              <mc:Fallback>
                <p:oleObj name="Equation" r:id="rId13" imgW="2209680" imgH="419040" progId="">
                  <p:embed/>
                  <p:pic>
                    <p:nvPicPr>
                      <p:cNvPr id="0" name="Picture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1393825"/>
                        <a:ext cx="3314700" cy="628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37511"/>
              </p:ext>
            </p:extLst>
          </p:nvPr>
        </p:nvGraphicFramePr>
        <p:xfrm>
          <a:off x="6031390" y="4912320"/>
          <a:ext cx="29146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42920" imgH="393480" progId="">
                  <p:embed/>
                </p:oleObj>
              </mc:Choice>
              <mc:Fallback>
                <p:oleObj name="Equation" r:id="rId15" imgW="1942920" imgH="393480" progId="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390" y="4912320"/>
                        <a:ext cx="2914650" cy="590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8765"/>
              </p:ext>
            </p:extLst>
          </p:nvPr>
        </p:nvGraphicFramePr>
        <p:xfrm>
          <a:off x="177800" y="4373563"/>
          <a:ext cx="30924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77960" imgH="812520" progId="">
                  <p:embed/>
                </p:oleObj>
              </mc:Choice>
              <mc:Fallback>
                <p:oleObj name="Equation" r:id="rId17" imgW="2577960" imgH="812520" progId="">
                  <p:embed/>
                  <p:pic>
                    <p:nvPicPr>
                      <p:cNvPr id="0" name="Picture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4373563"/>
                        <a:ext cx="3092450" cy="9763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47450" y="1163261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Results:</a:t>
            </a:r>
          </a:p>
        </p:txBody>
      </p:sp>
    </p:spTree>
    <p:extLst>
      <p:ext uri="{BB962C8B-B14F-4D97-AF65-F5344CB8AC3E}">
        <p14:creationId xmlns:p14="http://schemas.microsoft.com/office/powerpoint/2010/main" val="27453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Vapor Power Plant</a:t>
            </a:r>
          </a:p>
        </p:txBody>
      </p:sp>
      <p:pic>
        <p:nvPicPr>
          <p:cNvPr id="6" name="Picture 2" descr="Fig08_01">
            <a:hlinkClick r:id="rId4"/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335" y="1225891"/>
            <a:ext cx="7104925" cy="492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613345" y="1854395"/>
            <a:ext cx="422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In ME 322, we are concerned with subsystem A 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842305" y="2738503"/>
            <a:ext cx="0" cy="6904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51AB92-C979-140A-5014-BD03533E6A56}"/>
              </a:ext>
            </a:extLst>
          </p:cNvPr>
          <p:cNvSpPr/>
          <p:nvPr/>
        </p:nvSpPr>
        <p:spPr>
          <a:xfrm>
            <a:off x="2459725" y="3429000"/>
            <a:ext cx="1496206" cy="2726755"/>
          </a:xfrm>
          <a:prstGeom prst="rect">
            <a:avLst/>
          </a:prstGeom>
          <a:noFill/>
          <a:ln w="317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Rankine Cycle - Components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3650" y="1470345"/>
            <a:ext cx="5356509" cy="410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570530" y="442753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(Heat Exchanger)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97" y="375095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(Heat Exchanger)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Rankine Cycle – A Heat Engine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1875" y="2123227"/>
            <a:ext cx="4455414" cy="34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rapezoid 21"/>
          <p:cNvSpPr/>
          <p:nvPr/>
        </p:nvSpPr>
        <p:spPr>
          <a:xfrm rot="5400000">
            <a:off x="2668512" y="2836166"/>
            <a:ext cx="2073871" cy="878436"/>
          </a:xfrm>
          <a:prstGeom prst="trapezoid">
            <a:avLst/>
          </a:prstGeom>
          <a:solidFill>
            <a:schemeClr val="accent5">
              <a:lumMod val="75000"/>
              <a:alpha val="29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rapezoid 23"/>
          <p:cNvSpPr/>
          <p:nvPr/>
        </p:nvSpPr>
        <p:spPr>
          <a:xfrm rot="16200000">
            <a:off x="5647341" y="3582620"/>
            <a:ext cx="1805035" cy="729695"/>
          </a:xfrm>
          <a:prstGeom prst="trapezoid">
            <a:avLst/>
          </a:prstGeom>
          <a:solidFill>
            <a:schemeClr val="accent4">
              <a:lumMod val="75000"/>
              <a:alpha val="29000"/>
            </a:schemeClr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44400" y="2660896"/>
            <a:ext cx="844910" cy="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088998" y="4216299"/>
            <a:ext cx="311080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378506" y="5771702"/>
            <a:ext cx="2265897" cy="2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5244088" y="5637285"/>
            <a:ext cx="268835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913235" y="2737710"/>
          <a:ext cx="10715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53890" progId="">
                  <p:embed/>
                </p:oleObj>
              </mc:Choice>
              <mc:Fallback>
                <p:oleObj name="Equation" r:id="rId6" imgW="723586" imgH="253890" progId="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235" y="2737710"/>
                        <a:ext cx="10715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734982" y="1767653"/>
            <a:ext cx="1738825" cy="3773619"/>
            <a:chOff x="769905" y="1661565"/>
            <a:chExt cx="1805035" cy="3917310"/>
          </a:xfrm>
        </p:grpSpPr>
        <p:grpSp>
          <p:nvGrpSpPr>
            <p:cNvPr id="32" name="Group 31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36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>
              <a:blip r:embed="rId8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7" name="Rectangle 36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</a:p>
            </p:txBody>
          </p:sp>
        </p:grp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6533468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4880" imgH="228600" progId="">
                    <p:embed/>
                  </p:oleObj>
                </mc:Choice>
                <mc:Fallback>
                  <p:oleObj name="Equation" r:id="rId9" imgW="164880" imgH="228600" progId="">
                    <p:embed/>
                    <p:pic>
                      <p:nvPicPr>
                        <p:cNvPr id="0" name="Picture 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5130913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440" imgH="228600" progId="">
                    <p:embed/>
                  </p:oleObj>
                </mc:Choice>
                <mc:Fallback>
                  <p:oleObj name="Equation" r:id="rId11" imgW="190440" imgH="228600" progId="">
                    <p:embed/>
                    <p:pic>
                      <p:nvPicPr>
                        <p:cNvPr id="0" name="Picture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2354263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323902"/>
              </p:ext>
            </p:extLst>
          </p:nvPr>
        </p:nvGraphicFramePr>
        <p:xfrm>
          <a:off x="3679102" y="2583109"/>
          <a:ext cx="244717" cy="29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40" imgH="228600" progId="">
                  <p:embed/>
                </p:oleObj>
              </mc:Choice>
              <mc:Fallback>
                <p:oleObj name="Equation" r:id="rId13" imgW="190440" imgH="228600" progId="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102" y="2583109"/>
                        <a:ext cx="244717" cy="29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907570"/>
              </p:ext>
            </p:extLst>
          </p:nvPr>
        </p:nvGraphicFramePr>
        <p:xfrm>
          <a:off x="6456981" y="3264277"/>
          <a:ext cx="211805" cy="29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228600" progId="">
                  <p:embed/>
                </p:oleObj>
              </mc:Choice>
              <mc:Fallback>
                <p:oleObj name="Equation" r:id="rId14" imgW="164880" imgH="228600" progId="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981" y="3264277"/>
                        <a:ext cx="211805" cy="293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4260" y="123911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(Heat Source)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2612" y="5425255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(Heat Sink)</a:t>
            </a:r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068325" y="2660896"/>
            <a:ext cx="576078" cy="0"/>
          </a:xfrm>
          <a:prstGeom prst="straightConnector1">
            <a:avLst/>
          </a:prstGeom>
          <a:ln w="57150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5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 Analysis</a:t>
            </a:r>
          </a:p>
        </p:txBody>
      </p:sp>
      <p:pic>
        <p:nvPicPr>
          <p:cNvPr id="5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4510" y="2046420"/>
            <a:ext cx="4455414" cy="341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71265" y="1623965"/>
          <a:ext cx="15081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865" imgH="279279" progId="">
                  <p:embed/>
                </p:oleObj>
              </mc:Choice>
              <mc:Fallback>
                <p:oleObj name="Equation" r:id="rId5" imgW="1002865" imgH="279279" progId="">
                  <p:embed/>
                  <p:pic>
                    <p:nvPicPr>
                      <p:cNvPr id="0" name="Picture 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265" y="1623965"/>
                        <a:ext cx="15081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03353" y="1297310"/>
            <a:ext cx="1045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Turbine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277136"/>
              </p:ext>
            </p:extLst>
          </p:nvPr>
        </p:nvGraphicFramePr>
        <p:xfrm>
          <a:off x="6377035" y="2814520"/>
          <a:ext cx="16811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17440" imgH="279360" progId="">
                  <p:embed/>
                </p:oleObj>
              </mc:Choice>
              <mc:Fallback>
                <p:oleObj name="Equation" r:id="rId7" imgW="1117440" imgH="279360" progId="">
                  <p:embed/>
                  <p:pic>
                    <p:nvPicPr>
                      <p:cNvPr id="0" name="Picture 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035" y="2814520"/>
                        <a:ext cx="16811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8202" y="2468875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Condenser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05325" y="5618163"/>
          <a:ext cx="15668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0948" imgH="279279" progId="">
                  <p:embed/>
                </p:oleObj>
              </mc:Choice>
              <mc:Fallback>
                <p:oleObj name="Equation" r:id="rId9" imgW="1040948" imgH="279279" progId="">
                  <p:embed/>
                  <p:pic>
                    <p:nvPicPr>
                      <p:cNvPr id="0" name="Picture 4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618163"/>
                        <a:ext cx="15668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61126" y="529143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Pump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33413" y="4043480"/>
          <a:ext cx="15859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54100" imgH="279400" progId="">
                  <p:embed/>
                </p:oleObj>
              </mc:Choice>
              <mc:Fallback>
                <p:oleObj name="Equation" r:id="rId11" imgW="1054100" imgH="279400" progId="">
                  <p:embed/>
                  <p:pic>
                    <p:nvPicPr>
                      <p:cNvPr id="0" name="Picture 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4043480"/>
                        <a:ext cx="158591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00134" y="3697835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Boiler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840837" y="3044949"/>
            <a:ext cx="1499396" cy="268835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917645" y="3505811"/>
            <a:ext cx="537670" cy="691290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533040" y="412029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102" imgH="177492" progId="">
                  <p:embed/>
                </p:oleObj>
              </mc:Choice>
              <mc:Fallback>
                <p:oleObj name="Equation" r:id="rId13" imgW="114102" imgH="177492" progId="">
                  <p:embed/>
                  <p:pic>
                    <p:nvPicPr>
                      <p:cNvPr id="0" name="Picture 4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040" y="412029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18175" y="346740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5" imgH="177415" progId="">
                  <p:embed/>
                </p:oleObj>
              </mc:Choice>
              <mc:Fallback>
                <p:oleObj name="Equation" r:id="rId15" imgW="126725" imgH="177415" progId="">
                  <p:embed/>
                  <p:pic>
                    <p:nvPicPr>
                      <p:cNvPr id="0" name="Picture 4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346740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5455317" y="3578852"/>
            <a:ext cx="768100" cy="426222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840030" y="3981505"/>
          <a:ext cx="266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66469" imgH="253780" progId="">
                  <p:embed/>
                </p:oleObj>
              </mc:Choice>
              <mc:Fallback>
                <p:oleObj name="Equation" r:id="rId17" imgW="266469" imgH="253780" progId="">
                  <p:embed/>
                  <p:pic>
                    <p:nvPicPr>
                      <p:cNvPr id="0" name="Picture 4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030" y="3981505"/>
                        <a:ext cx="2667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Brace 2"/>
          <p:cNvSpPr/>
          <p:nvPr/>
        </p:nvSpPr>
        <p:spPr>
          <a:xfrm>
            <a:off x="6301294" y="3259814"/>
            <a:ext cx="77878" cy="638076"/>
          </a:xfrm>
          <a:prstGeom prst="leftBrace">
            <a:avLst>
              <a:gd name="adj1" fmla="val 6363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596212"/>
              </p:ext>
            </p:extLst>
          </p:nvPr>
        </p:nvGraphicFramePr>
        <p:xfrm>
          <a:off x="6377035" y="3160165"/>
          <a:ext cx="1968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07880" imgH="507960" progId="">
                  <p:embed/>
                </p:oleObj>
              </mc:Choice>
              <mc:Fallback>
                <p:oleObj name="Equation" r:id="rId19" imgW="1307880" imgH="507960" progId="">
                  <p:embed/>
                  <p:pic>
                    <p:nvPicPr>
                      <p:cNvPr id="0" name="Picture 4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035" y="3160165"/>
                        <a:ext cx="1968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454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Parameters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587" y="1239915"/>
            <a:ext cx="4250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Thermal Efficiency (First Law)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43493"/>
              </p:ext>
            </p:extLst>
          </p:nvPr>
        </p:nvGraphicFramePr>
        <p:xfrm>
          <a:off x="565040" y="1941513"/>
          <a:ext cx="2393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87240" imgH="419040" progId="">
                  <p:embed/>
                </p:oleObj>
              </mc:Choice>
              <mc:Fallback>
                <p:oleObj name="Equation" r:id="rId3" imgW="1587240" imgH="419040" progId="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040" y="1941513"/>
                        <a:ext cx="2393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7587" y="2852120"/>
            <a:ext cx="502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Heat Rate (First Law, strange units)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094511"/>
              </p:ext>
            </p:extLst>
          </p:nvPr>
        </p:nvGraphicFramePr>
        <p:xfrm>
          <a:off x="567230" y="3486150"/>
          <a:ext cx="34671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98600" imgH="419040" progId="">
                  <p:embed/>
                </p:oleObj>
              </mc:Choice>
              <mc:Fallback>
                <p:oleObj name="Equation" r:id="rId5" imgW="2298600" imgH="419040" progId="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30" y="3486150"/>
                        <a:ext cx="34671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2665" y="4426725"/>
            <a:ext cx="676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Back Work Ratio (unitless, want this to be small)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107452"/>
              </p:ext>
            </p:extLst>
          </p:nvPr>
        </p:nvGraphicFramePr>
        <p:xfrm>
          <a:off x="1730030" y="5061177"/>
          <a:ext cx="27955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54000" imgH="393480" progId="">
                  <p:embed/>
                </p:oleObj>
              </mc:Choice>
              <mc:Fallback>
                <p:oleObj name="Equation" r:id="rId7" imgW="1854000" imgH="393480" progId="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030" y="5061177"/>
                        <a:ext cx="2795587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50888"/>
              </p:ext>
            </p:extLst>
          </p:nvPr>
        </p:nvGraphicFramePr>
        <p:xfrm>
          <a:off x="2993385" y="1855788"/>
          <a:ext cx="54959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44640" imgH="533160" progId="">
                  <p:embed/>
                </p:oleObj>
              </mc:Choice>
              <mc:Fallback>
                <p:oleObj name="Equation" r:id="rId9" imgW="3644640" imgH="533160" progId="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385" y="1855788"/>
                        <a:ext cx="5495925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820401"/>
              </p:ext>
            </p:extLst>
          </p:nvPr>
        </p:nvGraphicFramePr>
        <p:xfrm>
          <a:off x="4065252" y="3392542"/>
          <a:ext cx="44624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958840" imgH="558720" progId="">
                  <p:embed/>
                </p:oleObj>
              </mc:Choice>
              <mc:Fallback>
                <p:oleObj name="Equation" r:id="rId11" imgW="2958840" imgH="558720" progId="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252" y="3392542"/>
                        <a:ext cx="446246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349796"/>
              </p:ext>
            </p:extLst>
          </p:nvPr>
        </p:nvGraphicFramePr>
        <p:xfrm>
          <a:off x="4533595" y="4965700"/>
          <a:ext cx="28908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17360" imgH="533160" progId="">
                  <p:embed/>
                </p:oleObj>
              </mc:Choice>
              <mc:Fallback>
                <p:oleObj name="Equation" r:id="rId13" imgW="1917360" imgH="53316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595" y="4965700"/>
                        <a:ext cx="289083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7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Vapor Power Generation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Ideal</a:t>
            </a:r>
            <a:r>
              <a:rPr lang="en-US" dirty="0"/>
              <a:t> Rankine Cycle</a:t>
            </a:r>
          </a:p>
          <a:p>
            <a:endParaRPr lang="en-US" dirty="0"/>
          </a:p>
          <a:p>
            <a:r>
              <a:rPr lang="en-US" sz="2400" dirty="0"/>
              <a:t>Your homework will be to model the Ranking Cycle where the turbine and pump are *not* isentropic</a:t>
            </a:r>
          </a:p>
        </p:txBody>
      </p:sp>
    </p:spTree>
    <p:extLst>
      <p:ext uri="{BB962C8B-B14F-4D97-AF65-F5344CB8AC3E}">
        <p14:creationId xmlns:p14="http://schemas.microsoft.com/office/powerpoint/2010/main" val="29168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Ideal</a:t>
            </a:r>
            <a:r>
              <a:rPr lang="en-US" dirty="0"/>
              <a:t> Rankine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165" y="1470345"/>
            <a:ext cx="4378170" cy="445498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1-2</a:t>
            </a:r>
            <a:r>
              <a:rPr lang="en-US" dirty="0"/>
              <a:t>:  Isentropic expansion through the turbine from a saturated (or superheated) vapor state to the condenser pressure</a:t>
            </a:r>
          </a:p>
          <a:p>
            <a:endParaRPr lang="en-US" dirty="0"/>
          </a:p>
          <a:p>
            <a:r>
              <a:rPr lang="en-US" b="1" dirty="0"/>
              <a:t>2-3</a:t>
            </a:r>
            <a:r>
              <a:rPr lang="en-US" dirty="0"/>
              <a:t>:  Heat transfer from the steam at constant pressure through the condenser to a saturated liquid</a:t>
            </a:r>
          </a:p>
          <a:p>
            <a:endParaRPr lang="en-US" dirty="0"/>
          </a:p>
          <a:p>
            <a:r>
              <a:rPr lang="en-US" b="1" dirty="0"/>
              <a:t>3-4</a:t>
            </a:r>
            <a:r>
              <a:rPr lang="en-US" dirty="0"/>
              <a:t>:  Isentropic process through the pump to the boiler pressure</a:t>
            </a:r>
          </a:p>
          <a:p>
            <a:endParaRPr lang="en-US" dirty="0"/>
          </a:p>
          <a:p>
            <a:r>
              <a:rPr lang="en-US" b="1" dirty="0"/>
              <a:t>4-1</a:t>
            </a:r>
            <a:r>
              <a:rPr lang="en-US" dirty="0"/>
              <a:t>:  Heat transfer to the steam at constant pressure through the boiler to complete the cycle</a:t>
            </a:r>
          </a:p>
        </p:txBody>
      </p:sp>
      <p:pic>
        <p:nvPicPr>
          <p:cNvPr id="6" name="Picture 2" descr="Fig08_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665" y="1201510"/>
            <a:ext cx="3571665" cy="27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62666" y="4081885"/>
            <a:ext cx="326442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ideal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Rankine Cycle is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internally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reversible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  - No friction effects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Turbine and pump are reversible and adiabatic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  - Isentropic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4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</TotalTime>
  <Words>617</Words>
  <Application>Microsoft Office PowerPoint</Application>
  <PresentationFormat>On-screen Show (4:3)</PresentationFormat>
  <Paragraphs>129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Calibri</vt:lpstr>
      <vt:lpstr>Tahoma</vt:lpstr>
      <vt:lpstr>Office Theme</vt:lpstr>
      <vt:lpstr>Equation</vt:lpstr>
      <vt:lpstr>Lecture 24</vt:lpstr>
      <vt:lpstr>Types of Power Generation Cycles</vt:lpstr>
      <vt:lpstr>A Simple Vapor Power Plant</vt:lpstr>
      <vt:lpstr>The Rankine Cycle - Components</vt:lpstr>
      <vt:lpstr>The Rankine Cycle – A Heat Engine</vt:lpstr>
      <vt:lpstr>Component Analysis</vt:lpstr>
      <vt:lpstr>Performance Parameters</vt:lpstr>
      <vt:lpstr>Vapor Power Generation</vt:lpstr>
      <vt:lpstr>The Ideal Rankine Cycle</vt:lpstr>
      <vt:lpstr>The Ideal Rankine Cycle</vt:lpstr>
      <vt:lpstr>Example</vt:lpstr>
      <vt:lpstr>Ideal Rankine Cycle with Superheat</vt:lpstr>
      <vt:lpstr>Ideal Rankine Cycle with Superheat</vt:lpstr>
      <vt:lpstr>Ideal Rankine Cycle with Superheat</vt:lpstr>
      <vt:lpstr>Ideal Rankine Cycle with Superheat</vt:lpstr>
      <vt:lpstr>Ideal Rankine Cycle with Superheat</vt:lpstr>
      <vt:lpstr>Ideal Rankine Cycle with Superheat</vt:lpstr>
      <vt:lpstr>Ideal Rankine Cycle with Superheat</vt:lpstr>
      <vt:lpstr>Ideal Rankine Cycle with Superheat</vt:lpstr>
      <vt:lpstr>Ideal Rankine Cycle with Superheat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893</cp:revision>
  <cp:lastPrinted>2014-04-01T18:30:50Z</cp:lastPrinted>
  <dcterms:created xsi:type="dcterms:W3CDTF">2008-11-21T16:06:48Z</dcterms:created>
  <dcterms:modified xsi:type="dcterms:W3CDTF">2024-03-25T17:48:19Z</dcterms:modified>
</cp:coreProperties>
</file>