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0" r:id="rId3"/>
    <p:sldId id="261" r:id="rId4"/>
    <p:sldId id="262" r:id="rId5"/>
    <p:sldId id="264" r:id="rId6"/>
    <p:sldId id="281" r:id="rId7"/>
    <p:sldId id="269" r:id="rId8"/>
    <p:sldId id="282" r:id="rId9"/>
    <p:sldId id="283" r:id="rId10"/>
    <p:sldId id="285" r:id="rId11"/>
    <p:sldId id="286" r:id="rId12"/>
    <p:sldId id="278" r:id="rId13"/>
    <p:sldId id="288" r:id="rId14"/>
    <p:sldId id="289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7" d="100"/>
          <a:sy n="97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3.wmf"/><Relationship Id="rId2" Type="http://schemas.openxmlformats.org/officeDocument/2006/relationships/image" Target="../media/image11.wmf"/><Relationship Id="rId1" Type="http://schemas.openxmlformats.org/officeDocument/2006/relationships/image" Target="../media/image19.wmf"/><Relationship Id="rId6" Type="http://schemas.openxmlformats.org/officeDocument/2006/relationships/image" Target="../media/image1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24.wmf"/><Relationship Id="rId2" Type="http://schemas.openxmlformats.org/officeDocument/2006/relationships/image" Target="../media/image11.wmf"/><Relationship Id="rId1" Type="http://schemas.openxmlformats.org/officeDocument/2006/relationships/image" Target="../media/image22.wmf"/><Relationship Id="rId6" Type="http://schemas.openxmlformats.org/officeDocument/2006/relationships/image" Target="../media/image23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25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28.wmf"/><Relationship Id="rId7" Type="http://schemas.openxmlformats.org/officeDocument/2006/relationships/image" Target="../media/image13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24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09" tIns="48105" rIns="96209" bIns="481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209" tIns="48105" rIns="96209" bIns="481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20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20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98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904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59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8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55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59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84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2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20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20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4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4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12.wmf"/><Relationship Id="rId5" Type="http://schemas.openxmlformats.org/officeDocument/2006/relationships/image" Target="../media/image30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4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8.jpeg"/><Relationship Id="rId3" Type="http://schemas.openxmlformats.org/officeDocument/2006/relationships/tags" Target="../tags/tag2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6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11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5.wmf"/><Relationship Id="rId4" Type="http://schemas.openxmlformats.org/officeDocument/2006/relationships/slideLayout" Target="../slideLayouts/slideLayout3.xml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5" Type="http://schemas.openxmlformats.org/officeDocument/2006/relationships/image" Target="../media/image19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2.wmf"/><Relationship Id="rId5" Type="http://schemas.openxmlformats.org/officeDocument/2006/relationships/image" Target="../media/image22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3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Lecture 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Combustion Engine Models</a:t>
            </a:r>
          </a:p>
          <a:p>
            <a:r>
              <a:rPr lang="en-US" dirty="0"/>
              <a:t>	</a:t>
            </a:r>
            <a:r>
              <a:rPr lang="en-US" dirty="0" smtClean="0"/>
              <a:t>The Otto Cycle</a:t>
            </a:r>
          </a:p>
          <a:p>
            <a:r>
              <a:rPr lang="en-US" dirty="0"/>
              <a:t>	</a:t>
            </a:r>
            <a:r>
              <a:rPr lang="en-US" dirty="0" smtClean="0"/>
              <a:t>The Diesel Cycle</a:t>
            </a:r>
          </a:p>
        </p:txBody>
      </p:sp>
    </p:spTree>
    <p:extLst>
      <p:ext uri="{BB962C8B-B14F-4D97-AF65-F5344CB8AC3E}">
        <p14:creationId xmlns:p14="http://schemas.microsoft.com/office/powerpoint/2010/main" val="42055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Diesel Cycle Performance</a:t>
            </a:r>
            <a:endParaRPr lang="en-US" dirty="0"/>
          </a:p>
        </p:txBody>
      </p:sp>
      <p:graphicFrame>
        <p:nvGraphicFramePr>
          <p:cNvPr id="2119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784394"/>
              </p:ext>
            </p:extLst>
          </p:nvPr>
        </p:nvGraphicFramePr>
        <p:xfrm>
          <a:off x="673100" y="3616325"/>
          <a:ext cx="465931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78" name="Equation" r:id="rId4" imgW="2666880" imgH="457200" progId="">
                  <p:embed/>
                </p:oleObj>
              </mc:Choice>
              <mc:Fallback>
                <p:oleObj name="Equation" r:id="rId4" imgW="2666880" imgH="457200" progId="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616325"/>
                        <a:ext cx="4659313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1394" y="2834330"/>
            <a:ext cx="2711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Thermal Efficiency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1394" y="1185540"/>
            <a:ext cx="2805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Compression Ratio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819892"/>
              </p:ext>
            </p:extLst>
          </p:nvPr>
        </p:nvGraphicFramePr>
        <p:xfrm>
          <a:off x="1313613" y="1706563"/>
          <a:ext cx="95408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79" name="Equation" r:id="rId6" imgW="545760" imgH="431640" progId="">
                  <p:embed/>
                </p:oleObj>
              </mc:Choice>
              <mc:Fallback>
                <p:oleObj name="Equation" r:id="rId6" imgW="545760" imgH="431640" progId="">
                  <p:embed/>
                  <p:pic>
                    <p:nvPicPr>
                      <p:cNvPr id="0" name="Picture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613" y="1706563"/>
                        <a:ext cx="954087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934358"/>
              </p:ext>
            </p:extLst>
          </p:nvPr>
        </p:nvGraphicFramePr>
        <p:xfrm>
          <a:off x="673100" y="4652275"/>
          <a:ext cx="328453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80" name="Equation" r:id="rId8" imgW="1879560" imgH="507960" progId="">
                  <p:embed/>
                </p:oleObj>
              </mc:Choice>
              <mc:Fallback>
                <p:oleObj name="Equation" r:id="rId8" imgW="1879560" imgH="507960" progId="">
                  <p:embed/>
                  <p:pic>
                    <p:nvPicPr>
                      <p:cNvPr id="0" name="Picture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4652275"/>
                        <a:ext cx="3284538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3842305" y="1200705"/>
            <a:ext cx="1804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Cutoff Ratio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555494"/>
              </p:ext>
            </p:extLst>
          </p:nvPr>
        </p:nvGraphicFramePr>
        <p:xfrm>
          <a:off x="4248573" y="1700775"/>
          <a:ext cx="97631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81" name="Equation" r:id="rId10" imgW="558720" imgH="431640" progId="">
                  <p:embed/>
                </p:oleObj>
              </mc:Choice>
              <mc:Fallback>
                <p:oleObj name="Equation" r:id="rId10" imgW="558720" imgH="431640" progId="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573" y="1700775"/>
                        <a:ext cx="976312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52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6943725" y="1232408"/>
            <a:ext cx="66198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267700" y="2355248"/>
            <a:ext cx="5235" cy="36633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8244761" y="2693408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5381948" y="1600994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741557" y="2960603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478825"/>
              </p:ext>
            </p:extLst>
          </p:nvPr>
        </p:nvGraphicFramePr>
        <p:xfrm>
          <a:off x="6501626" y="241386"/>
          <a:ext cx="238025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82" name="Equation" r:id="rId12" imgW="152268" imgH="164957" progId="">
                  <p:embed/>
                </p:oleObj>
              </mc:Choice>
              <mc:Fallback>
                <p:oleObj name="Equation" r:id="rId12" imgW="152268" imgH="164957" progId="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626" y="241386"/>
                        <a:ext cx="238025" cy="257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8260296" y="259220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02506" y="971080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451053" y="971080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246972" y="2220430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6938741" y="1339001"/>
            <a:ext cx="0" cy="167570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268257" y="2776115"/>
            <a:ext cx="4678" cy="22726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191447" y="2737711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BDC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875107" y="2726382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TDC</a:t>
            </a:r>
          </a:p>
        </p:txBody>
      </p:sp>
      <p:sp>
        <p:nvSpPr>
          <p:cNvPr id="68" name="Freeform 67"/>
          <p:cNvSpPr/>
          <p:nvPr/>
        </p:nvSpPr>
        <p:spPr>
          <a:xfrm flipH="1">
            <a:off x="7038306" y="4092116"/>
            <a:ext cx="1186372" cy="652885"/>
          </a:xfrm>
          <a:custGeom>
            <a:avLst/>
            <a:gdLst>
              <a:gd name="connsiteX0" fmla="*/ 0 w 1617203"/>
              <a:gd name="connsiteY0" fmla="*/ 0 h 1964827"/>
              <a:gd name="connsiteX1" fmla="*/ 672575 w 1617203"/>
              <a:gd name="connsiteY1" fmla="*/ 959742 h 1964827"/>
              <a:gd name="connsiteX2" fmla="*/ 1617203 w 1617203"/>
              <a:gd name="connsiteY2" fmla="*/ 1964827 h 196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7203" h="1964827">
                <a:moveTo>
                  <a:pt x="0" y="0"/>
                </a:moveTo>
                <a:cubicBezTo>
                  <a:pt x="201520" y="316135"/>
                  <a:pt x="403041" y="632271"/>
                  <a:pt x="672575" y="959742"/>
                </a:cubicBezTo>
                <a:cubicBezTo>
                  <a:pt x="942109" y="1287213"/>
                  <a:pt x="1279656" y="1626020"/>
                  <a:pt x="1617203" y="1964827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 flipH="1">
            <a:off x="7038306" y="4666814"/>
            <a:ext cx="1186372" cy="1042233"/>
          </a:xfrm>
          <a:custGeom>
            <a:avLst/>
            <a:gdLst>
              <a:gd name="connsiteX0" fmla="*/ 0 w 1617203"/>
              <a:gd name="connsiteY0" fmla="*/ 0 h 1420720"/>
              <a:gd name="connsiteX1" fmla="*/ 740588 w 1617203"/>
              <a:gd name="connsiteY1" fmla="*/ 748145 h 1420720"/>
              <a:gd name="connsiteX2" fmla="*/ 1617203 w 1617203"/>
              <a:gd name="connsiteY2" fmla="*/ 1420720 h 142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7203" h="1420720">
                <a:moveTo>
                  <a:pt x="0" y="0"/>
                </a:moveTo>
                <a:cubicBezTo>
                  <a:pt x="235527" y="255679"/>
                  <a:pt x="471054" y="511358"/>
                  <a:pt x="740588" y="748145"/>
                </a:cubicBezTo>
                <a:cubicBezTo>
                  <a:pt x="1010122" y="984932"/>
                  <a:pt x="1313662" y="1202826"/>
                  <a:pt x="1617203" y="1420720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 flipH="1" flipV="1">
            <a:off x="8224678" y="4120290"/>
            <a:ext cx="455" cy="54241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73" idx="4"/>
          </p:cNvCxnSpPr>
          <p:nvPr/>
        </p:nvCxnSpPr>
        <p:spPr>
          <a:xfrm>
            <a:off x="7041836" y="4773175"/>
            <a:ext cx="1" cy="93195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 flipH="1">
            <a:off x="8196959" y="406394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flipH="1">
            <a:off x="7013663" y="4716828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flipH="1">
            <a:off x="8196959" y="4634525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flipH="1">
            <a:off x="7013663" y="567695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5380875" y="4571643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740484" y="5931252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813761"/>
              </p:ext>
            </p:extLst>
          </p:nvPr>
        </p:nvGraphicFramePr>
        <p:xfrm>
          <a:off x="6510838" y="3212085"/>
          <a:ext cx="218190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83" name="Equation" r:id="rId14" imgW="139579" imgH="164957" progId="">
                  <p:embed/>
                </p:oleObj>
              </mc:Choice>
              <mc:Fallback>
                <p:oleObj name="Equation" r:id="rId14" imgW="139579" imgH="164957" progId="">
                  <p:embed/>
                  <p:pic>
                    <p:nvPicPr>
                      <p:cNvPr id="0" name="Picture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838" y="3212085"/>
                        <a:ext cx="218190" cy="257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755314"/>
              </p:ext>
            </p:extLst>
          </p:nvPr>
        </p:nvGraphicFramePr>
        <p:xfrm>
          <a:off x="8618031" y="5925325"/>
          <a:ext cx="178519" cy="21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84" name="Equation" r:id="rId16" imgW="114201" imgH="139579" progId="">
                  <p:embed/>
                </p:oleObj>
              </mc:Choice>
              <mc:Fallback>
                <p:oleObj name="Equation" r:id="rId16" imgW="114201" imgH="139579" progId="">
                  <p:embed/>
                  <p:pic>
                    <p:nvPicPr>
                      <p:cNvPr id="0" name="Picture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8031" y="5925325"/>
                        <a:ext cx="178519" cy="218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6902797" y="5691321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893698" y="4439635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092529" y="3815511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093352" y="466451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84" name="TextBox 83"/>
          <p:cNvSpPr txBox="1"/>
          <p:nvPr/>
        </p:nvSpPr>
        <p:spPr>
          <a:xfrm rot="19877183">
            <a:off x="7228234" y="4185661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const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 rot="19063453">
            <a:off x="7299020" y="4905606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const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297128"/>
              </p:ext>
            </p:extLst>
          </p:nvPr>
        </p:nvGraphicFramePr>
        <p:xfrm>
          <a:off x="8611020" y="2968140"/>
          <a:ext cx="177800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85" name="Equation" r:id="rId18" imgW="114120" imgH="139680" progId="">
                  <p:embed/>
                </p:oleObj>
              </mc:Choice>
              <mc:Fallback>
                <p:oleObj name="Equation" r:id="rId18" imgW="114120" imgH="139680" progId="">
                  <p:embed/>
                  <p:pic>
                    <p:nvPicPr>
                      <p:cNvPr id="0" name="Picture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1020" y="2968140"/>
                        <a:ext cx="177800" cy="21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Freeform 86"/>
          <p:cNvSpPr/>
          <p:nvPr/>
        </p:nvSpPr>
        <p:spPr>
          <a:xfrm>
            <a:off x="6943725" y="1238250"/>
            <a:ext cx="1328738" cy="1490663"/>
          </a:xfrm>
          <a:custGeom>
            <a:avLst/>
            <a:gdLst>
              <a:gd name="connsiteX0" fmla="*/ 1328738 w 1328738"/>
              <a:gd name="connsiteY0" fmla="*/ 1490663 h 1490663"/>
              <a:gd name="connsiteX1" fmla="*/ 423863 w 1328738"/>
              <a:gd name="connsiteY1" fmla="*/ 947738 h 1490663"/>
              <a:gd name="connsiteX2" fmla="*/ 0 w 1328738"/>
              <a:gd name="connsiteY2" fmla="*/ 0 h 149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8738" h="1490663">
                <a:moveTo>
                  <a:pt x="1328738" y="1490663"/>
                </a:moveTo>
                <a:cubicBezTo>
                  <a:pt x="987028" y="1343422"/>
                  <a:pt x="645319" y="1196182"/>
                  <a:pt x="423863" y="947738"/>
                </a:cubicBezTo>
                <a:cubicBezTo>
                  <a:pt x="202407" y="699294"/>
                  <a:pt x="101203" y="349647"/>
                  <a:pt x="0" y="0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591425" y="1238250"/>
            <a:ext cx="671513" cy="1128713"/>
          </a:xfrm>
          <a:custGeom>
            <a:avLst/>
            <a:gdLst>
              <a:gd name="connsiteX0" fmla="*/ 671513 w 671513"/>
              <a:gd name="connsiteY0" fmla="*/ 1128713 h 1128713"/>
              <a:gd name="connsiteX1" fmla="*/ 176213 w 671513"/>
              <a:gd name="connsiteY1" fmla="*/ 714375 h 1128713"/>
              <a:gd name="connsiteX2" fmla="*/ 0 w 671513"/>
              <a:gd name="connsiteY2" fmla="*/ 0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1513" h="1128713">
                <a:moveTo>
                  <a:pt x="671513" y="1128713"/>
                </a:moveTo>
                <a:cubicBezTo>
                  <a:pt x="479822" y="1015603"/>
                  <a:pt x="288132" y="902494"/>
                  <a:pt x="176213" y="714375"/>
                </a:cubicBezTo>
                <a:cubicBezTo>
                  <a:pt x="64294" y="526256"/>
                  <a:pt x="32147" y="263128"/>
                  <a:pt x="0" y="0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7563251" y="1210076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244761" y="2338789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914705" y="120751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3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Diesel </a:t>
            </a:r>
            <a:r>
              <a:rPr lang="en-US" dirty="0"/>
              <a:t>Cycle Performance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394" y="1201510"/>
            <a:ext cx="3532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Mean Effective Pressure</a:t>
            </a:r>
          </a:p>
        </p:txBody>
      </p:sp>
      <p:graphicFrame>
        <p:nvGraphicFramePr>
          <p:cNvPr id="2119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037032"/>
              </p:ext>
            </p:extLst>
          </p:nvPr>
        </p:nvGraphicFramePr>
        <p:xfrm>
          <a:off x="333375" y="1882775"/>
          <a:ext cx="552608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1" name="Equation" r:id="rId4" imgW="3162240" imgH="507960" progId="">
                  <p:embed/>
                </p:oleObj>
              </mc:Choice>
              <mc:Fallback>
                <p:oleObj name="Equation" r:id="rId4" imgW="3162240" imgH="507960" progId="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1882775"/>
                        <a:ext cx="5526088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352689"/>
              </p:ext>
            </p:extLst>
          </p:nvPr>
        </p:nvGraphicFramePr>
        <p:xfrm>
          <a:off x="347450" y="3006905"/>
          <a:ext cx="39735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2" name="Equation" r:id="rId6" imgW="2273040" imgH="482400" progId="">
                  <p:embed/>
                </p:oleObj>
              </mc:Choice>
              <mc:Fallback>
                <p:oleObj name="Equation" r:id="rId6" imgW="2273040" imgH="482400" progId="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450" y="3006905"/>
                        <a:ext cx="3973512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angle 51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6943725" y="1232408"/>
            <a:ext cx="66198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67700" y="2355248"/>
            <a:ext cx="5235" cy="36633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8244761" y="2693408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5381948" y="1600994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741557" y="2960603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478825"/>
              </p:ext>
            </p:extLst>
          </p:nvPr>
        </p:nvGraphicFramePr>
        <p:xfrm>
          <a:off x="6501626" y="241386"/>
          <a:ext cx="238025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3" name="Equation" r:id="rId8" imgW="152268" imgH="164957" progId="">
                  <p:embed/>
                </p:oleObj>
              </mc:Choice>
              <mc:Fallback>
                <p:oleObj name="Equation" r:id="rId8" imgW="152268" imgH="164957" progId="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626" y="241386"/>
                        <a:ext cx="238025" cy="257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8260296" y="259220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02506" y="971080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451053" y="971080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246972" y="2220430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6938741" y="1339001"/>
            <a:ext cx="0" cy="167570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268257" y="2776115"/>
            <a:ext cx="4678" cy="22726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191447" y="2737711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BDC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75107" y="2726382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TDC</a:t>
            </a:r>
          </a:p>
        </p:txBody>
      </p:sp>
      <p:sp>
        <p:nvSpPr>
          <p:cNvPr id="67" name="Freeform 66"/>
          <p:cNvSpPr/>
          <p:nvPr/>
        </p:nvSpPr>
        <p:spPr>
          <a:xfrm flipH="1">
            <a:off x="7038306" y="4092116"/>
            <a:ext cx="1186372" cy="652885"/>
          </a:xfrm>
          <a:custGeom>
            <a:avLst/>
            <a:gdLst>
              <a:gd name="connsiteX0" fmla="*/ 0 w 1617203"/>
              <a:gd name="connsiteY0" fmla="*/ 0 h 1964827"/>
              <a:gd name="connsiteX1" fmla="*/ 672575 w 1617203"/>
              <a:gd name="connsiteY1" fmla="*/ 959742 h 1964827"/>
              <a:gd name="connsiteX2" fmla="*/ 1617203 w 1617203"/>
              <a:gd name="connsiteY2" fmla="*/ 1964827 h 196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7203" h="1964827">
                <a:moveTo>
                  <a:pt x="0" y="0"/>
                </a:moveTo>
                <a:cubicBezTo>
                  <a:pt x="201520" y="316135"/>
                  <a:pt x="403041" y="632271"/>
                  <a:pt x="672575" y="959742"/>
                </a:cubicBezTo>
                <a:cubicBezTo>
                  <a:pt x="942109" y="1287213"/>
                  <a:pt x="1279656" y="1626020"/>
                  <a:pt x="1617203" y="1964827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 flipH="1">
            <a:off x="7038306" y="4666814"/>
            <a:ext cx="1186372" cy="1042233"/>
          </a:xfrm>
          <a:custGeom>
            <a:avLst/>
            <a:gdLst>
              <a:gd name="connsiteX0" fmla="*/ 0 w 1617203"/>
              <a:gd name="connsiteY0" fmla="*/ 0 h 1420720"/>
              <a:gd name="connsiteX1" fmla="*/ 740588 w 1617203"/>
              <a:gd name="connsiteY1" fmla="*/ 748145 h 1420720"/>
              <a:gd name="connsiteX2" fmla="*/ 1617203 w 1617203"/>
              <a:gd name="connsiteY2" fmla="*/ 1420720 h 142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7203" h="1420720">
                <a:moveTo>
                  <a:pt x="0" y="0"/>
                </a:moveTo>
                <a:cubicBezTo>
                  <a:pt x="235527" y="255679"/>
                  <a:pt x="471054" y="511358"/>
                  <a:pt x="740588" y="748145"/>
                </a:cubicBezTo>
                <a:cubicBezTo>
                  <a:pt x="1010122" y="984932"/>
                  <a:pt x="1313662" y="1202826"/>
                  <a:pt x="1617203" y="1420720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8224678" y="4120290"/>
            <a:ext cx="455" cy="54241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72" idx="4"/>
          </p:cNvCxnSpPr>
          <p:nvPr/>
        </p:nvCxnSpPr>
        <p:spPr>
          <a:xfrm>
            <a:off x="7041836" y="4773175"/>
            <a:ext cx="1" cy="93195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 flipH="1">
            <a:off x="8196959" y="406394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flipH="1">
            <a:off x="7013663" y="4716828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flipH="1">
            <a:off x="8196959" y="4634525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flipH="1">
            <a:off x="7013663" y="567695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rot="5400000">
            <a:off x="5380875" y="4571643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740484" y="5931252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813761"/>
              </p:ext>
            </p:extLst>
          </p:nvPr>
        </p:nvGraphicFramePr>
        <p:xfrm>
          <a:off x="6510838" y="3212085"/>
          <a:ext cx="218190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4" name="Equation" r:id="rId10" imgW="139579" imgH="164957" progId="">
                  <p:embed/>
                </p:oleObj>
              </mc:Choice>
              <mc:Fallback>
                <p:oleObj name="Equation" r:id="rId10" imgW="139579" imgH="164957" progId="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838" y="3212085"/>
                        <a:ext cx="218190" cy="257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755314"/>
              </p:ext>
            </p:extLst>
          </p:nvPr>
        </p:nvGraphicFramePr>
        <p:xfrm>
          <a:off x="8618031" y="5925325"/>
          <a:ext cx="178519" cy="21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5" name="Equation" r:id="rId12" imgW="114201" imgH="139579" progId="">
                  <p:embed/>
                </p:oleObj>
              </mc:Choice>
              <mc:Fallback>
                <p:oleObj name="Equation" r:id="rId12" imgW="114201" imgH="139579" progId="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8031" y="5925325"/>
                        <a:ext cx="178519" cy="218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6902797" y="5691321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893698" y="4439635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92529" y="3815511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093352" y="466451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 rot="19877183">
            <a:off x="7228234" y="4185661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const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 rot="19063453">
            <a:off x="7299020" y="4905606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const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297128"/>
              </p:ext>
            </p:extLst>
          </p:nvPr>
        </p:nvGraphicFramePr>
        <p:xfrm>
          <a:off x="8611020" y="2968140"/>
          <a:ext cx="177800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6" name="Equation" r:id="rId14" imgW="114120" imgH="139680" progId="">
                  <p:embed/>
                </p:oleObj>
              </mc:Choice>
              <mc:Fallback>
                <p:oleObj name="Equation" r:id="rId14" imgW="114120" imgH="139680" progId="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1020" y="2968140"/>
                        <a:ext cx="177800" cy="21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Freeform 85"/>
          <p:cNvSpPr/>
          <p:nvPr/>
        </p:nvSpPr>
        <p:spPr>
          <a:xfrm>
            <a:off x="6943725" y="1238250"/>
            <a:ext cx="1328738" cy="1490663"/>
          </a:xfrm>
          <a:custGeom>
            <a:avLst/>
            <a:gdLst>
              <a:gd name="connsiteX0" fmla="*/ 1328738 w 1328738"/>
              <a:gd name="connsiteY0" fmla="*/ 1490663 h 1490663"/>
              <a:gd name="connsiteX1" fmla="*/ 423863 w 1328738"/>
              <a:gd name="connsiteY1" fmla="*/ 947738 h 1490663"/>
              <a:gd name="connsiteX2" fmla="*/ 0 w 1328738"/>
              <a:gd name="connsiteY2" fmla="*/ 0 h 149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8738" h="1490663">
                <a:moveTo>
                  <a:pt x="1328738" y="1490663"/>
                </a:moveTo>
                <a:cubicBezTo>
                  <a:pt x="987028" y="1343422"/>
                  <a:pt x="645319" y="1196182"/>
                  <a:pt x="423863" y="947738"/>
                </a:cubicBezTo>
                <a:cubicBezTo>
                  <a:pt x="202407" y="699294"/>
                  <a:pt x="101203" y="349647"/>
                  <a:pt x="0" y="0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591425" y="1238250"/>
            <a:ext cx="671513" cy="1128713"/>
          </a:xfrm>
          <a:custGeom>
            <a:avLst/>
            <a:gdLst>
              <a:gd name="connsiteX0" fmla="*/ 671513 w 671513"/>
              <a:gd name="connsiteY0" fmla="*/ 1128713 h 1128713"/>
              <a:gd name="connsiteX1" fmla="*/ 176213 w 671513"/>
              <a:gd name="connsiteY1" fmla="*/ 714375 h 1128713"/>
              <a:gd name="connsiteX2" fmla="*/ 0 w 671513"/>
              <a:gd name="connsiteY2" fmla="*/ 0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1513" h="1128713">
                <a:moveTo>
                  <a:pt x="671513" y="1128713"/>
                </a:moveTo>
                <a:cubicBezTo>
                  <a:pt x="479822" y="1015603"/>
                  <a:pt x="288132" y="902494"/>
                  <a:pt x="176213" y="714375"/>
                </a:cubicBezTo>
                <a:cubicBezTo>
                  <a:pt x="64294" y="526256"/>
                  <a:pt x="32147" y="263128"/>
                  <a:pt x="0" y="0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7563251" y="1210076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8244761" y="2338789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914705" y="120751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129934"/>
              </p:ext>
            </p:extLst>
          </p:nvPr>
        </p:nvGraphicFramePr>
        <p:xfrm>
          <a:off x="1430338" y="4657725"/>
          <a:ext cx="4151312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7" name="Equation" r:id="rId16" imgW="2374560" imgH="863280" progId="">
                  <p:embed/>
                </p:oleObj>
              </mc:Choice>
              <mc:Fallback>
                <p:oleObj name="Equation" r:id="rId16" imgW="2374560" imgH="863280" progId="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4657725"/>
                        <a:ext cx="4151312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342199" y="4120290"/>
            <a:ext cx="4771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Cold ASC values (Table C.13a) ...</a:t>
            </a:r>
          </a:p>
        </p:txBody>
      </p:sp>
      <p:sp>
        <p:nvSpPr>
          <p:cNvPr id="9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Cycle Evaluation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Build the property table first, then do the thermodynamic analysis</a:t>
            </a:r>
          </a:p>
          <a:p>
            <a:r>
              <a:rPr lang="en-US" dirty="0" smtClean="0"/>
              <a:t>Real fluid model</a:t>
            </a:r>
          </a:p>
          <a:p>
            <a:pPr lvl="1"/>
            <a:r>
              <a:rPr lang="en-US" dirty="0" smtClean="0"/>
              <a:t>EES (fluid name = ‘</a:t>
            </a:r>
            <a:r>
              <a:rPr lang="en-US" dirty="0" err="1" smtClean="0"/>
              <a:t>air_ha</a:t>
            </a:r>
            <a:r>
              <a:rPr lang="en-US" dirty="0" smtClean="0"/>
              <a:t>’)</a:t>
            </a:r>
          </a:p>
          <a:p>
            <a:r>
              <a:rPr lang="en-US" dirty="0" smtClean="0"/>
              <a:t>Air standard model</a:t>
            </a:r>
          </a:p>
          <a:p>
            <a:pPr lvl="1"/>
            <a:r>
              <a:rPr lang="en-US" dirty="0" smtClean="0"/>
              <a:t>Ideal gas with variable heat capacities</a:t>
            </a:r>
          </a:p>
          <a:p>
            <a:pPr lvl="2"/>
            <a:r>
              <a:rPr lang="en-US" dirty="0" smtClean="0"/>
              <a:t>Table C.16 (Air Tables)</a:t>
            </a:r>
          </a:p>
          <a:p>
            <a:pPr lvl="2"/>
            <a:r>
              <a:rPr lang="en-US" dirty="0" smtClean="0"/>
              <a:t>EES (fluid name = ‘air’)</a:t>
            </a:r>
          </a:p>
          <a:p>
            <a:r>
              <a:rPr lang="en-US" dirty="0" smtClean="0"/>
              <a:t>Cold air standard model</a:t>
            </a:r>
          </a:p>
          <a:p>
            <a:pPr lvl="1"/>
            <a:r>
              <a:rPr lang="en-US" dirty="0" smtClean="0"/>
              <a:t>Ideal gas with constant heat capacities evaluated at the beginning of compression</a:t>
            </a:r>
          </a:p>
          <a:p>
            <a:pPr lvl="2"/>
            <a:r>
              <a:rPr lang="en-US" dirty="0" smtClean="0"/>
              <a:t>Atmospheric conditions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5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 Engine Performance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Known Parameters</a:t>
            </a:r>
          </a:p>
          <a:p>
            <a:pPr lvl="1"/>
            <a:r>
              <a:rPr lang="en-US" dirty="0" smtClean="0"/>
              <a:t>Number of cylinders in the engine</a:t>
            </a:r>
          </a:p>
          <a:p>
            <a:pPr lvl="1"/>
            <a:r>
              <a:rPr lang="en-US" dirty="0" smtClean="0"/>
              <a:t>Enough information to determine</a:t>
            </a:r>
            <a:br>
              <a:rPr lang="en-US" dirty="0" smtClean="0"/>
            </a:br>
            <a:r>
              <a:rPr lang="en-US" dirty="0" smtClean="0"/>
              <a:t>the mass of the air trapped in the</a:t>
            </a:r>
            <a:br>
              <a:rPr lang="en-US" dirty="0" smtClean="0"/>
            </a:br>
            <a:r>
              <a:rPr lang="en-US" dirty="0" smtClean="0"/>
              <a:t>cylinder</a:t>
            </a:r>
          </a:p>
          <a:p>
            <a:pPr lvl="1"/>
            <a:r>
              <a:rPr lang="en-US" dirty="0" smtClean="0"/>
              <a:t>Engine ratios (compression and cutoff)</a:t>
            </a:r>
          </a:p>
          <a:p>
            <a:pPr lvl="1"/>
            <a:r>
              <a:rPr lang="en-US" dirty="0" smtClean="0"/>
              <a:t>Rotational speed of the engine (rpm)</a:t>
            </a:r>
          </a:p>
          <a:p>
            <a:pPr lvl="1"/>
            <a:r>
              <a:rPr lang="en-US" dirty="0" smtClean="0"/>
              <a:t>Engine type</a:t>
            </a:r>
          </a:p>
          <a:p>
            <a:pPr lvl="2"/>
            <a:r>
              <a:rPr lang="en-US" dirty="0" smtClean="0"/>
              <a:t>All cylinders complete a thermodynamic cycle in either two or four strokes </a:t>
            </a:r>
          </a:p>
          <a:p>
            <a:pPr lvl="1"/>
            <a:r>
              <a:rPr lang="en-US" dirty="0" smtClean="0"/>
              <a:t>P and T at the beginning of compression</a:t>
            </a:r>
          </a:p>
          <a:p>
            <a:pPr lvl="1"/>
            <a:r>
              <a:rPr lang="en-US" dirty="0" smtClean="0"/>
              <a:t>P or T at the end of combustion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  <p:pic>
        <p:nvPicPr>
          <p:cNvPr id="7" name="Picture 2" descr="Fig09_01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2680" y="49360"/>
            <a:ext cx="2370301" cy="2914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8249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 Engine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9044" y="1163105"/>
            <a:ext cx="8377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power developed by the engine can be determined by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147254"/>
              </p:ext>
            </p:extLst>
          </p:nvPr>
        </p:nvGraphicFramePr>
        <p:xfrm>
          <a:off x="3419850" y="1815990"/>
          <a:ext cx="222201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9" name="Equation" r:id="rId4" imgW="1269720" imgH="482400" progId="">
                  <p:embed/>
                </p:oleObj>
              </mc:Choice>
              <mc:Fallback>
                <p:oleObj name="Equation" r:id="rId4" imgW="1269720" imgH="48240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50" y="1815990"/>
                        <a:ext cx="2222010" cy="84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72925"/>
              </p:ext>
            </p:extLst>
          </p:nvPr>
        </p:nvGraphicFramePr>
        <p:xfrm>
          <a:off x="2289175" y="3284538"/>
          <a:ext cx="4530725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0" name="Equation" r:id="rId6" imgW="2590560" imgH="863280" progId="">
                  <p:embed/>
                </p:oleObj>
              </mc:Choice>
              <mc:Fallback>
                <p:oleObj name="Equation" r:id="rId6" imgW="2590560" imgH="863280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3284538"/>
                        <a:ext cx="4530725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4259" y="4756579"/>
            <a:ext cx="2644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From the Otto or Diesel Cycle analysis</a:t>
            </a:r>
          </a:p>
        </p:txBody>
      </p:sp>
      <p:cxnSp>
        <p:nvCxnSpPr>
          <p:cNvPr id="12" name="Straight Connector 11"/>
          <p:cNvCxnSpPr>
            <a:stCxn id="10" idx="3"/>
          </p:cNvCxnSpPr>
          <p:nvPr/>
        </p:nvCxnSpPr>
        <p:spPr>
          <a:xfrm>
            <a:off x="3068739" y="5110522"/>
            <a:ext cx="1042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11140" y="4545575"/>
            <a:ext cx="0" cy="564947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84275" y="4910467"/>
            <a:ext cx="2183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conversion factor</a:t>
            </a:r>
          </a:p>
        </p:txBody>
      </p:sp>
      <p:cxnSp>
        <p:nvCxnSpPr>
          <p:cNvPr id="17" name="Straight Connector 16"/>
          <p:cNvCxnSpPr>
            <a:stCxn id="15" idx="1"/>
          </p:cNvCxnSpPr>
          <p:nvPr/>
        </p:nvCxnSpPr>
        <p:spPr>
          <a:xfrm flipH="1">
            <a:off x="6300225" y="5110522"/>
            <a:ext cx="384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300225" y="4545575"/>
            <a:ext cx="0" cy="564947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4260" y="5656490"/>
            <a:ext cx="3884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Crankshaft revolutions per cycle</a:t>
            </a:r>
          </a:p>
        </p:txBody>
      </p:sp>
      <p:cxnSp>
        <p:nvCxnSpPr>
          <p:cNvPr id="22" name="Straight Connector 21"/>
          <p:cNvCxnSpPr>
            <a:stCxn id="20" idx="3"/>
          </p:cNvCxnSpPr>
          <p:nvPr/>
        </p:nvCxnSpPr>
        <p:spPr>
          <a:xfrm>
            <a:off x="4308628" y="5856545"/>
            <a:ext cx="921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230350" y="4910467"/>
            <a:ext cx="0" cy="94607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5425" y="2839695"/>
            <a:ext cx="348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Crankshaft rotational speed</a:t>
            </a:r>
          </a:p>
        </p:txBody>
      </p:sp>
      <p:cxnSp>
        <p:nvCxnSpPr>
          <p:cNvPr id="28" name="Straight Connector 27"/>
          <p:cNvCxnSpPr>
            <a:stCxn id="25" idx="3"/>
          </p:cNvCxnSpPr>
          <p:nvPr/>
        </p:nvCxnSpPr>
        <p:spPr>
          <a:xfrm>
            <a:off x="3644814" y="3039750"/>
            <a:ext cx="15800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24885" y="3039750"/>
            <a:ext cx="0" cy="200055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13793" y="3241355"/>
            <a:ext cx="249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Number of cylinders</a:t>
            </a:r>
          </a:p>
        </p:txBody>
      </p:sp>
      <p:cxnSp>
        <p:nvCxnSpPr>
          <p:cNvPr id="34" name="Straight Connector 33"/>
          <p:cNvCxnSpPr>
            <a:stCxn id="31" idx="3"/>
          </p:cNvCxnSpPr>
          <p:nvPr/>
        </p:nvCxnSpPr>
        <p:spPr>
          <a:xfrm>
            <a:off x="2910118" y="3441410"/>
            <a:ext cx="3177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227825" y="3441410"/>
            <a:ext cx="0" cy="333235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9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20" grpId="0"/>
      <p:bldP spid="25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 Engine Terminology</a:t>
            </a:r>
            <a:endParaRPr lang="en-US" dirty="0"/>
          </a:p>
        </p:txBody>
      </p:sp>
      <p:pic>
        <p:nvPicPr>
          <p:cNvPr id="6" name="Picture 2" descr="Fig09_01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3525" y="2200040"/>
            <a:ext cx="3170660" cy="389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9045" y="1124700"/>
            <a:ext cx="8333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Finally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… here is one of the reasons we spent so much time analyzing piston-cylinder assemblies in the early part of the course!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639549"/>
              </p:ext>
            </p:extLst>
          </p:nvPr>
        </p:nvGraphicFramePr>
        <p:xfrm>
          <a:off x="185760" y="3544888"/>
          <a:ext cx="139065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83" name="Equation" r:id="rId7" imgW="1155600" imgH="685800" progId="">
                  <p:embed/>
                </p:oleObj>
              </mc:Choice>
              <mc:Fallback>
                <p:oleObj name="Equation" r:id="rId7" imgW="1155600" imgH="685800" progId="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60" y="3544888"/>
                        <a:ext cx="139065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3" name="Object 3"/>
          <p:cNvGraphicFramePr>
            <a:graphicFrameLocks noChangeAspect="1"/>
          </p:cNvGraphicFramePr>
          <p:nvPr/>
        </p:nvGraphicFramePr>
        <p:xfrm>
          <a:off x="1077145" y="4619555"/>
          <a:ext cx="398462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84" name="Equation" r:id="rId9" imgW="330200" imgH="228600" progId="">
                  <p:embed/>
                </p:oleObj>
              </mc:Choice>
              <mc:Fallback>
                <p:oleObj name="Equation" r:id="rId9" imgW="330200" imgH="228600" progId="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145" y="4619555"/>
                        <a:ext cx="398462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4" name="Object 4"/>
          <p:cNvGraphicFramePr>
            <a:graphicFrameLocks noChangeAspect="1"/>
          </p:cNvGraphicFramePr>
          <p:nvPr/>
        </p:nvGraphicFramePr>
        <p:xfrm>
          <a:off x="923525" y="3083355"/>
          <a:ext cx="38258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85" name="Equation" r:id="rId11" imgW="317362" imgH="228501" progId="">
                  <p:embed/>
                </p:oleObj>
              </mc:Choice>
              <mc:Fallback>
                <p:oleObj name="Equation" r:id="rId11" imgW="317362" imgH="228501" progId="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525" y="3083355"/>
                        <a:ext cx="382588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2" descr="Fig09_02"/>
          <p:cNvPicPr preferRelativeResize="0"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76589" y="2218702"/>
            <a:ext cx="3136646" cy="381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3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 Engine Terminology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1510"/>
            <a:ext cx="8229600" cy="50468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Ignition Source</a:t>
            </a:r>
          </a:p>
          <a:p>
            <a:pPr lvl="1"/>
            <a:r>
              <a:rPr lang="en-US" dirty="0" smtClean="0"/>
              <a:t>Gasoline engines </a:t>
            </a:r>
            <a:r>
              <a:rPr lang="en-US" dirty="0" smtClean="0">
                <a:sym typeface="Wingdings" panose="05000000000000000000" pitchFamily="2" charset="2"/>
              </a:rPr>
              <a:t> spark plug</a:t>
            </a:r>
            <a:endParaRPr lang="en-US" dirty="0" smtClean="0"/>
          </a:p>
          <a:p>
            <a:pPr lvl="1"/>
            <a:r>
              <a:rPr lang="en-US" dirty="0" smtClean="0"/>
              <a:t>Diesel engines </a:t>
            </a:r>
            <a:r>
              <a:rPr lang="en-US" dirty="0" smtClean="0">
                <a:sym typeface="Wingdings" panose="05000000000000000000" pitchFamily="2" charset="2"/>
              </a:rPr>
              <a:t> fuel injection</a:t>
            </a:r>
            <a:endParaRPr lang="en-US" dirty="0" smtClean="0"/>
          </a:p>
          <a:p>
            <a:r>
              <a:rPr lang="en-US" dirty="0" smtClean="0"/>
              <a:t>4-Stroke Engine</a:t>
            </a:r>
          </a:p>
          <a:p>
            <a:pPr lvl="1"/>
            <a:r>
              <a:rPr lang="en-US" dirty="0" smtClean="0"/>
              <a:t>Four strokes (intake, compression, power stroke, exhaust) are executed for every </a:t>
            </a:r>
            <a:r>
              <a:rPr lang="en-US" b="1" dirty="0" smtClean="0"/>
              <a:t>two</a:t>
            </a:r>
            <a:r>
              <a:rPr lang="en-US" dirty="0" smtClean="0"/>
              <a:t> revolutions of the crankshaft, and one thermodynamic cycle</a:t>
            </a:r>
          </a:p>
          <a:p>
            <a:r>
              <a:rPr lang="en-US" dirty="0" smtClean="0"/>
              <a:t>2-Stroke Engine</a:t>
            </a:r>
          </a:p>
          <a:p>
            <a:pPr lvl="1"/>
            <a:r>
              <a:rPr lang="en-US" dirty="0" smtClean="0"/>
              <a:t>Two strokes (intake, compression, power stroke, and exhaust) are executed for every </a:t>
            </a:r>
            <a:r>
              <a:rPr lang="en-US" b="1" dirty="0" smtClean="0"/>
              <a:t>one</a:t>
            </a:r>
            <a:r>
              <a:rPr lang="en-US" dirty="0" smtClean="0"/>
              <a:t> revolution of the crankshaft, and one thermodynamic cycle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 Engine Performance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4260" y="1278320"/>
            <a:ext cx="2711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Thermal Efficiency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691811"/>
              </p:ext>
            </p:extLst>
          </p:nvPr>
        </p:nvGraphicFramePr>
        <p:xfrm>
          <a:off x="3942320" y="1815990"/>
          <a:ext cx="1244160" cy="96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62" name="Equation" r:id="rId4" imgW="622030" imgH="482391" progId="">
                  <p:embed/>
                </p:oleObj>
              </mc:Choice>
              <mc:Fallback>
                <p:oleObj name="Equation" r:id="rId4" imgW="622030" imgH="482391" progId="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2320" y="1815990"/>
                        <a:ext cx="1244160" cy="96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4260" y="2852120"/>
            <a:ext cx="3532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Mean Effective Pressure</a:t>
            </a:r>
          </a:p>
        </p:txBody>
      </p:sp>
      <p:graphicFrame>
        <p:nvGraphicFramePr>
          <p:cNvPr id="1863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886271"/>
              </p:ext>
            </p:extLst>
          </p:nvPr>
        </p:nvGraphicFramePr>
        <p:xfrm>
          <a:off x="2690155" y="3621024"/>
          <a:ext cx="368280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63" name="Equation" r:id="rId6" imgW="1841500" imgH="419100" progId="">
                  <p:embed/>
                </p:oleObj>
              </mc:Choice>
              <mc:Fallback>
                <p:oleObj name="Equation" r:id="rId6" imgW="1841500" imgH="419100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155" y="3621024"/>
                        <a:ext cx="368280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4690" y="4773175"/>
            <a:ext cx="7834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Note: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MEP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relatively consistent for given engine types, regardless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displacement. This means that it is fairly easy to predict net work if you know the engine type and the displaced volume.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0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the IC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Air Standard Analysis (ASC or hot ASC)</a:t>
            </a:r>
          </a:p>
          <a:p>
            <a:pPr lvl="1"/>
            <a:r>
              <a:rPr lang="en-US" dirty="0" smtClean="0"/>
              <a:t>The working fluid is a fixed mass of air treated as an ideal gas</a:t>
            </a:r>
          </a:p>
          <a:p>
            <a:pPr lvl="2"/>
            <a:r>
              <a:rPr lang="en-US" dirty="0" smtClean="0"/>
              <a:t>No intake or exhaust</a:t>
            </a:r>
          </a:p>
          <a:p>
            <a:pPr lvl="1"/>
            <a:r>
              <a:rPr lang="en-US" dirty="0" smtClean="0"/>
              <a:t>The combustion process is replaced with a heat transfer from a high-temperature source</a:t>
            </a:r>
          </a:p>
          <a:p>
            <a:pPr lvl="1"/>
            <a:r>
              <a:rPr lang="en-US" dirty="0" smtClean="0"/>
              <a:t>The exhaust process is replaced with a heat transfer to a low-temperature sink</a:t>
            </a:r>
          </a:p>
          <a:p>
            <a:pPr lvl="1"/>
            <a:r>
              <a:rPr lang="en-US" dirty="0" smtClean="0"/>
              <a:t>All processes are internally reversible</a:t>
            </a:r>
          </a:p>
          <a:p>
            <a:r>
              <a:rPr lang="en-US" dirty="0" smtClean="0"/>
              <a:t>Cold Air Standard Analysis (cold ASC)</a:t>
            </a:r>
          </a:p>
          <a:p>
            <a:pPr lvl="1"/>
            <a:r>
              <a:rPr lang="en-US" dirty="0" smtClean="0"/>
              <a:t>All of the above</a:t>
            </a:r>
          </a:p>
          <a:p>
            <a:pPr lvl="1"/>
            <a:r>
              <a:rPr lang="en-US" dirty="0" smtClean="0"/>
              <a:t>Heat capacity of the air is assumed to be constant at the ambient temperature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2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Engine - Otto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60726" y="1587415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0726" y="1587415"/>
            <a:ext cx="729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790421" y="1587415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60726" y="2509135"/>
            <a:ext cx="729695" cy="115215"/>
          </a:xfrm>
          <a:prstGeom prst="rect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945511" y="2508851"/>
            <a:ext cx="4915840" cy="28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66496" y="1587130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366496" y="1587130"/>
            <a:ext cx="729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96191" y="1587130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366496" y="1702630"/>
            <a:ext cx="729695" cy="115215"/>
          </a:xfrm>
          <a:prstGeom prst="rect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945511" y="1702630"/>
            <a:ext cx="49158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84233" y="1587519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84233" y="1587519"/>
            <a:ext cx="729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413928" y="1587519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84233" y="1703019"/>
            <a:ext cx="729695" cy="115215"/>
          </a:xfrm>
          <a:prstGeom prst="rect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998661" y="1587130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98661" y="1587130"/>
            <a:ext cx="729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728356" y="1587130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998661" y="2508850"/>
            <a:ext cx="729695" cy="115215"/>
          </a:xfrm>
          <a:prstGeom prst="rect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41"/>
          <p:cNvSpPr txBox="1">
            <a:spLocks/>
          </p:cNvSpPr>
          <p:nvPr/>
        </p:nvSpPr>
        <p:spPr>
          <a:xfrm>
            <a:off x="385855" y="2968139"/>
            <a:ext cx="5722345" cy="31753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1-2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Isentropic compression from BDC to TDC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2-3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Isochoric heat input (combustion)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3-4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Isentropic expansion (power stroke)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4-1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Isochoric heat rejection (exhaust)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69120" y="12015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74890" y="12177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92627" y="121818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07055" y="12015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2095" y="2355246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BDC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0986" y="1549130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TDC</a:t>
            </a:r>
          </a:p>
        </p:txBody>
      </p:sp>
      <p:grpSp>
        <p:nvGrpSpPr>
          <p:cNvPr id="49" name="Group 48"/>
          <p:cNvGrpSpPr>
            <a:grpSpLocks noChangeAspect="1"/>
          </p:cNvGrpSpPr>
          <p:nvPr/>
        </p:nvGrpSpPr>
        <p:grpSpPr>
          <a:xfrm>
            <a:off x="7061465" y="721248"/>
            <a:ext cx="1239643" cy="2028507"/>
            <a:chOff x="4495190" y="1892800"/>
            <a:chExt cx="1689820" cy="2765160"/>
          </a:xfrm>
        </p:grpSpPr>
        <p:sp>
          <p:nvSpPr>
            <p:cNvPr id="50" name="Freeform 49"/>
            <p:cNvSpPr/>
            <p:nvPr/>
          </p:nvSpPr>
          <p:spPr>
            <a:xfrm>
              <a:off x="4534215" y="1934598"/>
              <a:ext cx="1617203" cy="1964827"/>
            </a:xfrm>
            <a:custGeom>
              <a:avLst/>
              <a:gdLst>
                <a:gd name="connsiteX0" fmla="*/ 0 w 1617203"/>
                <a:gd name="connsiteY0" fmla="*/ 0 h 1964827"/>
                <a:gd name="connsiteX1" fmla="*/ 672575 w 1617203"/>
                <a:gd name="connsiteY1" fmla="*/ 959742 h 1964827"/>
                <a:gd name="connsiteX2" fmla="*/ 1617203 w 1617203"/>
                <a:gd name="connsiteY2" fmla="*/ 1964827 h 1964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203" h="1964827">
                  <a:moveTo>
                    <a:pt x="0" y="0"/>
                  </a:moveTo>
                  <a:cubicBezTo>
                    <a:pt x="201520" y="316135"/>
                    <a:pt x="403041" y="632271"/>
                    <a:pt x="672575" y="959742"/>
                  </a:cubicBezTo>
                  <a:cubicBezTo>
                    <a:pt x="942109" y="1287213"/>
                    <a:pt x="1279656" y="1626020"/>
                    <a:pt x="1617203" y="1964827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534215" y="3204179"/>
              <a:ext cx="1617203" cy="1420720"/>
            </a:xfrm>
            <a:custGeom>
              <a:avLst/>
              <a:gdLst>
                <a:gd name="connsiteX0" fmla="*/ 0 w 1617203"/>
                <a:gd name="connsiteY0" fmla="*/ 0 h 1420720"/>
                <a:gd name="connsiteX1" fmla="*/ 740588 w 1617203"/>
                <a:gd name="connsiteY1" fmla="*/ 748145 h 1420720"/>
                <a:gd name="connsiteX2" fmla="*/ 1617203 w 1617203"/>
                <a:gd name="connsiteY2" fmla="*/ 1420720 h 142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203" h="1420720">
                  <a:moveTo>
                    <a:pt x="0" y="0"/>
                  </a:moveTo>
                  <a:cubicBezTo>
                    <a:pt x="235527" y="255679"/>
                    <a:pt x="471054" y="511358"/>
                    <a:pt x="740588" y="748145"/>
                  </a:cubicBezTo>
                  <a:cubicBezTo>
                    <a:pt x="1010122" y="984932"/>
                    <a:pt x="1313662" y="1202826"/>
                    <a:pt x="1617203" y="1420720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27"/>
            <p:cNvGrpSpPr/>
            <p:nvPr/>
          </p:nvGrpSpPr>
          <p:grpSpPr>
            <a:xfrm>
              <a:off x="4495190" y="1892800"/>
              <a:ext cx="1689820" cy="2765160"/>
              <a:chOff x="4495190" y="1892800"/>
              <a:chExt cx="1689820" cy="276516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3899913" y="2564888"/>
                <a:ext cx="1267365" cy="1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5781759" y="4254706"/>
                <a:ext cx="729696" cy="3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Oval 54"/>
              <p:cNvSpPr/>
              <p:nvPr/>
            </p:nvSpPr>
            <p:spPr>
              <a:xfrm>
                <a:off x="4495190" y="1892800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108200" y="3851455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495190" y="3160165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108200" y="4581150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59" name="Straight Connector 58"/>
          <p:cNvCxnSpPr/>
          <p:nvPr/>
        </p:nvCxnSpPr>
        <p:spPr>
          <a:xfrm rot="5400000">
            <a:off x="5381948" y="1600994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741557" y="2960603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219546"/>
              </p:ext>
            </p:extLst>
          </p:nvPr>
        </p:nvGraphicFramePr>
        <p:xfrm>
          <a:off x="6501626" y="241386"/>
          <a:ext cx="238025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36" name="Equation" r:id="rId4" imgW="152268" imgH="164957" progId="">
                  <p:embed/>
                </p:oleObj>
              </mc:Choice>
              <mc:Fallback>
                <p:oleObj name="Equation" r:id="rId4" imgW="152268" imgH="164957" progId="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626" y="241386"/>
                        <a:ext cx="238025" cy="257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8260296" y="259220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821534" y="1521017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41499" y="47281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141154" y="1880914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66" name="Straight Connector 65"/>
          <p:cNvCxnSpPr/>
          <p:nvPr/>
        </p:nvCxnSpPr>
        <p:spPr>
          <a:xfrm rot="5400000">
            <a:off x="6386412" y="2430471"/>
            <a:ext cx="13825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8114637" y="2968141"/>
            <a:ext cx="3072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191447" y="2737711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BDC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030348" y="2726382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TDC</a:t>
            </a:r>
          </a:p>
        </p:txBody>
      </p:sp>
      <p:sp>
        <p:nvSpPr>
          <p:cNvPr id="71" name="Freeform 70"/>
          <p:cNvSpPr/>
          <p:nvPr/>
        </p:nvSpPr>
        <p:spPr>
          <a:xfrm flipH="1">
            <a:off x="7038306" y="3735456"/>
            <a:ext cx="1186372" cy="1441387"/>
          </a:xfrm>
          <a:custGeom>
            <a:avLst/>
            <a:gdLst>
              <a:gd name="connsiteX0" fmla="*/ 0 w 1617203"/>
              <a:gd name="connsiteY0" fmla="*/ 0 h 1964827"/>
              <a:gd name="connsiteX1" fmla="*/ 672575 w 1617203"/>
              <a:gd name="connsiteY1" fmla="*/ 959742 h 1964827"/>
              <a:gd name="connsiteX2" fmla="*/ 1617203 w 1617203"/>
              <a:gd name="connsiteY2" fmla="*/ 1964827 h 196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7203" h="1964827">
                <a:moveTo>
                  <a:pt x="0" y="0"/>
                </a:moveTo>
                <a:cubicBezTo>
                  <a:pt x="201520" y="316135"/>
                  <a:pt x="403041" y="632271"/>
                  <a:pt x="672575" y="959742"/>
                </a:cubicBezTo>
                <a:cubicBezTo>
                  <a:pt x="942109" y="1287213"/>
                  <a:pt x="1279656" y="1626020"/>
                  <a:pt x="1617203" y="1964827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flipH="1">
            <a:off x="7038306" y="4666814"/>
            <a:ext cx="1186372" cy="1042233"/>
          </a:xfrm>
          <a:custGeom>
            <a:avLst/>
            <a:gdLst>
              <a:gd name="connsiteX0" fmla="*/ 0 w 1617203"/>
              <a:gd name="connsiteY0" fmla="*/ 0 h 1420720"/>
              <a:gd name="connsiteX1" fmla="*/ 740588 w 1617203"/>
              <a:gd name="connsiteY1" fmla="*/ 748145 h 1420720"/>
              <a:gd name="connsiteX2" fmla="*/ 1617203 w 1617203"/>
              <a:gd name="connsiteY2" fmla="*/ 1420720 h 142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7203" h="1420720">
                <a:moveTo>
                  <a:pt x="0" y="0"/>
                </a:moveTo>
                <a:cubicBezTo>
                  <a:pt x="235527" y="255679"/>
                  <a:pt x="471054" y="511358"/>
                  <a:pt x="740588" y="748145"/>
                </a:cubicBezTo>
                <a:cubicBezTo>
                  <a:pt x="1010122" y="984932"/>
                  <a:pt x="1313662" y="1202826"/>
                  <a:pt x="1617203" y="1420720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 rot="16200000" flipV="1">
            <a:off x="7760266" y="4197833"/>
            <a:ext cx="929732" cy="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H="1">
            <a:off x="6774185" y="5437475"/>
            <a:ext cx="535301" cy="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 flipH="1">
            <a:off x="8196959" y="370479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flipH="1">
            <a:off x="7013663" y="5141652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flipH="1">
            <a:off x="8196959" y="4634525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 flipH="1">
            <a:off x="7013663" y="567695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5380875" y="4571643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740484" y="5931252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717872"/>
              </p:ext>
            </p:extLst>
          </p:nvPr>
        </p:nvGraphicFramePr>
        <p:xfrm>
          <a:off x="6510838" y="3212085"/>
          <a:ext cx="218190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37" name="Equation" r:id="rId6" imgW="139579" imgH="164957" progId="">
                  <p:embed/>
                </p:oleObj>
              </mc:Choice>
              <mc:Fallback>
                <p:oleObj name="Equation" r:id="rId6" imgW="139579" imgH="164957" progId="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838" y="3212085"/>
                        <a:ext cx="218190" cy="257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867985"/>
              </p:ext>
            </p:extLst>
          </p:nvPr>
        </p:nvGraphicFramePr>
        <p:xfrm>
          <a:off x="8618031" y="5925325"/>
          <a:ext cx="178519" cy="21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38" name="Equation" r:id="rId8" imgW="114201" imgH="139579" progId="">
                  <p:embed/>
                </p:oleObj>
              </mc:Choice>
              <mc:Fallback>
                <p:oleObj name="Equation" r:id="rId8" imgW="114201" imgH="139579" progId="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8031" y="5925325"/>
                        <a:ext cx="178519" cy="218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6902797" y="5691321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893698" y="4864459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092529" y="3456361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093352" y="466451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87" name="TextBox 86"/>
          <p:cNvSpPr txBox="1"/>
          <p:nvPr/>
        </p:nvSpPr>
        <p:spPr>
          <a:xfrm rot="18704679">
            <a:off x="7135811" y="4370247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const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 rot="19063453">
            <a:off x="7299020" y="4905606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const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0816" name="Object 2908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844168"/>
              </p:ext>
            </p:extLst>
          </p:nvPr>
        </p:nvGraphicFramePr>
        <p:xfrm>
          <a:off x="8611020" y="2968140"/>
          <a:ext cx="177800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39" name="Equation" r:id="rId10" imgW="114120" imgH="139680" progId="">
                  <p:embed/>
                </p:oleObj>
              </mc:Choice>
              <mc:Fallback>
                <p:oleObj name="Equation" r:id="rId10" imgW="114120" imgH="139680" progId="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1020" y="2968140"/>
                        <a:ext cx="177800" cy="21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17" name="Object 2908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183192"/>
              </p:ext>
            </p:extLst>
          </p:nvPr>
        </p:nvGraphicFramePr>
        <p:xfrm>
          <a:off x="2574940" y="3318955"/>
          <a:ext cx="182196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40" name="Equation" r:id="rId12" imgW="1041120" imgH="253800" progId="">
                  <p:embed/>
                </p:oleObj>
              </mc:Choice>
              <mc:Fallback>
                <p:oleObj name="Equation" r:id="rId12" imgW="1041120" imgH="253800" progId="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40" y="3318955"/>
                        <a:ext cx="1821960" cy="44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575458"/>
              </p:ext>
            </p:extLst>
          </p:nvPr>
        </p:nvGraphicFramePr>
        <p:xfrm>
          <a:off x="2574940" y="4046099"/>
          <a:ext cx="18224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41" name="Equation" r:id="rId14" imgW="1041120" imgH="253800" progId="">
                  <p:embed/>
                </p:oleObj>
              </mc:Choice>
              <mc:Fallback>
                <p:oleObj name="Equation" r:id="rId14" imgW="1041120" imgH="253800" progId="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40" y="4046099"/>
                        <a:ext cx="18224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535447"/>
              </p:ext>
            </p:extLst>
          </p:nvPr>
        </p:nvGraphicFramePr>
        <p:xfrm>
          <a:off x="2583182" y="4789535"/>
          <a:ext cx="18446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42" name="Equation" r:id="rId16" imgW="1054100" imgH="254000" progId="">
                  <p:embed/>
                </p:oleObj>
              </mc:Choice>
              <mc:Fallback>
                <p:oleObj name="Equation" r:id="rId16" imgW="1054100" imgH="254000" progId="">
                  <p:embed/>
                  <p:pic>
                    <p:nvPicPr>
                      <p:cNvPr id="0" name="Object 2908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3182" y="4789535"/>
                        <a:ext cx="18446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761907"/>
              </p:ext>
            </p:extLst>
          </p:nvPr>
        </p:nvGraphicFramePr>
        <p:xfrm>
          <a:off x="2586038" y="5596040"/>
          <a:ext cx="18002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43" name="Equation" r:id="rId18" imgW="1028254" imgH="253890" progId="">
                  <p:embed/>
                </p:oleObj>
              </mc:Choice>
              <mc:Fallback>
                <p:oleObj name="Equation" r:id="rId18" imgW="1028254" imgH="253890" progId="">
                  <p:embed/>
                  <p:pic>
                    <p:nvPicPr>
                      <p:cNvPr id="0" name="Object 2908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5596040"/>
                        <a:ext cx="18002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1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0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0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 Cycle Performance</a:t>
            </a:r>
            <a:endParaRPr lang="en-US" dirty="0"/>
          </a:p>
        </p:txBody>
      </p:sp>
      <p:graphicFrame>
        <p:nvGraphicFramePr>
          <p:cNvPr id="2119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902888"/>
              </p:ext>
            </p:extLst>
          </p:nvPr>
        </p:nvGraphicFramePr>
        <p:xfrm>
          <a:off x="993775" y="3616325"/>
          <a:ext cx="40163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00" name="Equation" r:id="rId4" imgW="2298600" imgH="457200" progId="">
                  <p:embed/>
                </p:oleObj>
              </mc:Choice>
              <mc:Fallback>
                <p:oleObj name="Equation" r:id="rId4" imgW="2298600" imgH="457200" progId="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616325"/>
                        <a:ext cx="40163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1394" y="2834330"/>
            <a:ext cx="2711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Thermal Efficiency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7061465" y="721248"/>
            <a:ext cx="1239643" cy="2028507"/>
            <a:chOff x="4495190" y="1892800"/>
            <a:chExt cx="1689820" cy="2765160"/>
          </a:xfrm>
        </p:grpSpPr>
        <p:sp>
          <p:nvSpPr>
            <p:cNvPr id="10" name="Freeform 9"/>
            <p:cNvSpPr/>
            <p:nvPr/>
          </p:nvSpPr>
          <p:spPr>
            <a:xfrm>
              <a:off x="4534215" y="1934598"/>
              <a:ext cx="1617203" cy="1964827"/>
            </a:xfrm>
            <a:custGeom>
              <a:avLst/>
              <a:gdLst>
                <a:gd name="connsiteX0" fmla="*/ 0 w 1617203"/>
                <a:gd name="connsiteY0" fmla="*/ 0 h 1964827"/>
                <a:gd name="connsiteX1" fmla="*/ 672575 w 1617203"/>
                <a:gd name="connsiteY1" fmla="*/ 959742 h 1964827"/>
                <a:gd name="connsiteX2" fmla="*/ 1617203 w 1617203"/>
                <a:gd name="connsiteY2" fmla="*/ 1964827 h 1964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203" h="1964827">
                  <a:moveTo>
                    <a:pt x="0" y="0"/>
                  </a:moveTo>
                  <a:cubicBezTo>
                    <a:pt x="201520" y="316135"/>
                    <a:pt x="403041" y="632271"/>
                    <a:pt x="672575" y="959742"/>
                  </a:cubicBezTo>
                  <a:cubicBezTo>
                    <a:pt x="942109" y="1287213"/>
                    <a:pt x="1279656" y="1626020"/>
                    <a:pt x="1617203" y="1964827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534215" y="3204179"/>
              <a:ext cx="1617203" cy="1420720"/>
            </a:xfrm>
            <a:custGeom>
              <a:avLst/>
              <a:gdLst>
                <a:gd name="connsiteX0" fmla="*/ 0 w 1617203"/>
                <a:gd name="connsiteY0" fmla="*/ 0 h 1420720"/>
                <a:gd name="connsiteX1" fmla="*/ 740588 w 1617203"/>
                <a:gd name="connsiteY1" fmla="*/ 748145 h 1420720"/>
                <a:gd name="connsiteX2" fmla="*/ 1617203 w 1617203"/>
                <a:gd name="connsiteY2" fmla="*/ 1420720 h 142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203" h="1420720">
                  <a:moveTo>
                    <a:pt x="0" y="0"/>
                  </a:moveTo>
                  <a:cubicBezTo>
                    <a:pt x="235527" y="255679"/>
                    <a:pt x="471054" y="511358"/>
                    <a:pt x="740588" y="748145"/>
                  </a:cubicBezTo>
                  <a:cubicBezTo>
                    <a:pt x="1010122" y="984932"/>
                    <a:pt x="1313662" y="1202826"/>
                    <a:pt x="1617203" y="1420720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27"/>
            <p:cNvGrpSpPr/>
            <p:nvPr/>
          </p:nvGrpSpPr>
          <p:grpSpPr>
            <a:xfrm>
              <a:off x="4495190" y="1892800"/>
              <a:ext cx="1689820" cy="2765160"/>
              <a:chOff x="4495190" y="1892800"/>
              <a:chExt cx="1689820" cy="276516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 flipH="1" flipV="1">
                <a:off x="3899913" y="2564888"/>
                <a:ext cx="1267365" cy="1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5781759" y="4254706"/>
                <a:ext cx="729696" cy="3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4495190" y="1892800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108200" y="3851455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495190" y="3160165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108200" y="4581150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" name="Straight Connector 18"/>
          <p:cNvCxnSpPr/>
          <p:nvPr/>
        </p:nvCxnSpPr>
        <p:spPr>
          <a:xfrm rot="5400000">
            <a:off x="5381948" y="1600994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41557" y="2960603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551640"/>
              </p:ext>
            </p:extLst>
          </p:nvPr>
        </p:nvGraphicFramePr>
        <p:xfrm>
          <a:off x="6501626" y="241386"/>
          <a:ext cx="238025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01" name="Equation" r:id="rId6" imgW="152268" imgH="164957" progId="">
                  <p:embed/>
                </p:oleObj>
              </mc:Choice>
              <mc:Fallback>
                <p:oleObj name="Equation" r:id="rId6" imgW="152268" imgH="164957" progId="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626" y="241386"/>
                        <a:ext cx="238025" cy="257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260296" y="259220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21534" y="1521017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41499" y="47281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41154" y="1880914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6386412" y="2430471"/>
            <a:ext cx="13825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8114637" y="2968141"/>
            <a:ext cx="3072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191447" y="2737711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BDC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30348" y="2726382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TDC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533616"/>
              </p:ext>
            </p:extLst>
          </p:nvPr>
        </p:nvGraphicFramePr>
        <p:xfrm>
          <a:off x="8611020" y="2968140"/>
          <a:ext cx="177800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02" name="Equation" r:id="rId8" imgW="114120" imgH="139680" progId="">
                  <p:embed/>
                </p:oleObj>
              </mc:Choice>
              <mc:Fallback>
                <p:oleObj name="Equation" r:id="rId8" imgW="114120" imgH="139680" progId="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1020" y="2968140"/>
                        <a:ext cx="177800" cy="21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1394" y="1185540"/>
            <a:ext cx="2805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Compression Ratio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60812"/>
              </p:ext>
            </p:extLst>
          </p:nvPr>
        </p:nvGraphicFramePr>
        <p:xfrm>
          <a:off x="885120" y="1707327"/>
          <a:ext cx="14859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03" name="Equation" r:id="rId10" imgW="850680" imgH="431640" progId="">
                  <p:embed/>
                </p:oleObj>
              </mc:Choice>
              <mc:Fallback>
                <p:oleObj name="Equation" r:id="rId10" imgW="850680" imgH="431640" progId="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120" y="1707327"/>
                        <a:ext cx="14859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705652"/>
              </p:ext>
            </p:extLst>
          </p:nvPr>
        </p:nvGraphicFramePr>
        <p:xfrm>
          <a:off x="894857" y="4632005"/>
          <a:ext cx="30178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04" name="Equation" r:id="rId12" imgW="1726920" imgH="431640" progId="">
                  <p:embed/>
                </p:oleObj>
              </mc:Choice>
              <mc:Fallback>
                <p:oleObj name="Equation" r:id="rId12" imgW="1726920" imgH="431640" progId="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857" y="4632005"/>
                        <a:ext cx="3017838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Freeform 33"/>
          <p:cNvSpPr/>
          <p:nvPr/>
        </p:nvSpPr>
        <p:spPr>
          <a:xfrm flipH="1">
            <a:off x="7038306" y="3735456"/>
            <a:ext cx="1186372" cy="1441387"/>
          </a:xfrm>
          <a:custGeom>
            <a:avLst/>
            <a:gdLst>
              <a:gd name="connsiteX0" fmla="*/ 0 w 1617203"/>
              <a:gd name="connsiteY0" fmla="*/ 0 h 1964827"/>
              <a:gd name="connsiteX1" fmla="*/ 672575 w 1617203"/>
              <a:gd name="connsiteY1" fmla="*/ 959742 h 1964827"/>
              <a:gd name="connsiteX2" fmla="*/ 1617203 w 1617203"/>
              <a:gd name="connsiteY2" fmla="*/ 1964827 h 196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7203" h="1964827">
                <a:moveTo>
                  <a:pt x="0" y="0"/>
                </a:moveTo>
                <a:cubicBezTo>
                  <a:pt x="201520" y="316135"/>
                  <a:pt x="403041" y="632271"/>
                  <a:pt x="672575" y="959742"/>
                </a:cubicBezTo>
                <a:cubicBezTo>
                  <a:pt x="942109" y="1287213"/>
                  <a:pt x="1279656" y="1626020"/>
                  <a:pt x="1617203" y="1964827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flipH="1">
            <a:off x="7038306" y="4666814"/>
            <a:ext cx="1186372" cy="1042233"/>
          </a:xfrm>
          <a:custGeom>
            <a:avLst/>
            <a:gdLst>
              <a:gd name="connsiteX0" fmla="*/ 0 w 1617203"/>
              <a:gd name="connsiteY0" fmla="*/ 0 h 1420720"/>
              <a:gd name="connsiteX1" fmla="*/ 740588 w 1617203"/>
              <a:gd name="connsiteY1" fmla="*/ 748145 h 1420720"/>
              <a:gd name="connsiteX2" fmla="*/ 1617203 w 1617203"/>
              <a:gd name="connsiteY2" fmla="*/ 1420720 h 142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7203" h="1420720">
                <a:moveTo>
                  <a:pt x="0" y="0"/>
                </a:moveTo>
                <a:cubicBezTo>
                  <a:pt x="235527" y="255679"/>
                  <a:pt x="471054" y="511358"/>
                  <a:pt x="740588" y="748145"/>
                </a:cubicBezTo>
                <a:cubicBezTo>
                  <a:pt x="1010122" y="984932"/>
                  <a:pt x="1313662" y="1202826"/>
                  <a:pt x="1617203" y="1420720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16200000" flipV="1">
            <a:off x="7760266" y="4197833"/>
            <a:ext cx="929732" cy="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6774185" y="5437475"/>
            <a:ext cx="535301" cy="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 flipH="1">
            <a:off x="8196959" y="370479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flipH="1">
            <a:off x="7013663" y="5141652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flipH="1">
            <a:off x="8196959" y="4634525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flipH="1">
            <a:off x="7013663" y="567695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5380875" y="4571643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740484" y="5931252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126992"/>
              </p:ext>
            </p:extLst>
          </p:nvPr>
        </p:nvGraphicFramePr>
        <p:xfrm>
          <a:off x="6510838" y="3212085"/>
          <a:ext cx="218190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05" name="Equation" r:id="rId14" imgW="139579" imgH="164957" progId="">
                  <p:embed/>
                </p:oleObj>
              </mc:Choice>
              <mc:Fallback>
                <p:oleObj name="Equation" r:id="rId14" imgW="139579" imgH="164957" progId="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838" y="3212085"/>
                        <a:ext cx="218190" cy="257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84971"/>
              </p:ext>
            </p:extLst>
          </p:nvPr>
        </p:nvGraphicFramePr>
        <p:xfrm>
          <a:off x="8618031" y="5925325"/>
          <a:ext cx="178519" cy="21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06" name="Equation" r:id="rId16" imgW="114201" imgH="139579" progId="">
                  <p:embed/>
                </p:oleObj>
              </mc:Choice>
              <mc:Fallback>
                <p:oleObj name="Equation" r:id="rId16" imgW="114201" imgH="139579" progId="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8031" y="5925325"/>
                        <a:ext cx="178519" cy="218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902797" y="5691321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893698" y="4864459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092529" y="3456361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93352" y="466451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 rot="18704679">
            <a:off x="7135811" y="4370247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const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19063453">
            <a:off x="7299020" y="4905606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const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7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 Cycle Performance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1394" y="1201510"/>
            <a:ext cx="3532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Mean Effective Pressure</a:t>
            </a:r>
          </a:p>
        </p:txBody>
      </p:sp>
      <p:graphicFrame>
        <p:nvGraphicFramePr>
          <p:cNvPr id="2119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036812"/>
              </p:ext>
            </p:extLst>
          </p:nvPr>
        </p:nvGraphicFramePr>
        <p:xfrm>
          <a:off x="654690" y="1915385"/>
          <a:ext cx="488315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082" name="Equation" r:id="rId4" imgW="2793960" imgH="469800" progId="">
                  <p:embed/>
                </p:oleObj>
              </mc:Choice>
              <mc:Fallback>
                <p:oleObj name="Equation" r:id="rId4" imgW="2793960" imgH="469800" progId="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90" y="1915385"/>
                        <a:ext cx="4883150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7061465" y="721248"/>
            <a:ext cx="1239643" cy="2028507"/>
            <a:chOff x="4495190" y="1892800"/>
            <a:chExt cx="1689820" cy="2765160"/>
          </a:xfrm>
        </p:grpSpPr>
        <p:sp>
          <p:nvSpPr>
            <p:cNvPr id="10" name="Freeform 9"/>
            <p:cNvSpPr/>
            <p:nvPr/>
          </p:nvSpPr>
          <p:spPr>
            <a:xfrm>
              <a:off x="4534215" y="1934598"/>
              <a:ext cx="1617203" cy="1964827"/>
            </a:xfrm>
            <a:custGeom>
              <a:avLst/>
              <a:gdLst>
                <a:gd name="connsiteX0" fmla="*/ 0 w 1617203"/>
                <a:gd name="connsiteY0" fmla="*/ 0 h 1964827"/>
                <a:gd name="connsiteX1" fmla="*/ 672575 w 1617203"/>
                <a:gd name="connsiteY1" fmla="*/ 959742 h 1964827"/>
                <a:gd name="connsiteX2" fmla="*/ 1617203 w 1617203"/>
                <a:gd name="connsiteY2" fmla="*/ 1964827 h 1964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203" h="1964827">
                  <a:moveTo>
                    <a:pt x="0" y="0"/>
                  </a:moveTo>
                  <a:cubicBezTo>
                    <a:pt x="201520" y="316135"/>
                    <a:pt x="403041" y="632271"/>
                    <a:pt x="672575" y="959742"/>
                  </a:cubicBezTo>
                  <a:cubicBezTo>
                    <a:pt x="942109" y="1287213"/>
                    <a:pt x="1279656" y="1626020"/>
                    <a:pt x="1617203" y="1964827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534215" y="3204179"/>
              <a:ext cx="1617203" cy="1420720"/>
            </a:xfrm>
            <a:custGeom>
              <a:avLst/>
              <a:gdLst>
                <a:gd name="connsiteX0" fmla="*/ 0 w 1617203"/>
                <a:gd name="connsiteY0" fmla="*/ 0 h 1420720"/>
                <a:gd name="connsiteX1" fmla="*/ 740588 w 1617203"/>
                <a:gd name="connsiteY1" fmla="*/ 748145 h 1420720"/>
                <a:gd name="connsiteX2" fmla="*/ 1617203 w 1617203"/>
                <a:gd name="connsiteY2" fmla="*/ 1420720 h 142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203" h="1420720">
                  <a:moveTo>
                    <a:pt x="0" y="0"/>
                  </a:moveTo>
                  <a:cubicBezTo>
                    <a:pt x="235527" y="255679"/>
                    <a:pt x="471054" y="511358"/>
                    <a:pt x="740588" y="748145"/>
                  </a:cubicBezTo>
                  <a:cubicBezTo>
                    <a:pt x="1010122" y="984932"/>
                    <a:pt x="1313662" y="1202826"/>
                    <a:pt x="1617203" y="1420720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27"/>
            <p:cNvGrpSpPr/>
            <p:nvPr/>
          </p:nvGrpSpPr>
          <p:grpSpPr>
            <a:xfrm>
              <a:off x="4495190" y="1892800"/>
              <a:ext cx="1689820" cy="2765160"/>
              <a:chOff x="4495190" y="1892800"/>
              <a:chExt cx="1689820" cy="276516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 flipH="1" flipV="1">
                <a:off x="3899913" y="2564888"/>
                <a:ext cx="1267365" cy="1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5781759" y="4254706"/>
                <a:ext cx="729696" cy="3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4495190" y="1892800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108200" y="3851455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495190" y="3160165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108200" y="4581150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" name="Straight Connector 18"/>
          <p:cNvCxnSpPr/>
          <p:nvPr/>
        </p:nvCxnSpPr>
        <p:spPr>
          <a:xfrm rot="5400000">
            <a:off x="5381948" y="1600994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41557" y="2960603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996495"/>
              </p:ext>
            </p:extLst>
          </p:nvPr>
        </p:nvGraphicFramePr>
        <p:xfrm>
          <a:off x="6501626" y="241386"/>
          <a:ext cx="238025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083" name="Equation" r:id="rId6" imgW="152268" imgH="164957" progId="">
                  <p:embed/>
                </p:oleObj>
              </mc:Choice>
              <mc:Fallback>
                <p:oleObj name="Equation" r:id="rId6" imgW="152268" imgH="164957" progId="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626" y="241386"/>
                        <a:ext cx="238025" cy="257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260296" y="259220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21534" y="1521017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41499" y="47281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41154" y="1880914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6386412" y="2430471"/>
            <a:ext cx="13825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8114637" y="2968141"/>
            <a:ext cx="3072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191447" y="2737711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BDC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30348" y="2726382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TDC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273153"/>
              </p:ext>
            </p:extLst>
          </p:nvPr>
        </p:nvGraphicFramePr>
        <p:xfrm>
          <a:off x="8611020" y="2968140"/>
          <a:ext cx="177800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084" name="Equation" r:id="rId8" imgW="114120" imgH="139680" progId="">
                  <p:embed/>
                </p:oleObj>
              </mc:Choice>
              <mc:Fallback>
                <p:oleObj name="Equation" r:id="rId8" imgW="114120" imgH="139680" progId="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1020" y="2968140"/>
                        <a:ext cx="177800" cy="21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Freeform 33"/>
          <p:cNvSpPr/>
          <p:nvPr/>
        </p:nvSpPr>
        <p:spPr>
          <a:xfrm flipH="1">
            <a:off x="7038306" y="3735456"/>
            <a:ext cx="1186372" cy="1441387"/>
          </a:xfrm>
          <a:custGeom>
            <a:avLst/>
            <a:gdLst>
              <a:gd name="connsiteX0" fmla="*/ 0 w 1617203"/>
              <a:gd name="connsiteY0" fmla="*/ 0 h 1964827"/>
              <a:gd name="connsiteX1" fmla="*/ 672575 w 1617203"/>
              <a:gd name="connsiteY1" fmla="*/ 959742 h 1964827"/>
              <a:gd name="connsiteX2" fmla="*/ 1617203 w 1617203"/>
              <a:gd name="connsiteY2" fmla="*/ 1964827 h 196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7203" h="1964827">
                <a:moveTo>
                  <a:pt x="0" y="0"/>
                </a:moveTo>
                <a:cubicBezTo>
                  <a:pt x="201520" y="316135"/>
                  <a:pt x="403041" y="632271"/>
                  <a:pt x="672575" y="959742"/>
                </a:cubicBezTo>
                <a:cubicBezTo>
                  <a:pt x="942109" y="1287213"/>
                  <a:pt x="1279656" y="1626020"/>
                  <a:pt x="1617203" y="1964827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flipH="1">
            <a:off x="7038306" y="4666814"/>
            <a:ext cx="1186372" cy="1042233"/>
          </a:xfrm>
          <a:custGeom>
            <a:avLst/>
            <a:gdLst>
              <a:gd name="connsiteX0" fmla="*/ 0 w 1617203"/>
              <a:gd name="connsiteY0" fmla="*/ 0 h 1420720"/>
              <a:gd name="connsiteX1" fmla="*/ 740588 w 1617203"/>
              <a:gd name="connsiteY1" fmla="*/ 748145 h 1420720"/>
              <a:gd name="connsiteX2" fmla="*/ 1617203 w 1617203"/>
              <a:gd name="connsiteY2" fmla="*/ 1420720 h 142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7203" h="1420720">
                <a:moveTo>
                  <a:pt x="0" y="0"/>
                </a:moveTo>
                <a:cubicBezTo>
                  <a:pt x="235527" y="255679"/>
                  <a:pt x="471054" y="511358"/>
                  <a:pt x="740588" y="748145"/>
                </a:cubicBezTo>
                <a:cubicBezTo>
                  <a:pt x="1010122" y="984932"/>
                  <a:pt x="1313662" y="1202826"/>
                  <a:pt x="1617203" y="1420720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16200000" flipV="1">
            <a:off x="7760266" y="4197833"/>
            <a:ext cx="929732" cy="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6774185" y="5437475"/>
            <a:ext cx="535301" cy="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 flipH="1">
            <a:off x="8196959" y="370479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flipH="1">
            <a:off x="7013663" y="5141652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flipH="1">
            <a:off x="8196959" y="4634525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flipH="1">
            <a:off x="7013663" y="567695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5380875" y="4571643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740484" y="5931252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630368"/>
              </p:ext>
            </p:extLst>
          </p:nvPr>
        </p:nvGraphicFramePr>
        <p:xfrm>
          <a:off x="6510838" y="3212085"/>
          <a:ext cx="218190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085" name="Equation" r:id="rId10" imgW="139579" imgH="164957" progId="">
                  <p:embed/>
                </p:oleObj>
              </mc:Choice>
              <mc:Fallback>
                <p:oleObj name="Equation" r:id="rId10" imgW="139579" imgH="164957" progId="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838" y="3212085"/>
                        <a:ext cx="218190" cy="257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995800"/>
              </p:ext>
            </p:extLst>
          </p:nvPr>
        </p:nvGraphicFramePr>
        <p:xfrm>
          <a:off x="8618031" y="5925325"/>
          <a:ext cx="178519" cy="21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086" name="Equation" r:id="rId12" imgW="114201" imgH="139579" progId="">
                  <p:embed/>
                </p:oleObj>
              </mc:Choice>
              <mc:Fallback>
                <p:oleObj name="Equation" r:id="rId12" imgW="114201" imgH="139579" progId="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8031" y="5925325"/>
                        <a:ext cx="178519" cy="218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902797" y="5691321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893698" y="4864459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092529" y="3456361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93352" y="466451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 rot="18704679">
            <a:off x="7135811" y="4370247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const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19063453">
            <a:off x="7299020" y="4905606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const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859609"/>
              </p:ext>
            </p:extLst>
          </p:nvPr>
        </p:nvGraphicFramePr>
        <p:xfrm>
          <a:off x="651796" y="3023085"/>
          <a:ext cx="392906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087" name="Equation" r:id="rId14" imgW="2247840" imgH="495000" progId="">
                  <p:embed/>
                </p:oleObj>
              </mc:Choice>
              <mc:Fallback>
                <p:oleObj name="Equation" r:id="rId14" imgW="2247840" imgH="495000" progId="">
                  <p:embed/>
                  <p:pic>
                    <p:nvPicPr>
                      <p:cNvPr id="0" name="Picture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796" y="3023085"/>
                        <a:ext cx="3929063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225035"/>
              </p:ext>
            </p:extLst>
          </p:nvPr>
        </p:nvGraphicFramePr>
        <p:xfrm>
          <a:off x="1430338" y="4657725"/>
          <a:ext cx="4151312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088" name="Equation" r:id="rId16" imgW="2374560" imgH="863280" progId="">
                  <p:embed/>
                </p:oleObj>
              </mc:Choice>
              <mc:Fallback>
                <p:oleObj name="Equation" r:id="rId16" imgW="2374560" imgH="863280" progId="">
                  <p:embed/>
                  <p:pic>
                    <p:nvPicPr>
                      <p:cNvPr id="0" name="Picture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4657725"/>
                        <a:ext cx="4151312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342199" y="4120290"/>
            <a:ext cx="4771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Cold ASC values (Table C.13a) ...</a:t>
            </a:r>
          </a:p>
        </p:txBody>
      </p:sp>
      <p:sp>
        <p:nvSpPr>
          <p:cNvPr id="5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3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 Engine - Diesel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60726" y="1587415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0726" y="1587415"/>
            <a:ext cx="729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790421" y="1587415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60726" y="2509135"/>
            <a:ext cx="729695" cy="115215"/>
          </a:xfrm>
          <a:prstGeom prst="rect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945511" y="2508851"/>
            <a:ext cx="4915840" cy="28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66496" y="1587130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366496" y="1587130"/>
            <a:ext cx="729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96191" y="1587130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366496" y="1702630"/>
            <a:ext cx="729695" cy="115215"/>
          </a:xfrm>
          <a:prstGeom prst="rect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945511" y="1702630"/>
            <a:ext cx="49158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84233" y="1587519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84233" y="1587519"/>
            <a:ext cx="729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413928" y="1587519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8661" y="1587130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98661" y="1587130"/>
            <a:ext cx="729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728356" y="1587130"/>
            <a:ext cx="0" cy="115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998661" y="2508850"/>
            <a:ext cx="729695" cy="115215"/>
          </a:xfrm>
          <a:prstGeom prst="rect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41"/>
          <p:cNvSpPr txBox="1">
            <a:spLocks/>
          </p:cNvSpPr>
          <p:nvPr/>
        </p:nvSpPr>
        <p:spPr>
          <a:xfrm>
            <a:off x="385855" y="2968139"/>
            <a:ext cx="5722345" cy="31753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1-2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Isentropic compression from BDC to TDC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2-3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Isobaric heat input (combustion)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3-4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Isentropic expansion (power stroke)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4-1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Isochoric heat rejection (exhaust)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69120" y="12015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74890" y="12177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92627" y="121818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07055" y="12015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2095" y="2355246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BDC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0986" y="1549130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TDC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943725" y="1232408"/>
            <a:ext cx="66198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67700" y="2355248"/>
            <a:ext cx="5235" cy="36633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8244761" y="2693408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5381948" y="1600994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741557" y="2960603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262418"/>
              </p:ext>
            </p:extLst>
          </p:nvPr>
        </p:nvGraphicFramePr>
        <p:xfrm>
          <a:off x="6501626" y="241386"/>
          <a:ext cx="238025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62" name="Equation" r:id="rId4" imgW="152268" imgH="164957" progId="">
                  <p:embed/>
                </p:oleObj>
              </mc:Choice>
              <mc:Fallback>
                <p:oleObj name="Equation" r:id="rId4" imgW="152268" imgH="164957" progId="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626" y="241386"/>
                        <a:ext cx="238025" cy="257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8260296" y="259220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802506" y="971080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451053" y="971080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46972" y="2220430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6938741" y="1339001"/>
            <a:ext cx="0" cy="167570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268257" y="2776115"/>
            <a:ext cx="4678" cy="22726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191447" y="2737711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BDC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875107" y="2726382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TDC</a:t>
            </a:r>
          </a:p>
        </p:txBody>
      </p:sp>
      <p:sp>
        <p:nvSpPr>
          <p:cNvPr id="71" name="Freeform 70"/>
          <p:cNvSpPr/>
          <p:nvPr/>
        </p:nvSpPr>
        <p:spPr>
          <a:xfrm flipH="1">
            <a:off x="7038306" y="4092116"/>
            <a:ext cx="1186372" cy="652885"/>
          </a:xfrm>
          <a:custGeom>
            <a:avLst/>
            <a:gdLst>
              <a:gd name="connsiteX0" fmla="*/ 0 w 1617203"/>
              <a:gd name="connsiteY0" fmla="*/ 0 h 1964827"/>
              <a:gd name="connsiteX1" fmla="*/ 672575 w 1617203"/>
              <a:gd name="connsiteY1" fmla="*/ 959742 h 1964827"/>
              <a:gd name="connsiteX2" fmla="*/ 1617203 w 1617203"/>
              <a:gd name="connsiteY2" fmla="*/ 1964827 h 196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7203" h="1964827">
                <a:moveTo>
                  <a:pt x="0" y="0"/>
                </a:moveTo>
                <a:cubicBezTo>
                  <a:pt x="201520" y="316135"/>
                  <a:pt x="403041" y="632271"/>
                  <a:pt x="672575" y="959742"/>
                </a:cubicBezTo>
                <a:cubicBezTo>
                  <a:pt x="942109" y="1287213"/>
                  <a:pt x="1279656" y="1626020"/>
                  <a:pt x="1617203" y="1964827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flipH="1">
            <a:off x="7038306" y="4666814"/>
            <a:ext cx="1186372" cy="1042233"/>
          </a:xfrm>
          <a:custGeom>
            <a:avLst/>
            <a:gdLst>
              <a:gd name="connsiteX0" fmla="*/ 0 w 1617203"/>
              <a:gd name="connsiteY0" fmla="*/ 0 h 1420720"/>
              <a:gd name="connsiteX1" fmla="*/ 740588 w 1617203"/>
              <a:gd name="connsiteY1" fmla="*/ 748145 h 1420720"/>
              <a:gd name="connsiteX2" fmla="*/ 1617203 w 1617203"/>
              <a:gd name="connsiteY2" fmla="*/ 1420720 h 142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7203" h="1420720">
                <a:moveTo>
                  <a:pt x="0" y="0"/>
                </a:moveTo>
                <a:cubicBezTo>
                  <a:pt x="235527" y="255679"/>
                  <a:pt x="471054" y="511358"/>
                  <a:pt x="740588" y="748145"/>
                </a:cubicBezTo>
                <a:cubicBezTo>
                  <a:pt x="1010122" y="984932"/>
                  <a:pt x="1313662" y="1202826"/>
                  <a:pt x="1617203" y="1420720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 flipH="1" flipV="1">
            <a:off x="8224678" y="4120290"/>
            <a:ext cx="455" cy="54241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6" idx="4"/>
          </p:cNvCxnSpPr>
          <p:nvPr/>
        </p:nvCxnSpPr>
        <p:spPr>
          <a:xfrm>
            <a:off x="7041836" y="4773175"/>
            <a:ext cx="1" cy="93195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 flipH="1">
            <a:off x="8196959" y="406394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flipH="1">
            <a:off x="7013663" y="4716828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flipH="1">
            <a:off x="8196959" y="4634525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 flipH="1">
            <a:off x="7013663" y="567695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5380875" y="4571643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740484" y="5931252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140208"/>
              </p:ext>
            </p:extLst>
          </p:nvPr>
        </p:nvGraphicFramePr>
        <p:xfrm>
          <a:off x="6510838" y="3212085"/>
          <a:ext cx="218190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63" name="Equation" r:id="rId6" imgW="139579" imgH="164957" progId="">
                  <p:embed/>
                </p:oleObj>
              </mc:Choice>
              <mc:Fallback>
                <p:oleObj name="Equation" r:id="rId6" imgW="139579" imgH="164957" progId="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838" y="3212085"/>
                        <a:ext cx="218190" cy="257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06740"/>
              </p:ext>
            </p:extLst>
          </p:nvPr>
        </p:nvGraphicFramePr>
        <p:xfrm>
          <a:off x="8618031" y="5925325"/>
          <a:ext cx="178519" cy="21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64" name="Equation" r:id="rId8" imgW="114201" imgH="139579" progId="">
                  <p:embed/>
                </p:oleObj>
              </mc:Choice>
              <mc:Fallback>
                <p:oleObj name="Equation" r:id="rId8" imgW="114201" imgH="139579" progId="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8031" y="5925325"/>
                        <a:ext cx="178519" cy="218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6902797" y="5691321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893698" y="4439635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092529" y="3815511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093352" y="466451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87" name="TextBox 86"/>
          <p:cNvSpPr txBox="1"/>
          <p:nvPr/>
        </p:nvSpPr>
        <p:spPr>
          <a:xfrm rot="19877183">
            <a:off x="7228234" y="4185661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const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 rot="19063453">
            <a:off x="7299020" y="4905606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const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0816" name="Object 2908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366288"/>
              </p:ext>
            </p:extLst>
          </p:nvPr>
        </p:nvGraphicFramePr>
        <p:xfrm>
          <a:off x="8611020" y="2968140"/>
          <a:ext cx="177800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65" name="Equation" r:id="rId10" imgW="114120" imgH="139680" progId="">
                  <p:embed/>
                </p:oleObj>
              </mc:Choice>
              <mc:Fallback>
                <p:oleObj name="Equation" r:id="rId10" imgW="114120" imgH="139680" progId="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1020" y="2968140"/>
                        <a:ext cx="177800" cy="21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17" name="Object 2908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99339"/>
              </p:ext>
            </p:extLst>
          </p:nvPr>
        </p:nvGraphicFramePr>
        <p:xfrm>
          <a:off x="2574940" y="3390595"/>
          <a:ext cx="182196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66" name="Equation" r:id="rId12" imgW="1041120" imgH="253800" progId="">
                  <p:embed/>
                </p:oleObj>
              </mc:Choice>
              <mc:Fallback>
                <p:oleObj name="Equation" r:id="rId12" imgW="1041120" imgH="253800" progId="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40" y="3390595"/>
                        <a:ext cx="1821960" cy="44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667956"/>
              </p:ext>
            </p:extLst>
          </p:nvPr>
        </p:nvGraphicFramePr>
        <p:xfrm>
          <a:off x="2274888" y="4081885"/>
          <a:ext cx="24225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67" name="Equation" r:id="rId14" imgW="1384200" imgH="253800" progId="">
                  <p:embed/>
                </p:oleObj>
              </mc:Choice>
              <mc:Fallback>
                <p:oleObj name="Equation" r:id="rId14" imgW="1384200" imgH="253800" progId="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4081885"/>
                        <a:ext cx="242252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Rectangle 88"/>
          <p:cNvSpPr/>
          <p:nvPr/>
        </p:nvSpPr>
        <p:spPr>
          <a:xfrm>
            <a:off x="3684233" y="1892800"/>
            <a:ext cx="729695" cy="115215"/>
          </a:xfrm>
          <a:prstGeom prst="rect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943725" y="1238250"/>
            <a:ext cx="1328738" cy="1490663"/>
          </a:xfrm>
          <a:custGeom>
            <a:avLst/>
            <a:gdLst>
              <a:gd name="connsiteX0" fmla="*/ 1328738 w 1328738"/>
              <a:gd name="connsiteY0" fmla="*/ 1490663 h 1490663"/>
              <a:gd name="connsiteX1" fmla="*/ 423863 w 1328738"/>
              <a:gd name="connsiteY1" fmla="*/ 947738 h 1490663"/>
              <a:gd name="connsiteX2" fmla="*/ 0 w 1328738"/>
              <a:gd name="connsiteY2" fmla="*/ 0 h 149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8738" h="1490663">
                <a:moveTo>
                  <a:pt x="1328738" y="1490663"/>
                </a:moveTo>
                <a:cubicBezTo>
                  <a:pt x="987028" y="1343422"/>
                  <a:pt x="645319" y="1196182"/>
                  <a:pt x="423863" y="947738"/>
                </a:cubicBezTo>
                <a:cubicBezTo>
                  <a:pt x="202407" y="699294"/>
                  <a:pt x="101203" y="349647"/>
                  <a:pt x="0" y="0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591425" y="1238250"/>
            <a:ext cx="671513" cy="1128713"/>
          </a:xfrm>
          <a:custGeom>
            <a:avLst/>
            <a:gdLst>
              <a:gd name="connsiteX0" fmla="*/ 671513 w 671513"/>
              <a:gd name="connsiteY0" fmla="*/ 1128713 h 1128713"/>
              <a:gd name="connsiteX1" fmla="*/ 176213 w 671513"/>
              <a:gd name="connsiteY1" fmla="*/ 714375 h 1128713"/>
              <a:gd name="connsiteX2" fmla="*/ 0 w 671513"/>
              <a:gd name="connsiteY2" fmla="*/ 0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1513" h="1128713">
                <a:moveTo>
                  <a:pt x="671513" y="1128713"/>
                </a:moveTo>
                <a:cubicBezTo>
                  <a:pt x="479822" y="1015603"/>
                  <a:pt x="288132" y="902494"/>
                  <a:pt x="176213" y="714375"/>
                </a:cubicBezTo>
                <a:cubicBezTo>
                  <a:pt x="64294" y="526256"/>
                  <a:pt x="32147" y="263128"/>
                  <a:pt x="0" y="0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563251" y="1210076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244761" y="2338789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914705" y="1207513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716337"/>
              </p:ext>
            </p:extLst>
          </p:nvPr>
        </p:nvGraphicFramePr>
        <p:xfrm>
          <a:off x="2563813" y="4827940"/>
          <a:ext cx="18446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68" name="Equation" r:id="rId16" imgW="1054100" imgH="254000" progId="">
                  <p:embed/>
                </p:oleObj>
              </mc:Choice>
              <mc:Fallback>
                <p:oleObj name="Equation" r:id="rId16" imgW="1054100" imgH="254000" progId="">
                  <p:embed/>
                  <p:pic>
                    <p:nvPicPr>
                      <p:cNvPr id="0" name="Object 2908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4827940"/>
                        <a:ext cx="18446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417313"/>
              </p:ext>
            </p:extLst>
          </p:nvPr>
        </p:nvGraphicFramePr>
        <p:xfrm>
          <a:off x="2586038" y="5557635"/>
          <a:ext cx="18002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69" name="Equation" r:id="rId18" imgW="1028254" imgH="253890" progId="">
                  <p:embed/>
                </p:oleObj>
              </mc:Choice>
              <mc:Fallback>
                <p:oleObj name="Equation" r:id="rId18" imgW="1028254" imgH="253890" progId="">
                  <p:embed/>
                  <p:pic>
                    <p:nvPicPr>
                      <p:cNvPr id="0" name="Object 2908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5557635"/>
                        <a:ext cx="18002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94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0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0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6885</TotalTime>
  <Words>596</Words>
  <Application>Microsoft Office PowerPoint</Application>
  <PresentationFormat>On-screen Show (4:3)</PresentationFormat>
  <Paragraphs>198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Calibri</vt:lpstr>
      <vt:lpstr>Tahoma</vt:lpstr>
      <vt:lpstr>Times New Roman</vt:lpstr>
      <vt:lpstr>Wingdings</vt:lpstr>
      <vt:lpstr>Office Theme</vt:lpstr>
      <vt:lpstr>Equation</vt:lpstr>
      <vt:lpstr>Lecture 28</vt:lpstr>
      <vt:lpstr>IC Engine Terminology</vt:lpstr>
      <vt:lpstr>IC Engine Terminology</vt:lpstr>
      <vt:lpstr>IC Engine Performance</vt:lpstr>
      <vt:lpstr>Modeling the IC Engine</vt:lpstr>
      <vt:lpstr>SI Engine - Otto Cycle</vt:lpstr>
      <vt:lpstr>Otto Cycle Performance</vt:lpstr>
      <vt:lpstr>Otto Cycle Performance</vt:lpstr>
      <vt:lpstr>CI Engine - Diesel Cycle</vt:lpstr>
      <vt:lpstr>Diesel Cycle Performance</vt:lpstr>
      <vt:lpstr>Diesel Cycle Performance</vt:lpstr>
      <vt:lpstr>Cycle Evaluation</vt:lpstr>
      <vt:lpstr>IC Engine Performance</vt:lpstr>
      <vt:lpstr>IC Engine Performance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Daniel (dcordon@uidaho.edu)</cp:lastModifiedBy>
  <cp:revision>1061</cp:revision>
  <cp:lastPrinted>2012-10-30T19:21:35Z</cp:lastPrinted>
  <dcterms:created xsi:type="dcterms:W3CDTF">2008-11-21T16:06:48Z</dcterms:created>
  <dcterms:modified xsi:type="dcterms:W3CDTF">2017-11-03T17:58:59Z</dcterms:modified>
</cp:coreProperties>
</file>