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57" r:id="rId2"/>
    <p:sldId id="260" r:id="rId3"/>
    <p:sldId id="261" r:id="rId4"/>
    <p:sldId id="262" r:id="rId5"/>
    <p:sldId id="290" r:id="rId6"/>
    <p:sldId id="264" r:id="rId7"/>
    <p:sldId id="291" r:id="rId8"/>
    <p:sldId id="281" r:id="rId9"/>
    <p:sldId id="269" r:id="rId10"/>
    <p:sldId id="282" r:id="rId11"/>
    <p:sldId id="292" r:id="rId12"/>
    <p:sldId id="283" r:id="rId13"/>
    <p:sldId id="285" r:id="rId14"/>
    <p:sldId id="286" r:id="rId15"/>
    <p:sldId id="278" r:id="rId16"/>
    <p:sldId id="288" r:id="rId17"/>
    <p:sldId id="289" r:id="rId1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6797"/>
    <a:srgbClr val="0A50C2"/>
    <a:srgbClr val="5A92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90" d="100"/>
          <a:sy n="90" d="100"/>
        </p:scale>
        <p:origin x="1314" y="90"/>
      </p:cViewPr>
      <p:guideLst>
        <p:guide orient="horz" pos="2160"/>
        <p:guide pos="2880"/>
      </p:guideLst>
    </p:cSldViewPr>
  </p:slideViewPr>
  <p:notesTextViewPr>
    <p:cViewPr>
      <p:scale>
        <a:sx n="100" d="100"/>
        <a:sy n="100" d="100"/>
      </p:scale>
      <p:origin x="0" y="0"/>
    </p:cViewPr>
  </p:notesText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209" tIns="48105" rIns="96209" bIns="48105"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209" tIns="48105" rIns="96209" bIns="48105" rtlCol="0"/>
          <a:lstStyle>
            <a:lvl1pPr algn="r">
              <a:defRPr sz="1200"/>
            </a:lvl1pPr>
          </a:lstStyle>
          <a:p>
            <a:endParaRPr lang="en-US"/>
          </a:p>
        </p:txBody>
      </p:sp>
      <p:sp>
        <p:nvSpPr>
          <p:cNvPr id="4" name="Footer Placeholder 3"/>
          <p:cNvSpPr>
            <a:spLocks noGrp="1"/>
          </p:cNvSpPr>
          <p:nvPr>
            <p:ph type="ftr" sz="quarter" idx="2"/>
          </p:nvPr>
        </p:nvSpPr>
        <p:spPr>
          <a:xfrm>
            <a:off x="1" y="9119475"/>
            <a:ext cx="3169920" cy="480060"/>
          </a:xfrm>
          <a:prstGeom prst="rect">
            <a:avLst/>
          </a:prstGeom>
        </p:spPr>
        <p:txBody>
          <a:bodyPr vert="horz" lIns="96209" tIns="48105" rIns="96209" bIns="48105"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5"/>
            <a:ext cx="3169920" cy="480060"/>
          </a:xfrm>
          <a:prstGeom prst="rect">
            <a:avLst/>
          </a:prstGeom>
        </p:spPr>
        <p:txBody>
          <a:bodyPr vert="horz" lIns="96209" tIns="48105" rIns="96209" bIns="48105" rtlCol="0" anchor="b"/>
          <a:lstStyle>
            <a:lvl1pPr algn="r">
              <a:defRPr sz="1200"/>
            </a:lvl1pPr>
          </a:lstStyle>
          <a:p>
            <a:fld id="{98DAE91A-F90A-43FB-A228-D421B11EE704}" type="slidenum">
              <a:rPr lang="en-US" smtClean="0"/>
              <a:pPr/>
              <a:t>‹#›</a:t>
            </a:fld>
            <a:endParaRPr lang="en-US"/>
          </a:p>
        </p:txBody>
      </p:sp>
    </p:spTree>
    <p:extLst>
      <p:ext uri="{BB962C8B-B14F-4D97-AF65-F5344CB8AC3E}">
        <p14:creationId xmlns:p14="http://schemas.microsoft.com/office/powerpoint/2010/main" val="35008602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209" tIns="48105" rIns="96209" bIns="48105"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209" tIns="48105" rIns="96209" bIns="48105" rtlCol="0"/>
          <a:lstStyle>
            <a:lvl1pPr algn="r">
              <a:defRPr sz="1200"/>
            </a:lvl1pPr>
          </a:lstStyle>
          <a:p>
            <a:endParaRPr lang="en-US"/>
          </a:p>
        </p:txBody>
      </p:sp>
      <p:sp>
        <p:nvSpPr>
          <p:cNvPr id="4" name="Slide Image Placeholder 3"/>
          <p:cNvSpPr>
            <a:spLocks noGrp="1" noRot="1" noChangeAspect="1"/>
          </p:cNvSpPr>
          <p:nvPr>
            <p:ph type="sldImg" idx="2"/>
          </p:nvPr>
        </p:nvSpPr>
        <p:spPr>
          <a:xfrm>
            <a:off x="1257300" y="720725"/>
            <a:ext cx="4802188" cy="3602038"/>
          </a:xfrm>
          <a:prstGeom prst="rect">
            <a:avLst/>
          </a:prstGeom>
          <a:noFill/>
          <a:ln w="12700">
            <a:solidFill>
              <a:prstClr val="black"/>
            </a:solidFill>
          </a:ln>
        </p:spPr>
        <p:txBody>
          <a:bodyPr vert="horz" lIns="96209" tIns="48105" rIns="96209" bIns="48105"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209" tIns="48105" rIns="96209" bIns="4810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5"/>
            <a:ext cx="3169920" cy="480060"/>
          </a:xfrm>
          <a:prstGeom prst="rect">
            <a:avLst/>
          </a:prstGeom>
        </p:spPr>
        <p:txBody>
          <a:bodyPr vert="horz" lIns="96209" tIns="48105" rIns="96209" bIns="4810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209" tIns="48105" rIns="96209" bIns="48105" rtlCol="0" anchor="b"/>
          <a:lstStyle>
            <a:lvl1pPr algn="r">
              <a:defRPr sz="1200"/>
            </a:lvl1pPr>
          </a:lstStyle>
          <a:p>
            <a:fld id="{1AB10860-0700-4C13-9D34-728C0051246C}" type="slidenum">
              <a:rPr lang="en-US" smtClean="0"/>
              <a:pPr/>
              <a:t>‹#›</a:t>
            </a:fld>
            <a:endParaRPr lang="en-US"/>
          </a:p>
        </p:txBody>
      </p:sp>
    </p:spTree>
    <p:extLst>
      <p:ext uri="{BB962C8B-B14F-4D97-AF65-F5344CB8AC3E}">
        <p14:creationId xmlns:p14="http://schemas.microsoft.com/office/powerpoint/2010/main" val="26069643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B10860-0700-4C13-9D34-728C0051246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10</a:t>
            </a:fld>
            <a:endParaRPr lang="en-US" dirty="0"/>
          </a:p>
        </p:txBody>
      </p:sp>
    </p:spTree>
    <p:extLst>
      <p:ext uri="{BB962C8B-B14F-4D97-AF65-F5344CB8AC3E}">
        <p14:creationId xmlns:p14="http://schemas.microsoft.com/office/powerpoint/2010/main" val="721920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11</a:t>
            </a:fld>
            <a:endParaRPr lang="en-US" dirty="0"/>
          </a:p>
        </p:txBody>
      </p:sp>
    </p:spTree>
    <p:extLst>
      <p:ext uri="{BB962C8B-B14F-4D97-AF65-F5344CB8AC3E}">
        <p14:creationId xmlns:p14="http://schemas.microsoft.com/office/powerpoint/2010/main" val="1677077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12</a:t>
            </a:fld>
            <a:endParaRPr lang="en-US"/>
          </a:p>
        </p:txBody>
      </p:sp>
    </p:spTree>
    <p:extLst>
      <p:ext uri="{BB962C8B-B14F-4D97-AF65-F5344CB8AC3E}">
        <p14:creationId xmlns:p14="http://schemas.microsoft.com/office/powerpoint/2010/main" val="211022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13</a:t>
            </a:fld>
            <a:endParaRPr lang="en-US" dirty="0"/>
          </a:p>
        </p:txBody>
      </p:sp>
    </p:spTree>
    <p:extLst>
      <p:ext uri="{BB962C8B-B14F-4D97-AF65-F5344CB8AC3E}">
        <p14:creationId xmlns:p14="http://schemas.microsoft.com/office/powerpoint/2010/main" val="721920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14</a:t>
            </a:fld>
            <a:endParaRPr lang="en-US" dirty="0"/>
          </a:p>
        </p:txBody>
      </p:sp>
    </p:spTree>
    <p:extLst>
      <p:ext uri="{BB962C8B-B14F-4D97-AF65-F5344CB8AC3E}">
        <p14:creationId xmlns:p14="http://schemas.microsoft.com/office/powerpoint/2010/main" val="721920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15</a:t>
            </a:fld>
            <a:endParaRPr lang="en-US" dirty="0"/>
          </a:p>
        </p:txBody>
      </p:sp>
    </p:spTree>
    <p:extLst>
      <p:ext uri="{BB962C8B-B14F-4D97-AF65-F5344CB8AC3E}">
        <p14:creationId xmlns:p14="http://schemas.microsoft.com/office/powerpoint/2010/main" val="3655198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16</a:t>
            </a:fld>
            <a:endParaRPr lang="en-US"/>
          </a:p>
        </p:txBody>
      </p:sp>
    </p:spTree>
    <p:extLst>
      <p:ext uri="{BB962C8B-B14F-4D97-AF65-F5344CB8AC3E}">
        <p14:creationId xmlns:p14="http://schemas.microsoft.com/office/powerpoint/2010/main" val="3365190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17</a:t>
            </a:fld>
            <a:endParaRPr lang="en-US"/>
          </a:p>
        </p:txBody>
      </p:sp>
    </p:spTree>
    <p:extLst>
      <p:ext uri="{BB962C8B-B14F-4D97-AF65-F5344CB8AC3E}">
        <p14:creationId xmlns:p14="http://schemas.microsoft.com/office/powerpoint/2010/main" val="2323359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2</a:t>
            </a:fld>
            <a:endParaRPr lang="en-US" dirty="0"/>
          </a:p>
        </p:txBody>
      </p:sp>
    </p:spTree>
    <p:extLst>
      <p:ext uri="{BB962C8B-B14F-4D97-AF65-F5344CB8AC3E}">
        <p14:creationId xmlns:p14="http://schemas.microsoft.com/office/powerpoint/2010/main" val="1133683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3</a:t>
            </a:fld>
            <a:endParaRPr lang="en-US" dirty="0"/>
          </a:p>
        </p:txBody>
      </p:sp>
    </p:spTree>
    <p:extLst>
      <p:ext uri="{BB962C8B-B14F-4D97-AF65-F5344CB8AC3E}">
        <p14:creationId xmlns:p14="http://schemas.microsoft.com/office/powerpoint/2010/main" val="3826255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4</a:t>
            </a:fld>
            <a:endParaRPr lang="en-US" dirty="0"/>
          </a:p>
        </p:txBody>
      </p:sp>
    </p:spTree>
    <p:extLst>
      <p:ext uri="{BB962C8B-B14F-4D97-AF65-F5344CB8AC3E}">
        <p14:creationId xmlns:p14="http://schemas.microsoft.com/office/powerpoint/2010/main" val="596559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5</a:t>
            </a:fld>
            <a:endParaRPr lang="en-US" dirty="0"/>
          </a:p>
        </p:txBody>
      </p:sp>
    </p:spTree>
    <p:extLst>
      <p:ext uri="{BB962C8B-B14F-4D97-AF65-F5344CB8AC3E}">
        <p14:creationId xmlns:p14="http://schemas.microsoft.com/office/powerpoint/2010/main" val="2574837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6</a:t>
            </a:fld>
            <a:endParaRPr lang="en-US" dirty="0"/>
          </a:p>
        </p:txBody>
      </p:sp>
    </p:spTree>
    <p:extLst>
      <p:ext uri="{BB962C8B-B14F-4D97-AF65-F5344CB8AC3E}">
        <p14:creationId xmlns:p14="http://schemas.microsoft.com/office/powerpoint/2010/main" val="878984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7</a:t>
            </a:fld>
            <a:endParaRPr lang="en-US" dirty="0"/>
          </a:p>
        </p:txBody>
      </p:sp>
    </p:spTree>
    <p:extLst>
      <p:ext uri="{BB962C8B-B14F-4D97-AF65-F5344CB8AC3E}">
        <p14:creationId xmlns:p14="http://schemas.microsoft.com/office/powerpoint/2010/main" val="334199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8</a:t>
            </a:fld>
            <a:endParaRPr lang="en-US"/>
          </a:p>
        </p:txBody>
      </p:sp>
    </p:spTree>
    <p:extLst>
      <p:ext uri="{BB962C8B-B14F-4D97-AF65-F5344CB8AC3E}">
        <p14:creationId xmlns:p14="http://schemas.microsoft.com/office/powerpoint/2010/main" val="211022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9</a:t>
            </a:fld>
            <a:endParaRPr lang="en-US" dirty="0"/>
          </a:p>
        </p:txBody>
      </p:sp>
    </p:spTree>
    <p:extLst>
      <p:ext uri="{BB962C8B-B14F-4D97-AF65-F5344CB8AC3E}">
        <p14:creationId xmlns:p14="http://schemas.microsoft.com/office/powerpoint/2010/main" val="721920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5396" y="2382510"/>
            <a:ext cx="7622804" cy="1470025"/>
          </a:xfrm>
        </p:spPr>
        <p:txBody>
          <a:bodyPr>
            <a:normAutofit/>
          </a:bodyPr>
          <a:lstStyle>
            <a:lvl1pPr algn="r">
              <a:defRPr sz="3600" b="1">
                <a:latin typeface="Arial" pitchFamily="34" charset="0"/>
                <a:ea typeface="Tahoma"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685800" y="3947785"/>
            <a:ext cx="7620000" cy="2438400"/>
          </a:xfrm>
        </p:spPr>
        <p:txBody>
          <a:bodyPr/>
          <a:lstStyle>
            <a:lvl1pPr marL="0" indent="0" algn="l">
              <a:buNone/>
              <a:defRPr>
                <a:solidFill>
                  <a:schemeClr val="accent1"/>
                </a:solidFill>
                <a:effectLst/>
                <a:latin typeface="Arial" pitchFamily="34" charset="0"/>
                <a:ea typeface="Tahoma"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Rectangle 9"/>
          <p:cNvSpPr/>
          <p:nvPr userDrawn="1"/>
        </p:nvSpPr>
        <p:spPr>
          <a:xfrm>
            <a:off x="678246" y="2375316"/>
            <a:ext cx="157150" cy="1572470"/>
          </a:xfrm>
          <a:prstGeom prst="rect">
            <a:avLst/>
          </a:prstGeom>
          <a:solidFill>
            <a:srgbClr val="076797"/>
          </a:solidFill>
          <a:ln w="9525">
            <a:solidFill>
              <a:srgbClr val="076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681050" y="2382510"/>
            <a:ext cx="7777150" cy="0"/>
          </a:xfrm>
          <a:prstGeom prst="line">
            <a:avLst/>
          </a:prstGeom>
          <a:ln>
            <a:solidFill>
              <a:srgbClr val="076797"/>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8305800" y="3947785"/>
            <a:ext cx="152400" cy="2421651"/>
          </a:xfrm>
          <a:prstGeom prst="rect">
            <a:avLst/>
          </a:prstGeom>
          <a:solidFill>
            <a:srgbClr val="076797"/>
          </a:solidFill>
          <a:ln w="9525">
            <a:solidFill>
              <a:srgbClr val="076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V="1">
            <a:off x="681050" y="6369436"/>
            <a:ext cx="7777150" cy="1657"/>
          </a:xfrm>
          <a:prstGeom prst="line">
            <a:avLst/>
          </a:prstGeom>
          <a:ln>
            <a:solidFill>
              <a:srgbClr val="076797"/>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81050" y="3871585"/>
            <a:ext cx="7777150" cy="76200"/>
          </a:xfrm>
          <a:prstGeom prst="rect">
            <a:avLst/>
          </a:prstGeom>
          <a:solidFill>
            <a:srgbClr val="076797"/>
          </a:solidFill>
          <a:ln w="9525">
            <a:solidFill>
              <a:srgbClr val="076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678246" y="1236542"/>
            <a:ext cx="6236459" cy="1138773"/>
          </a:xfrm>
          <a:prstGeom prst="rect">
            <a:avLst/>
          </a:prstGeom>
          <a:solidFill>
            <a:srgbClr val="076797"/>
          </a:solidFill>
          <a:ln>
            <a:solidFill>
              <a:srgbClr val="076797"/>
            </a:solidFill>
          </a:ln>
        </p:spPr>
        <p:txBody>
          <a:bodyPr wrap="square" rtlCol="0">
            <a:spAutoFit/>
          </a:bodyPr>
          <a:lstStyle/>
          <a:p>
            <a:pPr algn="ctr"/>
            <a:r>
              <a:rPr lang="en-US" sz="1800" b="0" dirty="0">
                <a:solidFill>
                  <a:schemeClr val="tx2">
                    <a:lumMod val="40000"/>
                    <a:lumOff val="6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Department </a:t>
            </a:r>
            <a:r>
              <a:rPr lang="en-US" sz="1400" b="0" i="0" dirty="0">
                <a:solidFill>
                  <a:schemeClr val="tx2">
                    <a:lumMod val="40000"/>
                    <a:lumOff val="6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of</a:t>
            </a:r>
            <a:r>
              <a:rPr lang="en-US" sz="1800" b="0" i="0" dirty="0">
                <a:solidFill>
                  <a:schemeClr val="tx2">
                    <a:lumMod val="40000"/>
                    <a:lumOff val="6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Mechanical Engineering</a:t>
            </a:r>
          </a:p>
          <a:p>
            <a:pPr algn="ctr"/>
            <a:r>
              <a:rPr lang="en-US" sz="2400" b="1" i="0" dirty="0">
                <a:solidFill>
                  <a:schemeClr val="accent1"/>
                </a:solidFill>
                <a:effectLst>
                  <a:outerShdw blurRad="50800" dist="38100" dir="2700000" algn="tl" rotWithShape="0">
                    <a:schemeClr val="accent3">
                      <a:lumMod val="40000"/>
                      <a:lumOff val="60000"/>
                      <a:alpha val="40000"/>
                    </a:schemeClr>
                  </a:outerShdw>
                </a:effectLst>
                <a:latin typeface="Arial" pitchFamily="34" charset="0"/>
                <a:ea typeface="Tahoma" pitchFamily="34" charset="0"/>
                <a:cs typeface="Arial" pitchFamily="34" charset="0"/>
              </a:rPr>
              <a:t>ME 322 – Mechanical Engineering Thermodynamics</a:t>
            </a:r>
            <a:endParaRPr lang="en-US" sz="2400" b="1" dirty="0">
              <a:solidFill>
                <a:schemeClr val="accent1"/>
              </a:solidFill>
              <a:effectLst>
                <a:outerShdw blurRad="50800" dist="38100" dir="2700000" algn="tl" rotWithShape="0">
                  <a:schemeClr val="accent3">
                    <a:lumMod val="40000"/>
                    <a:lumOff val="60000"/>
                    <a:alpha val="40000"/>
                  </a:schemeClr>
                </a:outerShdw>
              </a:effectLst>
              <a:latin typeface="Arial" pitchFamily="34" charset="0"/>
              <a:ea typeface="Tahoma" pitchFamily="34" charset="0"/>
              <a:cs typeface="Arial" pitchFamily="34" charset="0"/>
            </a:endParaRPr>
          </a:p>
        </p:txBody>
      </p:sp>
      <p:pic>
        <p:nvPicPr>
          <p:cNvPr id="9218" name="Picture 2" descr="C:\Users\SteveP\Pictures\UI Brand Resources\02UICE-blac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246" y="241385"/>
            <a:ext cx="4008735" cy="92509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G:\STEVE_HP7E\My Documents\My Pictures\Official UI Art\04UI_Seal-Black.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06730" y="202980"/>
            <a:ext cx="1814397" cy="1814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B7E150-72F3-44C5-96E5-C72CE1B25613}" type="datetime1">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90861-4B16-40B9-9EE8-90F7D404DB3D}" type="slidenum">
              <a:rPr lang="en-US" smtClean="0"/>
              <a:pPr/>
              <a:t>‹#›</a:t>
            </a:fld>
            <a:endParaRPr lang="en-US"/>
          </a:p>
        </p:txBody>
      </p:sp>
      <p:cxnSp>
        <p:nvCxnSpPr>
          <p:cNvPr id="8" name="Straight Connector 7"/>
          <p:cNvCxnSpPr/>
          <p:nvPr userDrawn="1"/>
        </p:nvCxnSpPr>
        <p:spPr>
          <a:xfrm>
            <a:off x="457200" y="1104900"/>
            <a:ext cx="82296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200" y="6286500"/>
            <a:ext cx="82296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304800" y="190500"/>
            <a:ext cx="152400" cy="914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C:\Users\SteveP\Pictures\UI Brand Resources\02UICE-blac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06730" y="6347780"/>
            <a:ext cx="2004368" cy="462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9975A4-B7E8-425F-BB24-BD800D4E6C4A}" type="datetime1">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90861-4B16-40B9-9EE8-90F7D404DB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304800" y="1086295"/>
            <a:ext cx="8382000" cy="5162105"/>
          </a:xfrm>
        </p:spPr>
        <p:txBody>
          <a:bodyPr/>
          <a:lstStyle>
            <a:lvl1pPr>
              <a:defRPr>
                <a:latin typeface="Arial" pitchFamily="34" charset="0"/>
                <a:cs typeface="Arial" pitchFamily="34" charset="0"/>
              </a:defRPr>
            </a:lvl1pPr>
            <a:lvl2pPr>
              <a:defRPr>
                <a:solidFill>
                  <a:srgbClr val="076797"/>
                </a:solidFill>
                <a:latin typeface="Arial" pitchFamily="34" charset="0"/>
                <a:cs typeface="Arial" pitchFamily="34" charset="0"/>
              </a:defRPr>
            </a:lvl2pPr>
            <a:lvl3pPr>
              <a:defRPr>
                <a:latin typeface="Arial" pitchFamily="34" charset="0"/>
                <a:cs typeface="Arial" pitchFamily="34" charset="0"/>
              </a:defRPr>
            </a:lvl3pPr>
            <a:lvl4pPr>
              <a:defRPr>
                <a:solidFill>
                  <a:srgbClr val="076797"/>
                </a:solidFill>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615" y="6405110"/>
            <a:ext cx="773565" cy="365125"/>
          </a:xfrm>
        </p:spPr>
        <p:txBody>
          <a:bodyPr/>
          <a:lstStyle>
            <a:lvl1pPr algn="ctr">
              <a:defRPr i="0">
                <a:latin typeface="Arial" pitchFamily="34" charset="0"/>
                <a:cs typeface="Arial" pitchFamily="34" charset="0"/>
              </a:defRPr>
            </a:lvl1pPr>
          </a:lstStyle>
          <a:p>
            <a:pPr algn="l"/>
            <a:fld id="{16890861-4B16-40B9-9EE8-90F7D404DB3D}" type="slidenum">
              <a:rPr lang="en-US" smtClean="0"/>
              <a:pPr algn="l"/>
              <a:t>‹#›</a:t>
            </a:fld>
            <a:endParaRPr lang="en-US" dirty="0"/>
          </a:p>
        </p:txBody>
      </p:sp>
      <p:cxnSp>
        <p:nvCxnSpPr>
          <p:cNvPr id="8" name="Straight Connector 7"/>
          <p:cNvCxnSpPr/>
          <p:nvPr userDrawn="1"/>
        </p:nvCxnSpPr>
        <p:spPr>
          <a:xfrm>
            <a:off x="304800" y="1046303"/>
            <a:ext cx="8382000" cy="1588"/>
          </a:xfrm>
          <a:prstGeom prst="line">
            <a:avLst/>
          </a:prstGeom>
          <a:ln>
            <a:solidFill>
              <a:srgbClr val="076797"/>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04800" y="6288088"/>
            <a:ext cx="8382000" cy="0"/>
          </a:xfrm>
          <a:prstGeom prst="line">
            <a:avLst/>
          </a:prstGeom>
          <a:ln>
            <a:solidFill>
              <a:srgbClr val="076797"/>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304800" y="190501"/>
            <a:ext cx="152400" cy="857390"/>
          </a:xfrm>
          <a:prstGeom prst="rect">
            <a:avLst/>
          </a:prstGeom>
          <a:solidFill>
            <a:srgbClr val="076797"/>
          </a:solidFill>
          <a:ln w="9525">
            <a:solidFill>
              <a:srgbClr val="076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C:\Users\SteveP\Pictures\UI Brand Resources\02UICE-blac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06730" y="6347780"/>
            <a:ext cx="2004368" cy="462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1"/>
          <p:cNvSpPr>
            <a:spLocks noGrp="1"/>
          </p:cNvSpPr>
          <p:nvPr>
            <p:ph type="title"/>
          </p:nvPr>
        </p:nvSpPr>
        <p:spPr>
          <a:xfrm>
            <a:off x="457200" y="190500"/>
            <a:ext cx="8229600" cy="868362"/>
          </a:xfrm>
        </p:spPr>
        <p:txBody>
          <a:bodyPr/>
          <a:lstStyle>
            <a:lvl1pPr>
              <a:defRPr>
                <a:latin typeface="Arial" pitchFamily="34" charset="0"/>
                <a:cs typeface="Arial" pitchFamily="34" charset="0"/>
              </a:defRPr>
            </a:lvl1pPr>
          </a:lstStyle>
          <a:p>
            <a:r>
              <a:rPr lang="en-US" dirty="0"/>
              <a:t>Click to edit Master title style</a:t>
            </a:r>
          </a:p>
        </p:txBody>
      </p:sp>
      <p:cxnSp>
        <p:nvCxnSpPr>
          <p:cNvPr id="11" name="Straight Connector 10"/>
          <p:cNvCxnSpPr/>
          <p:nvPr userDrawn="1"/>
        </p:nvCxnSpPr>
        <p:spPr>
          <a:xfrm>
            <a:off x="304800" y="1046303"/>
            <a:ext cx="8382000" cy="1588"/>
          </a:xfrm>
          <a:prstGeom prst="line">
            <a:avLst/>
          </a:prstGeom>
          <a:ln>
            <a:solidFill>
              <a:srgbClr val="076797"/>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304800" y="190501"/>
            <a:ext cx="152400" cy="857390"/>
          </a:xfrm>
          <a:prstGeom prst="rect">
            <a:avLst/>
          </a:prstGeom>
          <a:solidFill>
            <a:srgbClr val="076797"/>
          </a:solidFill>
          <a:ln w="9525">
            <a:solidFill>
              <a:srgbClr val="076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12"/>
          </p:nvPr>
        </p:nvSpPr>
        <p:spPr>
          <a:xfrm>
            <a:off x="78615" y="6405110"/>
            <a:ext cx="773565" cy="365125"/>
          </a:xfrm>
        </p:spPr>
        <p:txBody>
          <a:bodyPr/>
          <a:lstStyle>
            <a:lvl1pPr algn="ctr">
              <a:defRPr i="0">
                <a:latin typeface="Arial" pitchFamily="34" charset="0"/>
                <a:cs typeface="Arial" pitchFamily="34" charset="0"/>
              </a:defRPr>
            </a:lvl1pPr>
          </a:lstStyle>
          <a:p>
            <a:pPr algn="l"/>
            <a:fld id="{16890861-4B16-40B9-9EE8-90F7D404DB3D}" type="slidenum">
              <a:rPr lang="en-US" smtClean="0"/>
              <a:pPr algn="l"/>
              <a:t>‹#›</a:t>
            </a:fld>
            <a:endParaRPr lang="en-US" dirty="0"/>
          </a:p>
        </p:txBody>
      </p:sp>
      <p:cxnSp>
        <p:nvCxnSpPr>
          <p:cNvPr id="15" name="Straight Connector 14"/>
          <p:cNvCxnSpPr/>
          <p:nvPr userDrawn="1"/>
        </p:nvCxnSpPr>
        <p:spPr>
          <a:xfrm>
            <a:off x="304800" y="6288088"/>
            <a:ext cx="8382000" cy="0"/>
          </a:xfrm>
          <a:prstGeom prst="line">
            <a:avLst/>
          </a:prstGeom>
          <a:ln>
            <a:solidFill>
              <a:srgbClr val="076797"/>
            </a:solidFill>
          </a:ln>
        </p:spPr>
        <p:style>
          <a:lnRef idx="1">
            <a:schemeClr val="accent1"/>
          </a:lnRef>
          <a:fillRef idx="0">
            <a:schemeClr val="accent1"/>
          </a:fillRef>
          <a:effectRef idx="0">
            <a:schemeClr val="accent1"/>
          </a:effectRef>
          <a:fontRef idx="minor">
            <a:schemeClr val="tx1"/>
          </a:fontRef>
        </p:style>
      </p:cxnSp>
      <p:pic>
        <p:nvPicPr>
          <p:cNvPr id="9" name="Picture 2" descr="C:\Users\SteveP\Pictures\UI Brand Resources\02UICE-blac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06730" y="6347780"/>
            <a:ext cx="2004368" cy="462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Book Antiqua" pitchFamily="18"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Book Antiqu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04C856D-A7D5-4A83-86A1-E405EB9F6480}" type="datetime1">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90861-4B16-40B9-9EE8-90F7D404DB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457200" y="1181100"/>
            <a:ext cx="4038600" cy="5067300"/>
          </a:xfrm>
        </p:spPr>
        <p:txBody>
          <a:bodyPr/>
          <a:lstStyle>
            <a:lvl1pPr>
              <a:defRPr sz="2800">
                <a:latin typeface="Arial" pitchFamily="34" charset="0"/>
                <a:cs typeface="Arial" pitchFamily="34" charset="0"/>
              </a:defRPr>
            </a:lvl1pPr>
            <a:lvl2pPr>
              <a:defRPr sz="2400">
                <a:solidFill>
                  <a:srgbClr val="076797"/>
                </a:solidFill>
                <a:latin typeface="Arial" pitchFamily="34" charset="0"/>
                <a:cs typeface="Arial" pitchFamily="34" charset="0"/>
              </a:defRPr>
            </a:lvl2pPr>
            <a:lvl3pPr>
              <a:defRPr sz="2000">
                <a:latin typeface="Arial" pitchFamily="34" charset="0"/>
                <a:cs typeface="Arial" pitchFamily="34" charset="0"/>
              </a:defRPr>
            </a:lvl3pPr>
            <a:lvl4pPr>
              <a:defRPr sz="1800">
                <a:solidFill>
                  <a:srgbClr val="076797"/>
                </a:solidFill>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81100"/>
            <a:ext cx="4038600" cy="5067300"/>
          </a:xfrm>
        </p:spPr>
        <p:txBody>
          <a:bodyPr/>
          <a:lstStyle>
            <a:lvl1pPr>
              <a:defRPr sz="2800">
                <a:latin typeface="Arial" pitchFamily="34" charset="0"/>
                <a:cs typeface="Arial" pitchFamily="34" charset="0"/>
              </a:defRPr>
            </a:lvl1pPr>
            <a:lvl2pPr>
              <a:defRPr sz="2400">
                <a:solidFill>
                  <a:srgbClr val="076797"/>
                </a:solidFill>
                <a:latin typeface="Arial" pitchFamily="34" charset="0"/>
                <a:cs typeface="Arial" pitchFamily="34" charset="0"/>
              </a:defRPr>
            </a:lvl2pPr>
            <a:lvl3pPr>
              <a:defRPr sz="2000">
                <a:latin typeface="Arial" pitchFamily="34" charset="0"/>
                <a:cs typeface="Arial" pitchFamily="34" charset="0"/>
              </a:defRPr>
            </a:lvl3pPr>
            <a:lvl4pPr>
              <a:defRPr sz="1800">
                <a:solidFill>
                  <a:srgbClr val="076797"/>
                </a:solidFill>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8FFFE05-D46B-4769-8980-F59A989191A1}" type="datetime1">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90861-4B16-40B9-9EE8-90F7D404DB3D}" type="slidenum">
              <a:rPr lang="en-US" smtClean="0"/>
              <a:pPr/>
              <a:t>‹#›</a:t>
            </a:fld>
            <a:endParaRPr lang="en-US"/>
          </a:p>
        </p:txBody>
      </p:sp>
      <p:cxnSp>
        <p:nvCxnSpPr>
          <p:cNvPr id="9" name="Straight Connector 8"/>
          <p:cNvCxnSpPr/>
          <p:nvPr userDrawn="1"/>
        </p:nvCxnSpPr>
        <p:spPr>
          <a:xfrm>
            <a:off x="304800" y="1104900"/>
            <a:ext cx="8388685" cy="1588"/>
          </a:xfrm>
          <a:prstGeom prst="line">
            <a:avLst/>
          </a:prstGeom>
          <a:ln>
            <a:solidFill>
              <a:srgbClr val="0767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286500"/>
            <a:ext cx="8229600" cy="1588"/>
          </a:xfrm>
          <a:prstGeom prst="line">
            <a:avLst/>
          </a:prstGeom>
          <a:ln>
            <a:solidFill>
              <a:srgbClr val="076797"/>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304800" y="192088"/>
            <a:ext cx="152400" cy="914400"/>
          </a:xfrm>
          <a:prstGeom prst="rect">
            <a:avLst/>
          </a:prstGeom>
          <a:solidFill>
            <a:srgbClr val="076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6797"/>
              </a:solidFill>
            </a:endParaRPr>
          </a:p>
        </p:txBody>
      </p:sp>
      <p:pic>
        <p:nvPicPr>
          <p:cNvPr id="12" name="Picture 2" descr="C:\Users\SteveP\Pictures\UI Brand Resources\02UICE-blac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06730" y="6347780"/>
            <a:ext cx="2004368" cy="462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81100"/>
            <a:ext cx="4040188" cy="993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4"/>
            <a:ext cx="4040188" cy="4035425"/>
          </a:xfrm>
        </p:spPr>
        <p:txBody>
          <a:bodyPr/>
          <a:lstStyle>
            <a:lvl1pPr>
              <a:defRPr sz="2400"/>
            </a:lvl1pPr>
            <a:lvl2pPr>
              <a:defRPr sz="2000">
                <a:solidFill>
                  <a:schemeClr val="accent5"/>
                </a:solidFill>
              </a:defRPr>
            </a:lvl2pPr>
            <a:lvl3pPr>
              <a:defRPr sz="1800"/>
            </a:lvl3pPr>
            <a:lvl4pPr>
              <a:defRPr sz="1600">
                <a:solidFill>
                  <a:schemeClr val="accent5"/>
                </a:solidFill>
              </a:defRPr>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219200"/>
            <a:ext cx="4041775" cy="9556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4"/>
            <a:ext cx="4041775" cy="4035425"/>
          </a:xfrm>
        </p:spPr>
        <p:txBody>
          <a:bodyPr/>
          <a:lstStyle>
            <a:lvl1pPr>
              <a:defRPr sz="2400"/>
            </a:lvl1pPr>
            <a:lvl2pPr>
              <a:defRPr sz="2000">
                <a:solidFill>
                  <a:schemeClr val="accent5"/>
                </a:solidFill>
              </a:defRPr>
            </a:lvl2pPr>
            <a:lvl3pPr>
              <a:defRPr sz="1800"/>
            </a:lvl3pPr>
            <a:lvl4pPr>
              <a:defRPr sz="1600">
                <a:solidFill>
                  <a:schemeClr val="accent5"/>
                </a:solidFill>
              </a:defRPr>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0C6C6B8-8C04-4296-89D4-905557259A71}" type="datetime1">
              <a:rPr lang="en-US" smtClean="0"/>
              <a:pPr/>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890861-4B16-40B9-9EE8-90F7D404DB3D}" type="slidenum">
              <a:rPr lang="en-US" smtClean="0"/>
              <a:pPr/>
              <a:t>‹#›</a:t>
            </a:fld>
            <a:endParaRPr lang="en-US"/>
          </a:p>
        </p:txBody>
      </p:sp>
      <p:cxnSp>
        <p:nvCxnSpPr>
          <p:cNvPr id="11" name="Straight Connector 10"/>
          <p:cNvCxnSpPr/>
          <p:nvPr userDrawn="1"/>
        </p:nvCxnSpPr>
        <p:spPr>
          <a:xfrm>
            <a:off x="457200" y="1104900"/>
            <a:ext cx="8229600" cy="158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57200" y="6286500"/>
            <a:ext cx="8229600" cy="158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04800" y="190500"/>
            <a:ext cx="152400" cy="914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SteveP\Pictures\UI Brand Resources\02UICE-blac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06730" y="6347780"/>
            <a:ext cx="2004368" cy="462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B8394-1289-49A0-97B1-D7C884EA7072}" type="datetime1">
              <a:rPr lang="en-US" smtClean="0"/>
              <a:pPr/>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890861-4B16-40B9-9EE8-90F7D404DB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C7CC5D-15E3-4648-8232-2D20786571C0}" type="datetime1">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90861-4B16-40B9-9EE8-90F7D404DB3D}" type="slidenum">
              <a:rPr lang="en-US" smtClean="0"/>
              <a:pPr/>
              <a:t>‹#›</a:t>
            </a:fld>
            <a:endParaRPr lang="en-US"/>
          </a:p>
        </p:txBody>
      </p:sp>
      <p:cxnSp>
        <p:nvCxnSpPr>
          <p:cNvPr id="9" name="Straight Connector 8"/>
          <p:cNvCxnSpPr/>
          <p:nvPr userDrawn="1"/>
        </p:nvCxnSpPr>
        <p:spPr>
          <a:xfrm>
            <a:off x="457200" y="6286500"/>
            <a:ext cx="82296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2" descr="C:\Users\SteveP\Pictures\UI Brand Resources\02UICE-blac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06730" y="6347780"/>
            <a:ext cx="2004368" cy="462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F8D9EE-AF68-4C74-80AF-2224FB38186F}" type="datetime1">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90861-4B16-40B9-9EE8-90F7D404DB3D}" type="slidenum">
              <a:rPr lang="en-US" smtClean="0"/>
              <a:pPr/>
              <a:t>‹#›</a:t>
            </a:fld>
            <a:endParaRPr lang="en-US"/>
          </a:p>
        </p:txBody>
      </p:sp>
      <p:cxnSp>
        <p:nvCxnSpPr>
          <p:cNvPr id="9" name="Straight Connector 8"/>
          <p:cNvCxnSpPr/>
          <p:nvPr userDrawn="1"/>
        </p:nvCxnSpPr>
        <p:spPr>
          <a:xfrm>
            <a:off x="457200" y="6286500"/>
            <a:ext cx="82296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2" descr="C:\Users\SteveP\Pictures\UI Brand Resources\02UICE-blac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06730" y="6347780"/>
            <a:ext cx="2004368" cy="462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0500"/>
            <a:ext cx="8229600" cy="8683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143000"/>
            <a:ext cx="8229600" cy="5105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505200" y="636270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075477-58BD-4A28-9926-AB4BEBA63B4E}" type="datetime1">
              <a:rPr lang="en-US" smtClean="0"/>
              <a:pPr/>
              <a:t>11/1/2023</a:t>
            </a:fld>
            <a:endParaRPr lang="en-US" dirty="0"/>
          </a:p>
        </p:txBody>
      </p:sp>
      <p:sp>
        <p:nvSpPr>
          <p:cNvPr id="5" name="Footer Placeholder 4"/>
          <p:cNvSpPr>
            <a:spLocks noGrp="1"/>
          </p:cNvSpPr>
          <p:nvPr>
            <p:ph type="ftr" sz="quarter" idx="3"/>
          </p:nvPr>
        </p:nvSpPr>
        <p:spPr>
          <a:xfrm>
            <a:off x="5791200" y="63627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57200" y="63627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90861-4B16-40B9-9EE8-90F7D404DB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4000"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rgbClr val="076797"/>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rgbClr val="076797"/>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23.bin"/><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17.wmf"/><Relationship Id="rId2" Type="http://schemas.openxmlformats.org/officeDocument/2006/relationships/notesSlide" Target="../notesSlides/notesSlide10.xml"/><Relationship Id="rId16" Type="http://schemas.openxmlformats.org/officeDocument/2006/relationships/image" Target="../media/image29.wmf"/><Relationship Id="rId1" Type="http://schemas.openxmlformats.org/officeDocument/2006/relationships/slideLayout" Target="../slideLayouts/slideLayout3.xml"/><Relationship Id="rId6" Type="http://schemas.openxmlformats.org/officeDocument/2006/relationships/image" Target="../media/image15.wmf"/><Relationship Id="rId11" Type="http://schemas.openxmlformats.org/officeDocument/2006/relationships/oleObject" Target="../embeddings/oleObject22.bin"/><Relationship Id="rId5" Type="http://schemas.openxmlformats.org/officeDocument/2006/relationships/oleObject" Target="../embeddings/oleObject19.bin"/><Relationship Id="rId15" Type="http://schemas.openxmlformats.org/officeDocument/2006/relationships/oleObject" Target="../embeddings/oleObject24.bin"/><Relationship Id="rId10" Type="http://schemas.openxmlformats.org/officeDocument/2006/relationships/image" Target="../media/image16.wmf"/><Relationship Id="rId4" Type="http://schemas.openxmlformats.org/officeDocument/2006/relationships/image" Target="../media/image27.wmf"/><Relationship Id="rId9" Type="http://schemas.openxmlformats.org/officeDocument/2006/relationships/oleObject" Target="../embeddings/oleObject21.bin"/><Relationship Id="rId14" Type="http://schemas.openxmlformats.org/officeDocument/2006/relationships/image" Target="../media/image28.wmf"/></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29.bin"/><Relationship Id="rId18" Type="http://schemas.openxmlformats.org/officeDocument/2006/relationships/image" Target="../media/image21.wmf"/><Relationship Id="rId21" Type="http://schemas.openxmlformats.org/officeDocument/2006/relationships/image" Target="../media/image32.png"/><Relationship Id="rId7" Type="http://schemas.openxmlformats.org/officeDocument/2006/relationships/oleObject" Target="../embeddings/oleObject26.bin"/><Relationship Id="rId12" Type="http://schemas.openxmlformats.org/officeDocument/2006/relationships/image" Target="../media/image18.wmf"/><Relationship Id="rId17" Type="http://schemas.openxmlformats.org/officeDocument/2006/relationships/oleObject" Target="../embeddings/oleObject31.bin"/><Relationship Id="rId2" Type="http://schemas.openxmlformats.org/officeDocument/2006/relationships/notesSlide" Target="../notesSlides/notesSlide12.xml"/><Relationship Id="rId16" Type="http://schemas.openxmlformats.org/officeDocument/2006/relationships/image" Target="../media/image31.wmf"/><Relationship Id="rId20" Type="http://schemas.openxmlformats.org/officeDocument/2006/relationships/image" Target="../media/image22.wmf"/><Relationship Id="rId1" Type="http://schemas.openxmlformats.org/officeDocument/2006/relationships/slideLayout" Target="../slideLayouts/slideLayout3.xml"/><Relationship Id="rId6" Type="http://schemas.openxmlformats.org/officeDocument/2006/relationships/image" Target="../media/image15.wmf"/><Relationship Id="rId11" Type="http://schemas.openxmlformats.org/officeDocument/2006/relationships/oleObject" Target="../embeddings/oleObject28.bin"/><Relationship Id="rId5" Type="http://schemas.openxmlformats.org/officeDocument/2006/relationships/oleObject" Target="../embeddings/oleObject25.bin"/><Relationship Id="rId15" Type="http://schemas.openxmlformats.org/officeDocument/2006/relationships/oleObject" Target="../embeddings/oleObject30.bin"/><Relationship Id="rId10" Type="http://schemas.openxmlformats.org/officeDocument/2006/relationships/image" Target="../media/image17.wmf"/><Relationship Id="rId19" Type="http://schemas.openxmlformats.org/officeDocument/2006/relationships/oleObject" Target="../embeddings/oleObject32.bin"/><Relationship Id="rId4" Type="http://schemas.openxmlformats.org/officeDocument/2006/relationships/image" Target="../media/image290.png"/><Relationship Id="rId9" Type="http://schemas.openxmlformats.org/officeDocument/2006/relationships/oleObject" Target="../embeddings/oleObject27.bin"/><Relationship Id="rId14" Type="http://schemas.openxmlformats.org/officeDocument/2006/relationships/image" Target="../media/image19.wmf"/></Relationships>
</file>

<file path=ppt/slides/_rels/slide13.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38.bin"/><Relationship Id="rId18" Type="http://schemas.openxmlformats.org/officeDocument/2006/relationships/image" Target="../media/image18.w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15.wmf"/><Relationship Id="rId17" Type="http://schemas.openxmlformats.org/officeDocument/2006/relationships/oleObject" Target="../embeddings/oleObject40.bin"/><Relationship Id="rId2" Type="http://schemas.openxmlformats.org/officeDocument/2006/relationships/notesSlide" Target="../notesSlides/notesSlide13.xml"/><Relationship Id="rId16" Type="http://schemas.openxmlformats.org/officeDocument/2006/relationships/image" Target="../media/image17.wmf"/><Relationship Id="rId1" Type="http://schemas.openxmlformats.org/officeDocument/2006/relationships/slideLayout" Target="../slideLayouts/slideLayout3.xml"/><Relationship Id="rId6" Type="http://schemas.openxmlformats.org/officeDocument/2006/relationships/image" Target="../media/image34.wmf"/><Relationship Id="rId11" Type="http://schemas.openxmlformats.org/officeDocument/2006/relationships/oleObject" Target="../embeddings/oleObject37.bin"/><Relationship Id="rId5" Type="http://schemas.openxmlformats.org/officeDocument/2006/relationships/oleObject" Target="../embeddings/oleObject34.bin"/><Relationship Id="rId15" Type="http://schemas.openxmlformats.org/officeDocument/2006/relationships/oleObject" Target="../embeddings/oleObject39.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36.bin"/><Relationship Id="rId14" Type="http://schemas.openxmlformats.org/officeDocument/2006/relationships/image" Target="../media/image16.wmf"/></Relationships>
</file>

<file path=ppt/slides/_rels/slide14.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46.bin"/><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17.wmf"/><Relationship Id="rId2" Type="http://schemas.openxmlformats.org/officeDocument/2006/relationships/notesSlide" Target="../notesSlides/notesSlide14.xml"/><Relationship Id="rId16" Type="http://schemas.openxmlformats.org/officeDocument/2006/relationships/image" Target="../media/image29.wmf"/><Relationship Id="rId1" Type="http://schemas.openxmlformats.org/officeDocument/2006/relationships/slideLayout" Target="../slideLayouts/slideLayout3.xml"/><Relationship Id="rId6" Type="http://schemas.openxmlformats.org/officeDocument/2006/relationships/image" Target="../media/image38.wmf"/><Relationship Id="rId11" Type="http://schemas.openxmlformats.org/officeDocument/2006/relationships/oleObject" Target="../embeddings/oleObject45.bin"/><Relationship Id="rId5" Type="http://schemas.openxmlformats.org/officeDocument/2006/relationships/oleObject" Target="../embeddings/oleObject42.bin"/><Relationship Id="rId15" Type="http://schemas.openxmlformats.org/officeDocument/2006/relationships/oleObject" Target="../embeddings/oleObject47.bin"/><Relationship Id="rId10" Type="http://schemas.openxmlformats.org/officeDocument/2006/relationships/image" Target="../media/image16.wmf"/><Relationship Id="rId4" Type="http://schemas.openxmlformats.org/officeDocument/2006/relationships/image" Target="../media/image37.wmf"/><Relationship Id="rId9" Type="http://schemas.openxmlformats.org/officeDocument/2006/relationships/oleObject" Target="../embeddings/oleObject44.bin"/><Relationship Id="rId14" Type="http://schemas.openxmlformats.org/officeDocument/2006/relationships/image" Target="../media/image18.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notesSlide" Target="../notesSlides/notesSlide2.xm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12.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7.bin"/><Relationship Id="rId18" Type="http://schemas.openxmlformats.org/officeDocument/2006/relationships/image" Target="../media/image21.wmf"/><Relationship Id="rId21" Type="http://schemas.openxmlformats.org/officeDocument/2006/relationships/image" Target="../media/image23.png"/><Relationship Id="rId7" Type="http://schemas.openxmlformats.org/officeDocument/2006/relationships/oleObject" Target="../embeddings/oleObject4.bin"/><Relationship Id="rId12" Type="http://schemas.openxmlformats.org/officeDocument/2006/relationships/image" Target="../media/image18.wmf"/><Relationship Id="rId17" Type="http://schemas.openxmlformats.org/officeDocument/2006/relationships/oleObject" Target="../embeddings/oleObject9.bin"/><Relationship Id="rId2" Type="http://schemas.openxmlformats.org/officeDocument/2006/relationships/notesSlide" Target="../notesSlides/notesSlide8.xml"/><Relationship Id="rId16" Type="http://schemas.openxmlformats.org/officeDocument/2006/relationships/image" Target="../media/image20.wmf"/><Relationship Id="rId20" Type="http://schemas.openxmlformats.org/officeDocument/2006/relationships/image" Target="../media/image22.wmf"/><Relationship Id="rId1" Type="http://schemas.openxmlformats.org/officeDocument/2006/relationships/slideLayout" Target="../slideLayouts/slideLayout3.xml"/><Relationship Id="rId6" Type="http://schemas.openxmlformats.org/officeDocument/2006/relationships/image" Target="../media/image15.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17.wmf"/><Relationship Id="rId19" Type="http://schemas.openxmlformats.org/officeDocument/2006/relationships/oleObject" Target="../embeddings/oleObject10.bin"/><Relationship Id="rId4" Type="http://schemas.openxmlformats.org/officeDocument/2006/relationships/image" Target="../media/image20.png"/><Relationship Id="rId9" Type="http://schemas.openxmlformats.org/officeDocument/2006/relationships/oleObject" Target="../embeddings/oleObject5.bin"/><Relationship Id="rId14" Type="http://schemas.openxmlformats.org/officeDocument/2006/relationships/image" Target="../media/image19.wmf"/></Relationships>
</file>

<file path=ppt/slides/_rels/slide9.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16.bin"/><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26.wmf"/><Relationship Id="rId2" Type="http://schemas.openxmlformats.org/officeDocument/2006/relationships/notesSlide" Target="../notesSlides/notesSlide9.xml"/><Relationship Id="rId16" Type="http://schemas.openxmlformats.org/officeDocument/2006/relationships/image" Target="../media/image17.wmf"/><Relationship Id="rId1" Type="http://schemas.openxmlformats.org/officeDocument/2006/relationships/slideLayout" Target="../slideLayouts/slideLayout3.xml"/><Relationship Id="rId6" Type="http://schemas.openxmlformats.org/officeDocument/2006/relationships/image" Target="../media/image15.w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oleObject" Target="../embeddings/oleObject17.bin"/><Relationship Id="rId10" Type="http://schemas.openxmlformats.org/officeDocument/2006/relationships/image" Target="../media/image25.wmf"/><Relationship Id="rId4" Type="http://schemas.openxmlformats.org/officeDocument/2006/relationships/image" Target="../media/image24.wmf"/><Relationship Id="rId9" Type="http://schemas.openxmlformats.org/officeDocument/2006/relationships/oleObject" Target="../embeddings/oleObject14.bin"/><Relationship Id="rId1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Lecture 28a</a:t>
            </a:r>
          </a:p>
        </p:txBody>
      </p:sp>
      <p:sp>
        <p:nvSpPr>
          <p:cNvPr id="3" name="Subtitle 2"/>
          <p:cNvSpPr>
            <a:spLocks noGrp="1"/>
          </p:cNvSpPr>
          <p:nvPr>
            <p:ph type="subTitle" idx="1"/>
          </p:nvPr>
        </p:nvSpPr>
        <p:spPr/>
        <p:txBody>
          <a:bodyPr>
            <a:normAutofit/>
          </a:bodyPr>
          <a:lstStyle/>
          <a:p>
            <a:r>
              <a:rPr lang="en-US" dirty="0"/>
              <a:t>Internal Combustion Engine Models</a:t>
            </a:r>
          </a:p>
          <a:p>
            <a:r>
              <a:rPr lang="en-US" dirty="0"/>
              <a:t>	The Otto Cycle</a:t>
            </a:r>
          </a:p>
          <a:p>
            <a:r>
              <a:rPr lang="en-US" dirty="0"/>
              <a:t>	The Diesel Cycle</a:t>
            </a:r>
          </a:p>
        </p:txBody>
      </p:sp>
    </p:spTree>
    <p:extLst>
      <p:ext uri="{BB962C8B-B14F-4D97-AF65-F5344CB8AC3E}">
        <p14:creationId xmlns:p14="http://schemas.microsoft.com/office/powerpoint/2010/main" val="4205563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Otto Cycle Performance</a:t>
            </a:r>
          </a:p>
        </p:txBody>
      </p:sp>
      <p:sp>
        <p:nvSpPr>
          <p:cNvPr id="6" name="TextBox 5"/>
          <p:cNvSpPr txBox="1"/>
          <p:nvPr/>
        </p:nvSpPr>
        <p:spPr>
          <a:xfrm>
            <a:off x="341394" y="1201510"/>
            <a:ext cx="3532570" cy="461665"/>
          </a:xfrm>
          <a:prstGeom prst="rect">
            <a:avLst/>
          </a:prstGeom>
          <a:noFill/>
        </p:spPr>
        <p:txBody>
          <a:bodyPr wrap="none" rtlCol="0">
            <a:spAutoFit/>
          </a:bodyPr>
          <a:lstStyle/>
          <a:p>
            <a:r>
              <a:rPr lang="en-US" sz="2400" dirty="0">
                <a:latin typeface="Arial" pitchFamily="34" charset="0"/>
                <a:cs typeface="Arial" pitchFamily="34" charset="0"/>
              </a:rPr>
              <a:t>Mean Effective Pressure</a:t>
            </a:r>
          </a:p>
        </p:txBody>
      </p:sp>
      <p:graphicFrame>
        <p:nvGraphicFramePr>
          <p:cNvPr id="211971" name="Object 3"/>
          <p:cNvGraphicFramePr>
            <a:graphicFrameLocks noChangeAspect="1"/>
          </p:cNvGraphicFramePr>
          <p:nvPr>
            <p:extLst>
              <p:ext uri="{D42A27DB-BD31-4B8C-83A1-F6EECF244321}">
                <p14:modId xmlns:p14="http://schemas.microsoft.com/office/powerpoint/2010/main" val="2814036812"/>
              </p:ext>
            </p:extLst>
          </p:nvPr>
        </p:nvGraphicFramePr>
        <p:xfrm>
          <a:off x="654690" y="1915385"/>
          <a:ext cx="4883150" cy="822325"/>
        </p:xfrm>
        <a:graphic>
          <a:graphicData uri="http://schemas.openxmlformats.org/presentationml/2006/ole">
            <mc:AlternateContent xmlns:mc="http://schemas.openxmlformats.org/markup-compatibility/2006">
              <mc:Choice xmlns:v="urn:schemas-microsoft-com:vml" Requires="v">
                <p:oleObj name="Equation" r:id="rId3" imgW="2793960" imgH="469800" progId="">
                  <p:embed/>
                </p:oleObj>
              </mc:Choice>
              <mc:Fallback>
                <p:oleObj name="Equation" r:id="rId3" imgW="2793960" imgH="469800" progId="">
                  <p:embed/>
                  <p:pic>
                    <p:nvPicPr>
                      <p:cNvPr id="0" name="Picture 1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690" y="1915385"/>
                        <a:ext cx="4883150" cy="82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6031390" y="932675"/>
            <a:ext cx="2765160" cy="26883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a:xfrm>
            <a:off x="7061465" y="721248"/>
            <a:ext cx="1239643" cy="2028507"/>
            <a:chOff x="4495190" y="1892800"/>
            <a:chExt cx="1689820" cy="2765160"/>
          </a:xfrm>
        </p:grpSpPr>
        <p:sp>
          <p:nvSpPr>
            <p:cNvPr id="10" name="Freeform 9"/>
            <p:cNvSpPr/>
            <p:nvPr/>
          </p:nvSpPr>
          <p:spPr>
            <a:xfrm>
              <a:off x="4534215" y="1934598"/>
              <a:ext cx="1617203" cy="1964827"/>
            </a:xfrm>
            <a:custGeom>
              <a:avLst/>
              <a:gdLst>
                <a:gd name="connsiteX0" fmla="*/ 0 w 1617203"/>
                <a:gd name="connsiteY0" fmla="*/ 0 h 1964827"/>
                <a:gd name="connsiteX1" fmla="*/ 672575 w 1617203"/>
                <a:gd name="connsiteY1" fmla="*/ 959742 h 1964827"/>
                <a:gd name="connsiteX2" fmla="*/ 1617203 w 1617203"/>
                <a:gd name="connsiteY2" fmla="*/ 1964827 h 1964827"/>
              </a:gdLst>
              <a:ahLst/>
              <a:cxnLst>
                <a:cxn ang="0">
                  <a:pos x="connsiteX0" y="connsiteY0"/>
                </a:cxn>
                <a:cxn ang="0">
                  <a:pos x="connsiteX1" y="connsiteY1"/>
                </a:cxn>
                <a:cxn ang="0">
                  <a:pos x="connsiteX2" y="connsiteY2"/>
                </a:cxn>
              </a:cxnLst>
              <a:rect l="l" t="t" r="r" b="b"/>
              <a:pathLst>
                <a:path w="1617203" h="1964827">
                  <a:moveTo>
                    <a:pt x="0" y="0"/>
                  </a:moveTo>
                  <a:cubicBezTo>
                    <a:pt x="201520" y="316135"/>
                    <a:pt x="403041" y="632271"/>
                    <a:pt x="672575" y="959742"/>
                  </a:cubicBezTo>
                  <a:cubicBezTo>
                    <a:pt x="942109" y="1287213"/>
                    <a:pt x="1279656" y="1626020"/>
                    <a:pt x="1617203" y="1964827"/>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4534215" y="3204179"/>
              <a:ext cx="1617203" cy="1420720"/>
            </a:xfrm>
            <a:custGeom>
              <a:avLst/>
              <a:gdLst>
                <a:gd name="connsiteX0" fmla="*/ 0 w 1617203"/>
                <a:gd name="connsiteY0" fmla="*/ 0 h 1420720"/>
                <a:gd name="connsiteX1" fmla="*/ 740588 w 1617203"/>
                <a:gd name="connsiteY1" fmla="*/ 748145 h 1420720"/>
                <a:gd name="connsiteX2" fmla="*/ 1617203 w 1617203"/>
                <a:gd name="connsiteY2" fmla="*/ 1420720 h 1420720"/>
              </a:gdLst>
              <a:ahLst/>
              <a:cxnLst>
                <a:cxn ang="0">
                  <a:pos x="connsiteX0" y="connsiteY0"/>
                </a:cxn>
                <a:cxn ang="0">
                  <a:pos x="connsiteX1" y="connsiteY1"/>
                </a:cxn>
                <a:cxn ang="0">
                  <a:pos x="connsiteX2" y="connsiteY2"/>
                </a:cxn>
              </a:cxnLst>
              <a:rect l="l" t="t" r="r" b="b"/>
              <a:pathLst>
                <a:path w="1617203" h="1420720">
                  <a:moveTo>
                    <a:pt x="0" y="0"/>
                  </a:moveTo>
                  <a:cubicBezTo>
                    <a:pt x="235527" y="255679"/>
                    <a:pt x="471054" y="511358"/>
                    <a:pt x="740588" y="748145"/>
                  </a:cubicBezTo>
                  <a:cubicBezTo>
                    <a:pt x="1010122" y="984932"/>
                    <a:pt x="1313662" y="1202826"/>
                    <a:pt x="1617203" y="1420720"/>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 name="Group 27"/>
            <p:cNvGrpSpPr/>
            <p:nvPr/>
          </p:nvGrpSpPr>
          <p:grpSpPr>
            <a:xfrm>
              <a:off x="4495190" y="1892800"/>
              <a:ext cx="1689820" cy="2765160"/>
              <a:chOff x="4495190" y="1892800"/>
              <a:chExt cx="1689820" cy="2765160"/>
            </a:xfrm>
          </p:grpSpPr>
          <p:cxnSp>
            <p:nvCxnSpPr>
              <p:cNvPr id="13" name="Straight Connector 12"/>
              <p:cNvCxnSpPr/>
              <p:nvPr/>
            </p:nvCxnSpPr>
            <p:spPr>
              <a:xfrm rot="5400000" flipH="1" flipV="1">
                <a:off x="3899913" y="2564888"/>
                <a:ext cx="1267365" cy="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781759" y="4254706"/>
                <a:ext cx="729696" cy="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495190" y="1892800"/>
                <a:ext cx="76810" cy="76810"/>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108200" y="3851455"/>
                <a:ext cx="76810" cy="76810"/>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95190" y="3160165"/>
                <a:ext cx="76810" cy="76810"/>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108200" y="4581150"/>
                <a:ext cx="76810" cy="76810"/>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9" name="Straight Connector 18"/>
          <p:cNvCxnSpPr/>
          <p:nvPr/>
        </p:nvCxnSpPr>
        <p:spPr>
          <a:xfrm rot="5400000">
            <a:off x="5381948" y="1600994"/>
            <a:ext cx="27192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41557" y="2960603"/>
            <a:ext cx="1879459"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1" name="Object 20"/>
          <p:cNvGraphicFramePr>
            <a:graphicFrameLocks noChangeAspect="1"/>
          </p:cNvGraphicFramePr>
          <p:nvPr>
            <p:extLst>
              <p:ext uri="{D42A27DB-BD31-4B8C-83A1-F6EECF244321}">
                <p14:modId xmlns:p14="http://schemas.microsoft.com/office/powerpoint/2010/main" val="1268996495"/>
              </p:ext>
            </p:extLst>
          </p:nvPr>
        </p:nvGraphicFramePr>
        <p:xfrm>
          <a:off x="6501626" y="241386"/>
          <a:ext cx="238025" cy="257861"/>
        </p:xfrm>
        <a:graphic>
          <a:graphicData uri="http://schemas.openxmlformats.org/presentationml/2006/ole">
            <mc:AlternateContent xmlns:mc="http://schemas.openxmlformats.org/markup-compatibility/2006">
              <mc:Choice xmlns:v="urn:schemas-microsoft-com:vml" Requires="v">
                <p:oleObj name="Equation" r:id="rId5" imgW="152268" imgH="164957" progId="">
                  <p:embed/>
                </p:oleObj>
              </mc:Choice>
              <mc:Fallback>
                <p:oleObj name="Equation" r:id="rId5" imgW="152268" imgH="164957" progId="">
                  <p:embed/>
                  <p:pic>
                    <p:nvPicPr>
                      <p:cNvPr id="0" name="Picture 1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1626" y="241386"/>
                        <a:ext cx="238025" cy="2578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8260296" y="2592206"/>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1</a:t>
            </a:r>
          </a:p>
        </p:txBody>
      </p:sp>
      <p:sp>
        <p:nvSpPr>
          <p:cNvPr id="23" name="TextBox 22"/>
          <p:cNvSpPr txBox="1"/>
          <p:nvPr/>
        </p:nvSpPr>
        <p:spPr>
          <a:xfrm>
            <a:off x="6821534" y="1521017"/>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2</a:t>
            </a:r>
          </a:p>
        </p:txBody>
      </p:sp>
      <p:sp>
        <p:nvSpPr>
          <p:cNvPr id="24" name="TextBox 23"/>
          <p:cNvSpPr txBox="1"/>
          <p:nvPr/>
        </p:nvSpPr>
        <p:spPr>
          <a:xfrm>
            <a:off x="6941499" y="472816"/>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3</a:t>
            </a:r>
          </a:p>
        </p:txBody>
      </p:sp>
      <p:sp>
        <p:nvSpPr>
          <p:cNvPr id="25" name="TextBox 24"/>
          <p:cNvSpPr txBox="1"/>
          <p:nvPr/>
        </p:nvSpPr>
        <p:spPr>
          <a:xfrm>
            <a:off x="8141154" y="1880914"/>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4</a:t>
            </a:r>
          </a:p>
        </p:txBody>
      </p:sp>
      <p:cxnSp>
        <p:nvCxnSpPr>
          <p:cNvPr id="26" name="Straight Connector 25"/>
          <p:cNvCxnSpPr/>
          <p:nvPr/>
        </p:nvCxnSpPr>
        <p:spPr>
          <a:xfrm rot="5400000">
            <a:off x="6386412" y="2430471"/>
            <a:ext cx="138258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8114637" y="2968141"/>
            <a:ext cx="30724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191447" y="2737711"/>
            <a:ext cx="508473" cy="276999"/>
          </a:xfrm>
          <a:prstGeom prst="rect">
            <a:avLst/>
          </a:prstGeom>
          <a:noFill/>
        </p:spPr>
        <p:txBody>
          <a:bodyPr wrap="none" rtlCol="0">
            <a:spAutoFit/>
          </a:bodyPr>
          <a:lstStyle/>
          <a:p>
            <a:r>
              <a:rPr lang="en-US" sz="1200" dirty="0">
                <a:latin typeface="Arial" pitchFamily="34" charset="0"/>
                <a:cs typeface="Arial" pitchFamily="34" charset="0"/>
              </a:rPr>
              <a:t>BDC</a:t>
            </a:r>
          </a:p>
        </p:txBody>
      </p:sp>
      <p:sp>
        <p:nvSpPr>
          <p:cNvPr id="29" name="TextBox 28"/>
          <p:cNvSpPr txBox="1"/>
          <p:nvPr/>
        </p:nvSpPr>
        <p:spPr>
          <a:xfrm>
            <a:off x="7030348" y="2726382"/>
            <a:ext cx="500458" cy="276999"/>
          </a:xfrm>
          <a:prstGeom prst="rect">
            <a:avLst/>
          </a:prstGeom>
          <a:noFill/>
        </p:spPr>
        <p:txBody>
          <a:bodyPr wrap="none" rtlCol="0">
            <a:spAutoFit/>
          </a:bodyPr>
          <a:lstStyle/>
          <a:p>
            <a:r>
              <a:rPr lang="en-US" sz="1200" dirty="0">
                <a:latin typeface="Arial" pitchFamily="34" charset="0"/>
                <a:cs typeface="Arial" pitchFamily="34" charset="0"/>
              </a:rPr>
              <a:t>TDC</a:t>
            </a:r>
          </a:p>
        </p:txBody>
      </p:sp>
      <p:graphicFrame>
        <p:nvGraphicFramePr>
          <p:cNvPr id="30" name="Object 29"/>
          <p:cNvGraphicFramePr>
            <a:graphicFrameLocks noChangeAspect="1"/>
          </p:cNvGraphicFramePr>
          <p:nvPr>
            <p:extLst>
              <p:ext uri="{D42A27DB-BD31-4B8C-83A1-F6EECF244321}">
                <p14:modId xmlns:p14="http://schemas.microsoft.com/office/powerpoint/2010/main" val="1528273153"/>
              </p:ext>
            </p:extLst>
          </p:nvPr>
        </p:nvGraphicFramePr>
        <p:xfrm>
          <a:off x="8611020" y="2968140"/>
          <a:ext cx="177800" cy="217487"/>
        </p:xfrm>
        <a:graphic>
          <a:graphicData uri="http://schemas.openxmlformats.org/presentationml/2006/ole">
            <mc:AlternateContent xmlns:mc="http://schemas.openxmlformats.org/markup-compatibility/2006">
              <mc:Choice xmlns:v="urn:schemas-microsoft-com:vml" Requires="v">
                <p:oleObj name="Equation" r:id="rId7" imgW="114120" imgH="139680" progId="">
                  <p:embed/>
                </p:oleObj>
              </mc:Choice>
              <mc:Fallback>
                <p:oleObj name="Equation" r:id="rId7" imgW="114120" imgH="139680" progId="">
                  <p:embed/>
                  <p:pic>
                    <p:nvPicPr>
                      <p:cNvPr id="0" name="Picture 19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11020" y="2968140"/>
                        <a:ext cx="177800" cy="217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Freeform 33"/>
          <p:cNvSpPr/>
          <p:nvPr/>
        </p:nvSpPr>
        <p:spPr>
          <a:xfrm flipH="1">
            <a:off x="7038306" y="3735456"/>
            <a:ext cx="1186372" cy="1441387"/>
          </a:xfrm>
          <a:custGeom>
            <a:avLst/>
            <a:gdLst>
              <a:gd name="connsiteX0" fmla="*/ 0 w 1617203"/>
              <a:gd name="connsiteY0" fmla="*/ 0 h 1964827"/>
              <a:gd name="connsiteX1" fmla="*/ 672575 w 1617203"/>
              <a:gd name="connsiteY1" fmla="*/ 959742 h 1964827"/>
              <a:gd name="connsiteX2" fmla="*/ 1617203 w 1617203"/>
              <a:gd name="connsiteY2" fmla="*/ 1964827 h 1964827"/>
            </a:gdLst>
            <a:ahLst/>
            <a:cxnLst>
              <a:cxn ang="0">
                <a:pos x="connsiteX0" y="connsiteY0"/>
              </a:cxn>
              <a:cxn ang="0">
                <a:pos x="connsiteX1" y="connsiteY1"/>
              </a:cxn>
              <a:cxn ang="0">
                <a:pos x="connsiteX2" y="connsiteY2"/>
              </a:cxn>
            </a:cxnLst>
            <a:rect l="l" t="t" r="r" b="b"/>
            <a:pathLst>
              <a:path w="1617203" h="1964827">
                <a:moveTo>
                  <a:pt x="0" y="0"/>
                </a:moveTo>
                <a:cubicBezTo>
                  <a:pt x="201520" y="316135"/>
                  <a:pt x="403041" y="632271"/>
                  <a:pt x="672575" y="959742"/>
                </a:cubicBezTo>
                <a:cubicBezTo>
                  <a:pt x="942109" y="1287213"/>
                  <a:pt x="1279656" y="1626020"/>
                  <a:pt x="1617203" y="1964827"/>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flipH="1">
            <a:off x="7038306" y="4666814"/>
            <a:ext cx="1186372" cy="1042233"/>
          </a:xfrm>
          <a:custGeom>
            <a:avLst/>
            <a:gdLst>
              <a:gd name="connsiteX0" fmla="*/ 0 w 1617203"/>
              <a:gd name="connsiteY0" fmla="*/ 0 h 1420720"/>
              <a:gd name="connsiteX1" fmla="*/ 740588 w 1617203"/>
              <a:gd name="connsiteY1" fmla="*/ 748145 h 1420720"/>
              <a:gd name="connsiteX2" fmla="*/ 1617203 w 1617203"/>
              <a:gd name="connsiteY2" fmla="*/ 1420720 h 1420720"/>
            </a:gdLst>
            <a:ahLst/>
            <a:cxnLst>
              <a:cxn ang="0">
                <a:pos x="connsiteX0" y="connsiteY0"/>
              </a:cxn>
              <a:cxn ang="0">
                <a:pos x="connsiteX1" y="connsiteY1"/>
              </a:cxn>
              <a:cxn ang="0">
                <a:pos x="connsiteX2" y="connsiteY2"/>
              </a:cxn>
            </a:cxnLst>
            <a:rect l="l" t="t" r="r" b="b"/>
            <a:pathLst>
              <a:path w="1617203" h="1420720">
                <a:moveTo>
                  <a:pt x="0" y="0"/>
                </a:moveTo>
                <a:cubicBezTo>
                  <a:pt x="235527" y="255679"/>
                  <a:pt x="471054" y="511358"/>
                  <a:pt x="740588" y="748145"/>
                </a:cubicBezTo>
                <a:cubicBezTo>
                  <a:pt x="1010122" y="984932"/>
                  <a:pt x="1313662" y="1202826"/>
                  <a:pt x="1617203" y="1420720"/>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Connector 35"/>
          <p:cNvCxnSpPr/>
          <p:nvPr/>
        </p:nvCxnSpPr>
        <p:spPr>
          <a:xfrm rot="16200000" flipV="1">
            <a:off x="7760266" y="4197833"/>
            <a:ext cx="929732" cy="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6774185" y="5437475"/>
            <a:ext cx="535301" cy="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flipH="1">
            <a:off x="8196959" y="3704793"/>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flipH="1">
            <a:off x="7013663" y="5141652"/>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flipH="1">
            <a:off x="8196959" y="4634525"/>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flipH="1">
            <a:off x="7013663" y="5676953"/>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rot="5400000">
            <a:off x="5380875" y="4571643"/>
            <a:ext cx="27192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740484" y="5931252"/>
            <a:ext cx="1879459"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4" name="Object 4"/>
          <p:cNvGraphicFramePr>
            <a:graphicFrameLocks noChangeAspect="1"/>
          </p:cNvGraphicFramePr>
          <p:nvPr>
            <p:extLst>
              <p:ext uri="{D42A27DB-BD31-4B8C-83A1-F6EECF244321}">
                <p14:modId xmlns:p14="http://schemas.microsoft.com/office/powerpoint/2010/main" val="1783630368"/>
              </p:ext>
            </p:extLst>
          </p:nvPr>
        </p:nvGraphicFramePr>
        <p:xfrm>
          <a:off x="6510838" y="3212085"/>
          <a:ext cx="218190" cy="257861"/>
        </p:xfrm>
        <a:graphic>
          <a:graphicData uri="http://schemas.openxmlformats.org/presentationml/2006/ole">
            <mc:AlternateContent xmlns:mc="http://schemas.openxmlformats.org/markup-compatibility/2006">
              <mc:Choice xmlns:v="urn:schemas-microsoft-com:vml" Requires="v">
                <p:oleObj name="Equation" r:id="rId9" imgW="139579" imgH="164957" progId="">
                  <p:embed/>
                </p:oleObj>
              </mc:Choice>
              <mc:Fallback>
                <p:oleObj name="Equation" r:id="rId9" imgW="139579" imgH="164957" progId="">
                  <p:embed/>
                  <p:pic>
                    <p:nvPicPr>
                      <p:cNvPr id="0" name="Picture 2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0838" y="3212085"/>
                        <a:ext cx="218190" cy="2578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Object 5"/>
          <p:cNvGraphicFramePr>
            <a:graphicFrameLocks noChangeAspect="1"/>
          </p:cNvGraphicFramePr>
          <p:nvPr>
            <p:extLst>
              <p:ext uri="{D42A27DB-BD31-4B8C-83A1-F6EECF244321}">
                <p14:modId xmlns:p14="http://schemas.microsoft.com/office/powerpoint/2010/main" val="1924995800"/>
              </p:ext>
            </p:extLst>
          </p:nvPr>
        </p:nvGraphicFramePr>
        <p:xfrm>
          <a:off x="8618031" y="5925325"/>
          <a:ext cx="178519" cy="218190"/>
        </p:xfrm>
        <a:graphic>
          <a:graphicData uri="http://schemas.openxmlformats.org/presentationml/2006/ole">
            <mc:AlternateContent xmlns:mc="http://schemas.openxmlformats.org/markup-compatibility/2006">
              <mc:Choice xmlns:v="urn:schemas-microsoft-com:vml" Requires="v">
                <p:oleObj name="Equation" r:id="rId11" imgW="114201" imgH="139579" progId="">
                  <p:embed/>
                </p:oleObj>
              </mc:Choice>
              <mc:Fallback>
                <p:oleObj name="Equation" r:id="rId11" imgW="114201" imgH="139579" progId="">
                  <p:embed/>
                  <p:pic>
                    <p:nvPicPr>
                      <p:cNvPr id="0" name="Picture 20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18031" y="5925325"/>
                        <a:ext cx="178519" cy="218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TextBox 45"/>
          <p:cNvSpPr txBox="1"/>
          <p:nvPr/>
        </p:nvSpPr>
        <p:spPr>
          <a:xfrm>
            <a:off x="6902797" y="5691321"/>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1</a:t>
            </a:r>
          </a:p>
        </p:txBody>
      </p:sp>
      <p:sp>
        <p:nvSpPr>
          <p:cNvPr id="47" name="TextBox 46"/>
          <p:cNvSpPr txBox="1"/>
          <p:nvPr/>
        </p:nvSpPr>
        <p:spPr>
          <a:xfrm>
            <a:off x="6893698" y="4864459"/>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2</a:t>
            </a:r>
          </a:p>
        </p:txBody>
      </p:sp>
      <p:sp>
        <p:nvSpPr>
          <p:cNvPr id="48" name="TextBox 47"/>
          <p:cNvSpPr txBox="1"/>
          <p:nvPr/>
        </p:nvSpPr>
        <p:spPr>
          <a:xfrm>
            <a:off x="8092529" y="3456361"/>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3</a:t>
            </a:r>
          </a:p>
        </p:txBody>
      </p:sp>
      <p:sp>
        <p:nvSpPr>
          <p:cNvPr id="49" name="TextBox 48"/>
          <p:cNvSpPr txBox="1"/>
          <p:nvPr/>
        </p:nvSpPr>
        <p:spPr>
          <a:xfrm>
            <a:off x="8093352" y="4664516"/>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4</a:t>
            </a:r>
          </a:p>
        </p:txBody>
      </p:sp>
      <p:sp>
        <p:nvSpPr>
          <p:cNvPr id="50" name="TextBox 49"/>
          <p:cNvSpPr txBox="1"/>
          <p:nvPr/>
        </p:nvSpPr>
        <p:spPr>
          <a:xfrm rot="18704679">
            <a:off x="7135811" y="4370247"/>
            <a:ext cx="805029" cy="276999"/>
          </a:xfrm>
          <a:prstGeom prst="rect">
            <a:avLst/>
          </a:prstGeom>
          <a:noFill/>
        </p:spPr>
        <p:txBody>
          <a:bodyPr wrap="none" rtlCol="0">
            <a:spAutoFit/>
          </a:bodyPr>
          <a:lstStyle/>
          <a:p>
            <a:r>
              <a:rPr lang="en-US" sz="1200" i="1" dirty="0">
                <a:latin typeface="Times New Roman" pitchFamily="18" charset="0"/>
                <a:cs typeface="Times New Roman" pitchFamily="18" charset="0"/>
              </a:rPr>
              <a:t>v</a:t>
            </a:r>
            <a:r>
              <a:rPr lang="en-US" sz="1200" dirty="0">
                <a:latin typeface="Arial" pitchFamily="34" charset="0"/>
                <a:cs typeface="Arial" pitchFamily="34" charset="0"/>
              </a:rPr>
              <a:t> = </a:t>
            </a:r>
            <a:r>
              <a:rPr lang="en-US" sz="1200" dirty="0" err="1">
                <a:latin typeface="Arial" pitchFamily="34" charset="0"/>
                <a:cs typeface="Arial" pitchFamily="34" charset="0"/>
              </a:rPr>
              <a:t>const</a:t>
            </a:r>
            <a:endParaRPr lang="en-US" sz="1200" dirty="0">
              <a:latin typeface="Arial" pitchFamily="34" charset="0"/>
              <a:cs typeface="Arial" pitchFamily="34" charset="0"/>
            </a:endParaRPr>
          </a:p>
        </p:txBody>
      </p:sp>
      <p:sp>
        <p:nvSpPr>
          <p:cNvPr id="51" name="TextBox 50"/>
          <p:cNvSpPr txBox="1"/>
          <p:nvPr/>
        </p:nvSpPr>
        <p:spPr>
          <a:xfrm rot="19063453">
            <a:off x="7299020" y="4905606"/>
            <a:ext cx="805029" cy="276999"/>
          </a:xfrm>
          <a:prstGeom prst="rect">
            <a:avLst/>
          </a:prstGeom>
          <a:noFill/>
        </p:spPr>
        <p:txBody>
          <a:bodyPr wrap="none" rtlCol="0">
            <a:spAutoFit/>
          </a:bodyPr>
          <a:lstStyle/>
          <a:p>
            <a:r>
              <a:rPr lang="en-US" sz="1200" i="1" dirty="0">
                <a:latin typeface="Times New Roman" pitchFamily="18" charset="0"/>
                <a:cs typeface="Times New Roman" pitchFamily="18" charset="0"/>
              </a:rPr>
              <a:t>v</a:t>
            </a:r>
            <a:r>
              <a:rPr lang="en-US" sz="1200" dirty="0">
                <a:latin typeface="Arial" pitchFamily="34" charset="0"/>
                <a:cs typeface="Arial" pitchFamily="34" charset="0"/>
              </a:rPr>
              <a:t> = </a:t>
            </a:r>
            <a:r>
              <a:rPr lang="en-US" sz="1200" dirty="0" err="1">
                <a:latin typeface="Arial" pitchFamily="34" charset="0"/>
                <a:cs typeface="Arial" pitchFamily="34" charset="0"/>
              </a:rPr>
              <a:t>const</a:t>
            </a:r>
            <a:endParaRPr lang="en-US" sz="1200" dirty="0">
              <a:latin typeface="Arial" pitchFamily="34" charset="0"/>
              <a:cs typeface="Arial" pitchFamily="34" charset="0"/>
            </a:endParaRPr>
          </a:p>
        </p:txBody>
      </p:sp>
      <p:graphicFrame>
        <p:nvGraphicFramePr>
          <p:cNvPr id="32" name="Object 31"/>
          <p:cNvGraphicFramePr>
            <a:graphicFrameLocks noChangeAspect="1"/>
          </p:cNvGraphicFramePr>
          <p:nvPr>
            <p:extLst>
              <p:ext uri="{D42A27DB-BD31-4B8C-83A1-F6EECF244321}">
                <p14:modId xmlns:p14="http://schemas.microsoft.com/office/powerpoint/2010/main" val="1190859609"/>
              </p:ext>
            </p:extLst>
          </p:nvPr>
        </p:nvGraphicFramePr>
        <p:xfrm>
          <a:off x="651796" y="3023085"/>
          <a:ext cx="3929063" cy="866775"/>
        </p:xfrm>
        <a:graphic>
          <a:graphicData uri="http://schemas.openxmlformats.org/presentationml/2006/ole">
            <mc:AlternateContent xmlns:mc="http://schemas.openxmlformats.org/markup-compatibility/2006">
              <mc:Choice xmlns:v="urn:schemas-microsoft-com:vml" Requires="v">
                <p:oleObj name="Equation" r:id="rId13" imgW="2247840" imgH="495000" progId="">
                  <p:embed/>
                </p:oleObj>
              </mc:Choice>
              <mc:Fallback>
                <p:oleObj name="Equation" r:id="rId13" imgW="2247840" imgH="495000" progId="">
                  <p:embed/>
                  <p:pic>
                    <p:nvPicPr>
                      <p:cNvPr id="0" name="Picture 20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1796" y="3023085"/>
                        <a:ext cx="3929063"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011225035"/>
              </p:ext>
            </p:extLst>
          </p:nvPr>
        </p:nvGraphicFramePr>
        <p:xfrm>
          <a:off x="1430338" y="4657725"/>
          <a:ext cx="4151312" cy="1511300"/>
        </p:xfrm>
        <a:graphic>
          <a:graphicData uri="http://schemas.openxmlformats.org/presentationml/2006/ole">
            <mc:AlternateContent xmlns:mc="http://schemas.openxmlformats.org/markup-compatibility/2006">
              <mc:Choice xmlns:v="urn:schemas-microsoft-com:vml" Requires="v">
                <p:oleObj name="Equation" r:id="rId15" imgW="2374560" imgH="863280" progId="">
                  <p:embed/>
                </p:oleObj>
              </mc:Choice>
              <mc:Fallback>
                <p:oleObj name="Equation" r:id="rId15" imgW="2374560" imgH="863280" progId="">
                  <p:embed/>
                  <p:pic>
                    <p:nvPicPr>
                      <p:cNvPr id="0" name="Picture 20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30338" y="4657725"/>
                        <a:ext cx="4151312" cy="151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TextBox 51"/>
          <p:cNvSpPr txBox="1"/>
          <p:nvPr/>
        </p:nvSpPr>
        <p:spPr>
          <a:xfrm>
            <a:off x="342199" y="4120290"/>
            <a:ext cx="4771050" cy="461665"/>
          </a:xfrm>
          <a:prstGeom prst="rect">
            <a:avLst/>
          </a:prstGeom>
          <a:noFill/>
        </p:spPr>
        <p:txBody>
          <a:bodyPr wrap="none" rtlCol="0">
            <a:spAutoFit/>
          </a:bodyPr>
          <a:lstStyle/>
          <a:p>
            <a:r>
              <a:rPr lang="en-US" sz="2400" dirty="0">
                <a:latin typeface="Arial" pitchFamily="34" charset="0"/>
                <a:cs typeface="Arial" pitchFamily="34" charset="0"/>
              </a:rPr>
              <a:t>Cold ASC values (Table C.13a) ...</a:t>
            </a:r>
          </a:p>
        </p:txBody>
      </p:sp>
      <p:sp>
        <p:nvSpPr>
          <p:cNvPr id="55" name="Slide Number Placeholder 3"/>
          <p:cNvSpPr>
            <a:spLocks noGrp="1"/>
          </p:cNvSpPr>
          <p:nvPr>
            <p:ph type="sldNum" sz="quarter" idx="12"/>
          </p:nvPr>
        </p:nvSpPr>
        <p:spPr>
          <a:xfrm>
            <a:off x="78615" y="6405110"/>
            <a:ext cx="773565" cy="365125"/>
          </a:xfrm>
        </p:spPr>
        <p:txBody>
          <a:bodyPr/>
          <a:lstStyle/>
          <a:p>
            <a:pPr algn="l"/>
            <a:fld id="{16890861-4B16-40B9-9EE8-90F7D404DB3D}" type="slidenum">
              <a:rPr lang="en-US" smtClean="0"/>
              <a:pPr algn="l"/>
              <a:t>10</a:t>
            </a:fld>
            <a:endParaRPr lang="en-US" dirty="0"/>
          </a:p>
        </p:txBody>
      </p:sp>
    </p:spTree>
    <p:extLst>
      <p:ext uri="{BB962C8B-B14F-4D97-AF65-F5344CB8AC3E}">
        <p14:creationId xmlns:p14="http://schemas.microsoft.com/office/powerpoint/2010/main" val="271093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1971"/>
                                        </p:tgtEl>
                                        <p:attrNameLst>
                                          <p:attrName>style.visibility</p:attrName>
                                        </p:attrNameLst>
                                      </p:cBhvr>
                                      <p:to>
                                        <p:strVal val="visible"/>
                                      </p:to>
                                    </p:set>
                                    <p:anim calcmode="lin" valueType="num">
                                      <p:cBhvr>
                                        <p:cTn id="7" dur="500" fill="hold"/>
                                        <p:tgtEl>
                                          <p:spTgt spid="211971"/>
                                        </p:tgtEl>
                                        <p:attrNameLst>
                                          <p:attrName>ppt_w</p:attrName>
                                        </p:attrNameLst>
                                      </p:cBhvr>
                                      <p:tavLst>
                                        <p:tav tm="0">
                                          <p:val>
                                            <p:fltVal val="0"/>
                                          </p:val>
                                        </p:tav>
                                        <p:tav tm="100000">
                                          <p:val>
                                            <p:strVal val="#ppt_w"/>
                                          </p:val>
                                        </p:tav>
                                      </p:tavLst>
                                    </p:anim>
                                    <p:anim calcmode="lin" valueType="num">
                                      <p:cBhvr>
                                        <p:cTn id="8" dur="500" fill="hold"/>
                                        <p:tgtEl>
                                          <p:spTgt spid="211971"/>
                                        </p:tgtEl>
                                        <p:attrNameLst>
                                          <p:attrName>ppt_h</p:attrName>
                                        </p:attrNameLst>
                                      </p:cBhvr>
                                      <p:tavLst>
                                        <p:tav tm="0">
                                          <p:val>
                                            <p:fltVal val="0"/>
                                          </p:val>
                                        </p:tav>
                                        <p:tav tm="100000">
                                          <p:val>
                                            <p:strVal val="#ppt_h"/>
                                          </p:val>
                                        </p:tav>
                                      </p:tavLst>
                                    </p:anim>
                                    <p:animEffect transition="in" filter="fade">
                                      <p:cBhvr>
                                        <p:cTn id="9" dur="500"/>
                                        <p:tgtEl>
                                          <p:spTgt spid="21197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Compression Ignition Engine</a:t>
            </a:r>
          </a:p>
        </p:txBody>
      </p:sp>
      <p:sp>
        <p:nvSpPr>
          <p:cNvPr id="7" name="TextBox 6"/>
          <p:cNvSpPr txBox="1"/>
          <p:nvPr/>
        </p:nvSpPr>
        <p:spPr>
          <a:xfrm>
            <a:off x="309045" y="1201510"/>
            <a:ext cx="4877435" cy="4708981"/>
          </a:xfrm>
          <a:prstGeom prst="rect">
            <a:avLst/>
          </a:prstGeom>
          <a:noFill/>
        </p:spPr>
        <p:txBody>
          <a:bodyPr wrap="square" rtlCol="0">
            <a:spAutoFit/>
          </a:bodyPr>
          <a:lstStyle/>
          <a:p>
            <a:r>
              <a:rPr lang="en-US" sz="2000" b="1" dirty="0">
                <a:latin typeface="Arial" pitchFamily="34" charset="0"/>
                <a:cs typeface="Arial" pitchFamily="34" charset="0"/>
              </a:rPr>
              <a:t>Unique Characteristics</a:t>
            </a:r>
          </a:p>
          <a:p>
            <a:pPr marL="342900" indent="-342900">
              <a:buFont typeface="Arial" panose="020B0604020202020204" pitchFamily="34" charset="0"/>
              <a:buChar char="•"/>
            </a:pPr>
            <a:r>
              <a:rPr lang="en-US" sz="2000" dirty="0">
                <a:latin typeface="Arial" pitchFamily="34" charset="0"/>
                <a:cs typeface="Arial" pitchFamily="34" charset="0"/>
              </a:rPr>
              <a:t>Air-fuel ratio </a:t>
            </a:r>
            <a:r>
              <a:rPr lang="en-US" sz="2000" u="sng" dirty="0">
                <a:latin typeface="Arial" pitchFamily="34" charset="0"/>
                <a:cs typeface="Arial" pitchFamily="34" charset="0"/>
              </a:rPr>
              <a:t>not</a:t>
            </a:r>
            <a:r>
              <a:rPr lang="en-US" sz="2000" dirty="0">
                <a:latin typeface="Arial" pitchFamily="34" charset="0"/>
                <a:cs typeface="Arial" pitchFamily="34" charset="0"/>
              </a:rPr>
              <a:t> consistent</a:t>
            </a:r>
          </a:p>
          <a:p>
            <a:pPr marL="800100" lvl="1" indent="-342900">
              <a:buFont typeface="Courier New" panose="02070309020205020404" pitchFamily="49" charset="0"/>
              <a:buChar char="o"/>
            </a:pPr>
            <a:r>
              <a:rPr lang="en-US" sz="2000" dirty="0">
                <a:latin typeface="Arial" pitchFamily="34" charset="0"/>
                <a:cs typeface="Arial" pitchFamily="34" charset="0"/>
              </a:rPr>
              <a:t>Extremely lean at idle</a:t>
            </a:r>
          </a:p>
          <a:p>
            <a:pPr marL="800100" lvl="1" indent="-342900">
              <a:buFont typeface="Courier New" panose="02070309020205020404" pitchFamily="49" charset="0"/>
              <a:buChar char="o"/>
            </a:pPr>
            <a:r>
              <a:rPr lang="en-US" sz="2000" dirty="0">
                <a:latin typeface="Arial" pitchFamily="34" charset="0"/>
                <a:cs typeface="Arial" pitchFamily="34" charset="0"/>
              </a:rPr>
              <a:t>Slightly lean at full load</a:t>
            </a:r>
          </a:p>
          <a:p>
            <a:pPr marL="342900" indent="-342900">
              <a:buFont typeface="Arial" panose="020B0604020202020204" pitchFamily="34" charset="0"/>
              <a:buChar char="•"/>
            </a:pPr>
            <a:r>
              <a:rPr lang="en-US" sz="2000" dirty="0">
                <a:latin typeface="Arial" pitchFamily="34" charset="0"/>
                <a:cs typeface="Arial" pitchFamily="34" charset="0"/>
              </a:rPr>
              <a:t>Fuel injected directly in to high-pressure air (near TDC). </a:t>
            </a:r>
          </a:p>
          <a:p>
            <a:pPr marL="342900" indent="-342900">
              <a:buFont typeface="Arial" panose="020B0604020202020204" pitchFamily="34" charset="0"/>
              <a:buChar char="•"/>
            </a:pPr>
            <a:r>
              <a:rPr lang="en-US" sz="2000" dirty="0">
                <a:latin typeface="Arial" pitchFamily="34" charset="0"/>
                <a:cs typeface="Arial" pitchFamily="34" charset="0"/>
              </a:rPr>
              <a:t>No Throttle! Torque output controlled via quantity of fuel injected</a:t>
            </a:r>
          </a:p>
          <a:p>
            <a:pPr marL="342900" indent="-342900">
              <a:buFont typeface="Arial" panose="020B0604020202020204" pitchFamily="34" charset="0"/>
              <a:buChar char="•"/>
            </a:pPr>
            <a:r>
              <a:rPr lang="en-US" sz="2000" dirty="0">
                <a:latin typeface="Arial" pitchFamily="34" charset="0"/>
                <a:cs typeface="Arial" pitchFamily="34" charset="0"/>
              </a:rPr>
              <a:t>Fuel burns slowly through diffusion as fuel tries to find oxidizer</a:t>
            </a:r>
          </a:p>
          <a:p>
            <a:endParaRPr lang="en-US" sz="2000" b="1" dirty="0">
              <a:latin typeface="Arial" pitchFamily="34" charset="0"/>
              <a:cs typeface="Arial" pitchFamily="34" charset="0"/>
            </a:endParaRPr>
          </a:p>
          <a:p>
            <a:r>
              <a:rPr lang="en-US" sz="2000" b="1" dirty="0">
                <a:latin typeface="Arial" pitchFamily="34" charset="0"/>
                <a:cs typeface="Arial" pitchFamily="34" charset="0"/>
              </a:rPr>
              <a:t>Typically Found In:</a:t>
            </a:r>
          </a:p>
          <a:p>
            <a:pPr marL="342900" indent="-342900">
              <a:buFont typeface="Arial" panose="020B0604020202020204" pitchFamily="34" charset="0"/>
              <a:buChar char="•"/>
            </a:pPr>
            <a:r>
              <a:rPr lang="en-US" sz="2000" dirty="0">
                <a:latin typeface="Arial" pitchFamily="34" charset="0"/>
                <a:cs typeface="Arial" pitchFamily="34" charset="0"/>
              </a:rPr>
              <a:t>Large commercial trucks</a:t>
            </a:r>
          </a:p>
          <a:p>
            <a:pPr marL="342900" indent="-342900">
              <a:buFont typeface="Arial" panose="020B0604020202020204" pitchFamily="34" charset="0"/>
              <a:buChar char="•"/>
            </a:pPr>
            <a:r>
              <a:rPr lang="en-US" sz="2000" dirty="0">
                <a:latin typeface="Arial" pitchFamily="34" charset="0"/>
                <a:cs typeface="Arial" pitchFamily="34" charset="0"/>
              </a:rPr>
              <a:t>Heavy-duty pickup</a:t>
            </a:r>
          </a:p>
          <a:p>
            <a:pPr marL="342900" indent="-342900">
              <a:buFont typeface="Arial" panose="020B0604020202020204" pitchFamily="34" charset="0"/>
              <a:buChar char="•"/>
            </a:pPr>
            <a:r>
              <a:rPr lang="en-US" sz="2000" dirty="0">
                <a:latin typeface="Arial" pitchFamily="34" charset="0"/>
                <a:cs typeface="Arial" pitchFamily="34" charset="0"/>
              </a:rPr>
              <a:t>High-efficiency commuter cars</a:t>
            </a:r>
          </a:p>
        </p:txBody>
      </p:sp>
      <p:sp>
        <p:nvSpPr>
          <p:cNvPr id="11" name="Slide Number Placeholder 3"/>
          <p:cNvSpPr>
            <a:spLocks noGrp="1"/>
          </p:cNvSpPr>
          <p:nvPr>
            <p:ph type="sldNum" sz="quarter" idx="12"/>
          </p:nvPr>
        </p:nvSpPr>
        <p:spPr>
          <a:xfrm>
            <a:off x="78615" y="6405110"/>
            <a:ext cx="773565" cy="365125"/>
          </a:xfrm>
        </p:spPr>
        <p:txBody>
          <a:bodyPr/>
          <a:lstStyle/>
          <a:p>
            <a:pPr algn="l"/>
            <a:fld id="{16890861-4B16-40B9-9EE8-90F7D404DB3D}" type="slidenum">
              <a:rPr lang="en-US" smtClean="0"/>
              <a:pPr algn="l"/>
              <a:t>11</a:t>
            </a:fld>
            <a:endParaRPr lang="en-US" dirty="0"/>
          </a:p>
        </p:txBody>
      </p:sp>
      <p:pic>
        <p:nvPicPr>
          <p:cNvPr id="2" name="Picture 1">
            <a:extLst>
              <a:ext uri="{FF2B5EF4-FFF2-40B4-BE49-F238E27FC236}">
                <a16:creationId xmlns:a16="http://schemas.microsoft.com/office/drawing/2014/main" id="{D017C13F-739D-486A-A8E0-39239BD61D34}"/>
              </a:ext>
            </a:extLst>
          </p:cNvPr>
          <p:cNvPicPr>
            <a:picLocks noChangeAspect="1"/>
          </p:cNvPicPr>
          <p:nvPr/>
        </p:nvPicPr>
        <p:blipFill>
          <a:blip r:embed="rId3"/>
          <a:stretch>
            <a:fillRect/>
          </a:stretch>
        </p:blipFill>
        <p:spPr>
          <a:xfrm>
            <a:off x="5109672" y="1647824"/>
            <a:ext cx="3456448" cy="4027139"/>
          </a:xfrm>
          <a:prstGeom prst="rect">
            <a:avLst/>
          </a:prstGeom>
        </p:spPr>
      </p:pic>
    </p:spTree>
    <p:extLst>
      <p:ext uri="{BB962C8B-B14F-4D97-AF65-F5344CB8AC3E}">
        <p14:creationId xmlns:p14="http://schemas.microsoft.com/office/powerpoint/2010/main" val="143858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8" end="8"/>
                                            </p:txEl>
                                          </p:spTgt>
                                        </p:tgtEl>
                                        <p:attrNameLst>
                                          <p:attrName>style.visibility</p:attrName>
                                        </p:attrNameLst>
                                      </p:cBhvr>
                                      <p:to>
                                        <p:strVal val="visible"/>
                                      </p:to>
                                    </p:set>
                                    <p:animEffect transition="in" filter="fade">
                                      <p:cBhvr>
                                        <p:cTn id="14" dur="500"/>
                                        <p:tgtEl>
                                          <p:spTgt spid="7">
                                            <p:txEl>
                                              <p:pRg st="8" end="8"/>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animEffect transition="in" filter="fade">
                                      <p:cBhvr>
                                        <p:cTn id="17" dur="500"/>
                                        <p:tgtEl>
                                          <p:spTgt spid="7">
                                            <p:txEl>
                                              <p:pRg st="9" end="9"/>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10" end="10"/>
                                            </p:txEl>
                                          </p:spTgt>
                                        </p:tgtEl>
                                        <p:attrNameLst>
                                          <p:attrName>style.visibility</p:attrName>
                                        </p:attrNameLst>
                                      </p:cBhvr>
                                      <p:to>
                                        <p:strVal val="visible"/>
                                      </p:to>
                                    </p:set>
                                    <p:animEffect transition="in" filter="fade">
                                      <p:cBhvr>
                                        <p:cTn id="20" dur="500"/>
                                        <p:tgtEl>
                                          <p:spTgt spid="7">
                                            <p:txEl>
                                              <p:pRg st="10" end="1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11" end="11"/>
                                            </p:txEl>
                                          </p:spTgt>
                                        </p:tgtEl>
                                        <p:attrNameLst>
                                          <p:attrName>style.visibility</p:attrName>
                                        </p:attrNameLst>
                                      </p:cBhvr>
                                      <p:to>
                                        <p:strVal val="visible"/>
                                      </p:to>
                                    </p:set>
                                    <p:animEffect transition="in" filter="fade">
                                      <p:cBhvr>
                                        <p:cTn id="23"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6031390" y="932675"/>
            <a:ext cx="2765160" cy="26883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a:t>CI Engine - Diesel Cycle</a:t>
            </a:r>
          </a:p>
        </p:txBody>
      </p:sp>
      <p:sp>
        <p:nvSpPr>
          <p:cNvPr id="4" name="Slide Number Placeholder 3"/>
          <p:cNvSpPr>
            <a:spLocks noGrp="1"/>
          </p:cNvSpPr>
          <p:nvPr>
            <p:ph type="sldNum" sz="quarter" idx="12"/>
          </p:nvPr>
        </p:nvSpPr>
        <p:spPr/>
        <p:txBody>
          <a:bodyPr/>
          <a:lstStyle/>
          <a:p>
            <a:pPr algn="l"/>
            <a:fld id="{16890861-4B16-40B9-9EE8-90F7D404DB3D}" type="slidenum">
              <a:rPr lang="en-US" smtClean="0"/>
              <a:pPr algn="l"/>
              <a:t>12</a:t>
            </a:fld>
            <a:endParaRPr lang="en-US" dirty="0"/>
          </a:p>
        </p:txBody>
      </p:sp>
      <mc:AlternateContent xmlns:mc="http://schemas.openxmlformats.org/markup-compatibility/2006" xmlns:a14="http://schemas.microsoft.com/office/drawing/2010/main">
        <mc:Choice Requires="a14">
          <p:sp>
            <p:nvSpPr>
              <p:cNvPr id="42" name="Content Placeholder 41"/>
              <p:cNvSpPr txBox="1">
                <a:spLocks/>
              </p:cNvSpPr>
              <p:nvPr/>
            </p:nvSpPr>
            <p:spPr>
              <a:xfrm>
                <a:off x="385855" y="2395802"/>
                <a:ext cx="5722345" cy="337590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rgbClr val="076797"/>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rgbClr val="076797"/>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latin typeface="Arial" pitchFamily="34" charset="0"/>
                    <a:cs typeface="Arial" pitchFamily="34" charset="0"/>
                  </a:rPr>
                  <a:t>First Law – Closed System</a:t>
                </a:r>
              </a:p>
              <a:p>
                <a:pPr marL="0"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cs typeface="Arial" pitchFamily="34" charset="0"/>
                        </a:rPr>
                        <m:t>𝑄</m:t>
                      </m:r>
                      <m:r>
                        <a:rPr lang="en-US" sz="2000" i="1">
                          <a:latin typeface="Cambria Math" panose="02040503050406030204" pitchFamily="18" charset="0"/>
                          <a:cs typeface="Arial" pitchFamily="34" charset="0"/>
                        </a:rPr>
                        <m:t>−</m:t>
                      </m:r>
                      <m:r>
                        <a:rPr lang="en-US" sz="2000" i="1">
                          <a:latin typeface="Cambria Math" panose="02040503050406030204" pitchFamily="18" charset="0"/>
                          <a:cs typeface="Arial" pitchFamily="34" charset="0"/>
                        </a:rPr>
                        <m:t>𝑊</m:t>
                      </m:r>
                      <m:r>
                        <a:rPr lang="en-US" sz="2000" i="1">
                          <a:latin typeface="Cambria Math" panose="02040503050406030204" pitchFamily="18" charset="0"/>
                          <a:cs typeface="Arial" pitchFamily="34" charset="0"/>
                        </a:rPr>
                        <m:t>=∆</m:t>
                      </m:r>
                      <m:r>
                        <a:rPr lang="en-US" sz="2000" i="1">
                          <a:latin typeface="Cambria Math" panose="02040503050406030204" pitchFamily="18" charset="0"/>
                          <a:ea typeface="Cambria Math" panose="02040503050406030204" pitchFamily="18" charset="0"/>
                          <a:cs typeface="Arial" pitchFamily="34" charset="0"/>
                        </a:rPr>
                        <m:t>𝐸</m:t>
                      </m:r>
                    </m:oMath>
                  </m:oMathPara>
                </a14:m>
                <a:endParaRPr lang="en-US" sz="2000" dirty="0">
                  <a:latin typeface="Arial" pitchFamily="34" charset="0"/>
                  <a:cs typeface="Arial" pitchFamily="34" charset="0"/>
                </a:endParaRPr>
              </a:p>
              <a:p>
                <a:r>
                  <a:rPr lang="en-US" sz="2000" b="1" dirty="0">
                    <a:latin typeface="Arial" pitchFamily="34" charset="0"/>
                    <a:cs typeface="Arial" pitchFamily="34" charset="0"/>
                  </a:rPr>
                  <a:t>1-2</a:t>
                </a:r>
                <a:r>
                  <a:rPr lang="en-US" sz="2000" dirty="0">
                    <a:latin typeface="Arial" pitchFamily="34" charset="0"/>
                    <a:cs typeface="Arial" pitchFamily="34" charset="0"/>
                  </a:rPr>
                  <a:t> Isentropic compression from BDC to TDC</a:t>
                </a:r>
              </a:p>
              <a:p>
                <a:endParaRPr lang="en-US" sz="2000" dirty="0">
                  <a:latin typeface="Arial" pitchFamily="34" charset="0"/>
                  <a:cs typeface="Arial" pitchFamily="34" charset="0"/>
                </a:endParaRPr>
              </a:p>
              <a:p>
                <a:r>
                  <a:rPr lang="en-US" sz="2000" b="1" dirty="0">
                    <a:latin typeface="Arial" pitchFamily="34" charset="0"/>
                    <a:cs typeface="Arial" pitchFamily="34" charset="0"/>
                  </a:rPr>
                  <a:t>2-3</a:t>
                </a:r>
                <a:r>
                  <a:rPr lang="en-US" sz="2000" dirty="0">
                    <a:latin typeface="Arial" pitchFamily="34" charset="0"/>
                    <a:cs typeface="Arial" pitchFamily="34" charset="0"/>
                  </a:rPr>
                  <a:t> Isobaric heat input (combustion)</a:t>
                </a:r>
              </a:p>
              <a:p>
                <a:endParaRPr lang="en-US" sz="2000" dirty="0">
                  <a:latin typeface="Arial" pitchFamily="34" charset="0"/>
                  <a:cs typeface="Arial" pitchFamily="34" charset="0"/>
                </a:endParaRPr>
              </a:p>
              <a:p>
                <a:r>
                  <a:rPr lang="en-US" sz="2000" b="1" dirty="0">
                    <a:latin typeface="Arial" pitchFamily="34" charset="0"/>
                    <a:cs typeface="Arial" pitchFamily="34" charset="0"/>
                  </a:rPr>
                  <a:t>3-4</a:t>
                </a:r>
                <a:r>
                  <a:rPr lang="en-US" sz="2000" dirty="0">
                    <a:latin typeface="Arial" pitchFamily="34" charset="0"/>
                    <a:cs typeface="Arial" pitchFamily="34" charset="0"/>
                  </a:rPr>
                  <a:t> Isentropic expansion (power stroke)</a:t>
                </a:r>
              </a:p>
              <a:p>
                <a:endParaRPr lang="en-US" sz="2000" dirty="0">
                  <a:latin typeface="Arial" pitchFamily="34" charset="0"/>
                  <a:cs typeface="Arial" pitchFamily="34" charset="0"/>
                </a:endParaRPr>
              </a:p>
              <a:p>
                <a:r>
                  <a:rPr lang="en-US" sz="2000" b="1" dirty="0">
                    <a:latin typeface="Arial" pitchFamily="34" charset="0"/>
                    <a:cs typeface="Arial" pitchFamily="34" charset="0"/>
                  </a:rPr>
                  <a:t>4-1</a:t>
                </a:r>
                <a:r>
                  <a:rPr lang="en-US" sz="2000" dirty="0">
                    <a:latin typeface="Arial" pitchFamily="34" charset="0"/>
                    <a:cs typeface="Arial" pitchFamily="34" charset="0"/>
                  </a:rPr>
                  <a:t> Isochoric heat rejection (exhaust)</a:t>
                </a:r>
              </a:p>
              <a:p>
                <a:endParaRPr lang="en-US" sz="2000" dirty="0">
                  <a:latin typeface="Arial" pitchFamily="34" charset="0"/>
                  <a:cs typeface="Arial" pitchFamily="34" charset="0"/>
                </a:endParaRPr>
              </a:p>
              <a:p>
                <a:endParaRPr lang="en-US" sz="2000" dirty="0">
                  <a:latin typeface="Arial" pitchFamily="34" charset="0"/>
                  <a:cs typeface="Arial" pitchFamily="34" charset="0"/>
                </a:endParaRPr>
              </a:p>
              <a:p>
                <a:endParaRPr lang="en-US" sz="2000" dirty="0">
                  <a:latin typeface="Arial" pitchFamily="34" charset="0"/>
                  <a:cs typeface="Arial" pitchFamily="34" charset="0"/>
                </a:endParaRPr>
              </a:p>
            </p:txBody>
          </p:sp>
        </mc:Choice>
        <mc:Fallback xmlns="">
          <p:sp>
            <p:nvSpPr>
              <p:cNvPr id="42" name="Content Placeholder 41"/>
              <p:cNvSpPr txBox="1">
                <a:spLocks noRot="1" noChangeAspect="1" noMove="1" noResize="1" noEditPoints="1" noAdjustHandles="1" noChangeArrowheads="1" noChangeShapeType="1" noTextEdit="1"/>
              </p:cNvSpPr>
              <p:nvPr/>
            </p:nvSpPr>
            <p:spPr>
              <a:xfrm>
                <a:off x="385855" y="2395802"/>
                <a:ext cx="5722345" cy="3375903"/>
              </a:xfrm>
              <a:prstGeom prst="rect">
                <a:avLst/>
              </a:prstGeom>
              <a:blipFill>
                <a:blip r:embed="rId4"/>
                <a:stretch>
                  <a:fillRect l="-1065" t="-722"/>
                </a:stretch>
              </a:blipFill>
            </p:spPr>
            <p:txBody>
              <a:bodyPr/>
              <a:lstStyle/>
              <a:p>
                <a:r>
                  <a:rPr lang="en-US">
                    <a:noFill/>
                  </a:rPr>
                  <a:t> </a:t>
                </a:r>
              </a:p>
            </p:txBody>
          </p:sp>
        </mc:Fallback>
      </mc:AlternateContent>
      <p:cxnSp>
        <p:nvCxnSpPr>
          <p:cNvPr id="53" name="Straight Connector 52"/>
          <p:cNvCxnSpPr/>
          <p:nvPr/>
        </p:nvCxnSpPr>
        <p:spPr>
          <a:xfrm>
            <a:off x="6943725" y="1232408"/>
            <a:ext cx="66198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267700" y="2355248"/>
            <a:ext cx="5235" cy="36633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8244761" y="2693408"/>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rot="5400000">
            <a:off x="5381948" y="1600994"/>
            <a:ext cx="27192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741557" y="2960603"/>
            <a:ext cx="1879459"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1" name="Object 60"/>
          <p:cNvGraphicFramePr>
            <a:graphicFrameLocks noChangeAspect="1"/>
          </p:cNvGraphicFramePr>
          <p:nvPr>
            <p:extLst>
              <p:ext uri="{D42A27DB-BD31-4B8C-83A1-F6EECF244321}">
                <p14:modId xmlns:p14="http://schemas.microsoft.com/office/powerpoint/2010/main" val="4262262418"/>
              </p:ext>
            </p:extLst>
          </p:nvPr>
        </p:nvGraphicFramePr>
        <p:xfrm>
          <a:off x="6501626" y="241386"/>
          <a:ext cx="238025" cy="257861"/>
        </p:xfrm>
        <a:graphic>
          <a:graphicData uri="http://schemas.openxmlformats.org/presentationml/2006/ole">
            <mc:AlternateContent xmlns:mc="http://schemas.openxmlformats.org/markup-compatibility/2006">
              <mc:Choice xmlns:v="urn:schemas-microsoft-com:vml" Requires="v">
                <p:oleObj name="Equation" r:id="rId5" imgW="152268" imgH="164957" progId="">
                  <p:embed/>
                </p:oleObj>
              </mc:Choice>
              <mc:Fallback>
                <p:oleObj name="Equation" r:id="rId5" imgW="152268" imgH="164957" progId="">
                  <p:embed/>
                  <p:pic>
                    <p:nvPicPr>
                      <p:cNvPr id="0" name="Picture 1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1626" y="241386"/>
                        <a:ext cx="238025" cy="2578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 name="TextBox 61"/>
          <p:cNvSpPr txBox="1"/>
          <p:nvPr/>
        </p:nvSpPr>
        <p:spPr>
          <a:xfrm>
            <a:off x="8260296" y="2592206"/>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1</a:t>
            </a:r>
          </a:p>
        </p:txBody>
      </p:sp>
      <p:sp>
        <p:nvSpPr>
          <p:cNvPr id="63" name="TextBox 62"/>
          <p:cNvSpPr txBox="1"/>
          <p:nvPr/>
        </p:nvSpPr>
        <p:spPr>
          <a:xfrm>
            <a:off x="6802506" y="971080"/>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2</a:t>
            </a:r>
          </a:p>
        </p:txBody>
      </p:sp>
      <p:sp>
        <p:nvSpPr>
          <p:cNvPr id="64" name="TextBox 63"/>
          <p:cNvSpPr txBox="1"/>
          <p:nvPr/>
        </p:nvSpPr>
        <p:spPr>
          <a:xfrm>
            <a:off x="7451053" y="971080"/>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3</a:t>
            </a:r>
          </a:p>
        </p:txBody>
      </p:sp>
      <p:sp>
        <p:nvSpPr>
          <p:cNvPr id="65" name="TextBox 64"/>
          <p:cNvSpPr txBox="1"/>
          <p:nvPr/>
        </p:nvSpPr>
        <p:spPr>
          <a:xfrm>
            <a:off x="8246972" y="2220430"/>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4</a:t>
            </a:r>
          </a:p>
        </p:txBody>
      </p:sp>
      <p:cxnSp>
        <p:nvCxnSpPr>
          <p:cNvPr id="66" name="Straight Connector 65"/>
          <p:cNvCxnSpPr/>
          <p:nvPr/>
        </p:nvCxnSpPr>
        <p:spPr>
          <a:xfrm>
            <a:off x="6938741" y="1339001"/>
            <a:ext cx="0" cy="167570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268257" y="2776115"/>
            <a:ext cx="4678" cy="2272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191447" y="2737711"/>
            <a:ext cx="508473" cy="276999"/>
          </a:xfrm>
          <a:prstGeom prst="rect">
            <a:avLst/>
          </a:prstGeom>
          <a:noFill/>
        </p:spPr>
        <p:txBody>
          <a:bodyPr wrap="none" rtlCol="0">
            <a:spAutoFit/>
          </a:bodyPr>
          <a:lstStyle/>
          <a:p>
            <a:r>
              <a:rPr lang="en-US" sz="1200" dirty="0">
                <a:latin typeface="Arial" pitchFamily="34" charset="0"/>
                <a:cs typeface="Arial" pitchFamily="34" charset="0"/>
              </a:rPr>
              <a:t>BDC</a:t>
            </a:r>
          </a:p>
        </p:txBody>
      </p:sp>
      <p:sp>
        <p:nvSpPr>
          <p:cNvPr id="69" name="TextBox 68"/>
          <p:cNvSpPr txBox="1"/>
          <p:nvPr/>
        </p:nvSpPr>
        <p:spPr>
          <a:xfrm>
            <a:off x="6875107" y="2726382"/>
            <a:ext cx="500458" cy="276999"/>
          </a:xfrm>
          <a:prstGeom prst="rect">
            <a:avLst/>
          </a:prstGeom>
          <a:noFill/>
        </p:spPr>
        <p:txBody>
          <a:bodyPr wrap="none" rtlCol="0">
            <a:spAutoFit/>
          </a:bodyPr>
          <a:lstStyle/>
          <a:p>
            <a:r>
              <a:rPr lang="en-US" sz="1200" dirty="0">
                <a:latin typeface="Arial" pitchFamily="34" charset="0"/>
                <a:cs typeface="Arial" pitchFamily="34" charset="0"/>
              </a:rPr>
              <a:t>TDC</a:t>
            </a:r>
          </a:p>
        </p:txBody>
      </p:sp>
      <p:sp>
        <p:nvSpPr>
          <p:cNvPr id="71" name="Freeform 70"/>
          <p:cNvSpPr/>
          <p:nvPr/>
        </p:nvSpPr>
        <p:spPr>
          <a:xfrm flipH="1">
            <a:off x="7038306" y="4092116"/>
            <a:ext cx="1186372" cy="652885"/>
          </a:xfrm>
          <a:custGeom>
            <a:avLst/>
            <a:gdLst>
              <a:gd name="connsiteX0" fmla="*/ 0 w 1617203"/>
              <a:gd name="connsiteY0" fmla="*/ 0 h 1964827"/>
              <a:gd name="connsiteX1" fmla="*/ 672575 w 1617203"/>
              <a:gd name="connsiteY1" fmla="*/ 959742 h 1964827"/>
              <a:gd name="connsiteX2" fmla="*/ 1617203 w 1617203"/>
              <a:gd name="connsiteY2" fmla="*/ 1964827 h 1964827"/>
            </a:gdLst>
            <a:ahLst/>
            <a:cxnLst>
              <a:cxn ang="0">
                <a:pos x="connsiteX0" y="connsiteY0"/>
              </a:cxn>
              <a:cxn ang="0">
                <a:pos x="connsiteX1" y="connsiteY1"/>
              </a:cxn>
              <a:cxn ang="0">
                <a:pos x="connsiteX2" y="connsiteY2"/>
              </a:cxn>
            </a:cxnLst>
            <a:rect l="l" t="t" r="r" b="b"/>
            <a:pathLst>
              <a:path w="1617203" h="1964827">
                <a:moveTo>
                  <a:pt x="0" y="0"/>
                </a:moveTo>
                <a:cubicBezTo>
                  <a:pt x="201520" y="316135"/>
                  <a:pt x="403041" y="632271"/>
                  <a:pt x="672575" y="959742"/>
                </a:cubicBezTo>
                <a:cubicBezTo>
                  <a:pt x="942109" y="1287213"/>
                  <a:pt x="1279656" y="1626020"/>
                  <a:pt x="1617203" y="1964827"/>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flipH="1">
            <a:off x="7038306" y="4666814"/>
            <a:ext cx="1186372" cy="1042233"/>
          </a:xfrm>
          <a:custGeom>
            <a:avLst/>
            <a:gdLst>
              <a:gd name="connsiteX0" fmla="*/ 0 w 1617203"/>
              <a:gd name="connsiteY0" fmla="*/ 0 h 1420720"/>
              <a:gd name="connsiteX1" fmla="*/ 740588 w 1617203"/>
              <a:gd name="connsiteY1" fmla="*/ 748145 h 1420720"/>
              <a:gd name="connsiteX2" fmla="*/ 1617203 w 1617203"/>
              <a:gd name="connsiteY2" fmla="*/ 1420720 h 1420720"/>
            </a:gdLst>
            <a:ahLst/>
            <a:cxnLst>
              <a:cxn ang="0">
                <a:pos x="connsiteX0" y="connsiteY0"/>
              </a:cxn>
              <a:cxn ang="0">
                <a:pos x="connsiteX1" y="connsiteY1"/>
              </a:cxn>
              <a:cxn ang="0">
                <a:pos x="connsiteX2" y="connsiteY2"/>
              </a:cxn>
            </a:cxnLst>
            <a:rect l="l" t="t" r="r" b="b"/>
            <a:pathLst>
              <a:path w="1617203" h="1420720">
                <a:moveTo>
                  <a:pt x="0" y="0"/>
                </a:moveTo>
                <a:cubicBezTo>
                  <a:pt x="235527" y="255679"/>
                  <a:pt x="471054" y="511358"/>
                  <a:pt x="740588" y="748145"/>
                </a:cubicBezTo>
                <a:cubicBezTo>
                  <a:pt x="1010122" y="984932"/>
                  <a:pt x="1313662" y="1202826"/>
                  <a:pt x="1617203" y="1420720"/>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3" name="Straight Connector 72"/>
          <p:cNvCxnSpPr/>
          <p:nvPr/>
        </p:nvCxnSpPr>
        <p:spPr>
          <a:xfrm flipH="1" flipV="1">
            <a:off x="8224678" y="4120290"/>
            <a:ext cx="455" cy="54241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76" idx="4"/>
          </p:cNvCxnSpPr>
          <p:nvPr/>
        </p:nvCxnSpPr>
        <p:spPr>
          <a:xfrm>
            <a:off x="7041836" y="4773175"/>
            <a:ext cx="1" cy="9319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flipH="1">
            <a:off x="8196959" y="4063943"/>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flipH="1">
            <a:off x="7013663" y="4716828"/>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flipH="1">
            <a:off x="8196959" y="4634525"/>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flipH="1">
            <a:off x="7013663" y="5676953"/>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p:nvPr/>
        </p:nvCxnSpPr>
        <p:spPr>
          <a:xfrm rot="5400000">
            <a:off x="5380875" y="4571643"/>
            <a:ext cx="27192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740484" y="5931252"/>
            <a:ext cx="1879459"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1" name="Object 4"/>
          <p:cNvGraphicFramePr>
            <a:graphicFrameLocks noChangeAspect="1"/>
          </p:cNvGraphicFramePr>
          <p:nvPr>
            <p:extLst>
              <p:ext uri="{D42A27DB-BD31-4B8C-83A1-F6EECF244321}">
                <p14:modId xmlns:p14="http://schemas.microsoft.com/office/powerpoint/2010/main" val="3834140208"/>
              </p:ext>
            </p:extLst>
          </p:nvPr>
        </p:nvGraphicFramePr>
        <p:xfrm>
          <a:off x="6510838" y="3212085"/>
          <a:ext cx="218190" cy="257861"/>
        </p:xfrm>
        <a:graphic>
          <a:graphicData uri="http://schemas.openxmlformats.org/presentationml/2006/ole">
            <mc:AlternateContent xmlns:mc="http://schemas.openxmlformats.org/markup-compatibility/2006">
              <mc:Choice xmlns:v="urn:schemas-microsoft-com:vml" Requires="v">
                <p:oleObj name="Equation" r:id="rId7" imgW="139579" imgH="164957" progId="">
                  <p:embed/>
                </p:oleObj>
              </mc:Choice>
              <mc:Fallback>
                <p:oleObj name="Equation" r:id="rId7" imgW="139579" imgH="164957" progId="">
                  <p:embed/>
                  <p:pic>
                    <p:nvPicPr>
                      <p:cNvPr id="0" name="Picture 15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0838" y="3212085"/>
                        <a:ext cx="218190" cy="2578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 name="Object 5"/>
          <p:cNvGraphicFramePr>
            <a:graphicFrameLocks noChangeAspect="1"/>
          </p:cNvGraphicFramePr>
          <p:nvPr>
            <p:extLst>
              <p:ext uri="{D42A27DB-BD31-4B8C-83A1-F6EECF244321}">
                <p14:modId xmlns:p14="http://schemas.microsoft.com/office/powerpoint/2010/main" val="416206740"/>
              </p:ext>
            </p:extLst>
          </p:nvPr>
        </p:nvGraphicFramePr>
        <p:xfrm>
          <a:off x="8618031" y="5925325"/>
          <a:ext cx="178519" cy="218190"/>
        </p:xfrm>
        <a:graphic>
          <a:graphicData uri="http://schemas.openxmlformats.org/presentationml/2006/ole">
            <mc:AlternateContent xmlns:mc="http://schemas.openxmlformats.org/markup-compatibility/2006">
              <mc:Choice xmlns:v="urn:schemas-microsoft-com:vml" Requires="v">
                <p:oleObj name="Equation" r:id="rId9" imgW="114201" imgH="139579" progId="">
                  <p:embed/>
                </p:oleObj>
              </mc:Choice>
              <mc:Fallback>
                <p:oleObj name="Equation" r:id="rId9" imgW="114201" imgH="139579" progId="">
                  <p:embed/>
                  <p:pic>
                    <p:nvPicPr>
                      <p:cNvPr id="0" name="Picture 15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18031" y="5925325"/>
                        <a:ext cx="178519" cy="218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 name="TextBox 82"/>
          <p:cNvSpPr txBox="1"/>
          <p:nvPr/>
        </p:nvSpPr>
        <p:spPr>
          <a:xfrm>
            <a:off x="6902797" y="5691321"/>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1</a:t>
            </a:r>
          </a:p>
        </p:txBody>
      </p:sp>
      <p:sp>
        <p:nvSpPr>
          <p:cNvPr id="84" name="TextBox 83"/>
          <p:cNvSpPr txBox="1"/>
          <p:nvPr/>
        </p:nvSpPr>
        <p:spPr>
          <a:xfrm>
            <a:off x="6893698" y="4439635"/>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2</a:t>
            </a:r>
          </a:p>
        </p:txBody>
      </p:sp>
      <p:sp>
        <p:nvSpPr>
          <p:cNvPr id="85" name="TextBox 84"/>
          <p:cNvSpPr txBox="1"/>
          <p:nvPr/>
        </p:nvSpPr>
        <p:spPr>
          <a:xfrm>
            <a:off x="8092529" y="3815511"/>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3</a:t>
            </a:r>
          </a:p>
        </p:txBody>
      </p:sp>
      <p:sp>
        <p:nvSpPr>
          <p:cNvPr id="86" name="TextBox 85"/>
          <p:cNvSpPr txBox="1"/>
          <p:nvPr/>
        </p:nvSpPr>
        <p:spPr>
          <a:xfrm>
            <a:off x="8093352" y="4664516"/>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4</a:t>
            </a:r>
          </a:p>
        </p:txBody>
      </p:sp>
      <p:sp>
        <p:nvSpPr>
          <p:cNvPr id="87" name="TextBox 86"/>
          <p:cNvSpPr txBox="1"/>
          <p:nvPr/>
        </p:nvSpPr>
        <p:spPr>
          <a:xfrm rot="19877183">
            <a:off x="7228234" y="4185661"/>
            <a:ext cx="822661" cy="276999"/>
          </a:xfrm>
          <a:prstGeom prst="rect">
            <a:avLst/>
          </a:prstGeom>
          <a:noFill/>
        </p:spPr>
        <p:txBody>
          <a:bodyPr wrap="none" rtlCol="0">
            <a:spAutoFit/>
          </a:bodyPr>
          <a:lstStyle/>
          <a:p>
            <a:r>
              <a:rPr lang="en-US" sz="1200" i="1" dirty="0">
                <a:latin typeface="Times New Roman" pitchFamily="18" charset="0"/>
                <a:cs typeface="Times New Roman" pitchFamily="18" charset="0"/>
              </a:rPr>
              <a:t>P</a:t>
            </a:r>
            <a:r>
              <a:rPr lang="en-US" sz="1200" dirty="0">
                <a:latin typeface="Arial" pitchFamily="34" charset="0"/>
                <a:cs typeface="Arial" pitchFamily="34" charset="0"/>
              </a:rPr>
              <a:t> = </a:t>
            </a:r>
            <a:r>
              <a:rPr lang="en-US" sz="1200" dirty="0" err="1">
                <a:latin typeface="Arial" pitchFamily="34" charset="0"/>
                <a:cs typeface="Arial" pitchFamily="34" charset="0"/>
              </a:rPr>
              <a:t>const</a:t>
            </a:r>
            <a:endParaRPr lang="en-US" sz="1200" dirty="0">
              <a:latin typeface="Arial" pitchFamily="34" charset="0"/>
              <a:cs typeface="Arial" pitchFamily="34" charset="0"/>
            </a:endParaRPr>
          </a:p>
        </p:txBody>
      </p:sp>
      <p:sp>
        <p:nvSpPr>
          <p:cNvPr id="88" name="TextBox 87"/>
          <p:cNvSpPr txBox="1"/>
          <p:nvPr/>
        </p:nvSpPr>
        <p:spPr>
          <a:xfrm rot="19063453">
            <a:off x="7299020" y="4905606"/>
            <a:ext cx="805029" cy="276999"/>
          </a:xfrm>
          <a:prstGeom prst="rect">
            <a:avLst/>
          </a:prstGeom>
          <a:noFill/>
        </p:spPr>
        <p:txBody>
          <a:bodyPr wrap="none" rtlCol="0">
            <a:spAutoFit/>
          </a:bodyPr>
          <a:lstStyle/>
          <a:p>
            <a:r>
              <a:rPr lang="en-US" sz="1200" i="1" dirty="0">
                <a:latin typeface="Times New Roman" pitchFamily="18" charset="0"/>
                <a:cs typeface="Times New Roman" pitchFamily="18" charset="0"/>
              </a:rPr>
              <a:t>v</a:t>
            </a:r>
            <a:r>
              <a:rPr lang="en-US" sz="1200" dirty="0">
                <a:latin typeface="Arial" pitchFamily="34" charset="0"/>
                <a:cs typeface="Arial" pitchFamily="34" charset="0"/>
              </a:rPr>
              <a:t> = </a:t>
            </a:r>
            <a:r>
              <a:rPr lang="en-US" sz="1200" dirty="0" err="1">
                <a:latin typeface="Arial" pitchFamily="34" charset="0"/>
                <a:cs typeface="Arial" pitchFamily="34" charset="0"/>
              </a:rPr>
              <a:t>const</a:t>
            </a:r>
            <a:endParaRPr lang="en-US" sz="1200" dirty="0">
              <a:latin typeface="Arial" pitchFamily="34" charset="0"/>
              <a:cs typeface="Arial" pitchFamily="34" charset="0"/>
            </a:endParaRPr>
          </a:p>
        </p:txBody>
      </p:sp>
      <p:graphicFrame>
        <p:nvGraphicFramePr>
          <p:cNvPr id="290816" name="Object 290815"/>
          <p:cNvGraphicFramePr>
            <a:graphicFrameLocks noChangeAspect="1"/>
          </p:cNvGraphicFramePr>
          <p:nvPr>
            <p:extLst>
              <p:ext uri="{D42A27DB-BD31-4B8C-83A1-F6EECF244321}">
                <p14:modId xmlns:p14="http://schemas.microsoft.com/office/powerpoint/2010/main" val="2227366288"/>
              </p:ext>
            </p:extLst>
          </p:nvPr>
        </p:nvGraphicFramePr>
        <p:xfrm>
          <a:off x="8611020" y="2968140"/>
          <a:ext cx="177800" cy="217487"/>
        </p:xfrm>
        <a:graphic>
          <a:graphicData uri="http://schemas.openxmlformats.org/presentationml/2006/ole">
            <mc:AlternateContent xmlns:mc="http://schemas.openxmlformats.org/markup-compatibility/2006">
              <mc:Choice xmlns:v="urn:schemas-microsoft-com:vml" Requires="v">
                <p:oleObj name="Equation" r:id="rId11" imgW="114120" imgH="139680" progId="">
                  <p:embed/>
                </p:oleObj>
              </mc:Choice>
              <mc:Fallback>
                <p:oleObj name="Equation" r:id="rId11" imgW="114120" imgH="139680" progId="">
                  <p:embed/>
                  <p:pic>
                    <p:nvPicPr>
                      <p:cNvPr id="0" name="Picture 15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11020" y="2968140"/>
                        <a:ext cx="177800" cy="217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0817" name="Object 290816"/>
          <p:cNvGraphicFramePr>
            <a:graphicFrameLocks noChangeAspect="1"/>
          </p:cNvGraphicFramePr>
          <p:nvPr>
            <p:extLst>
              <p:ext uri="{D42A27DB-BD31-4B8C-83A1-F6EECF244321}">
                <p14:modId xmlns:p14="http://schemas.microsoft.com/office/powerpoint/2010/main" val="252799339"/>
              </p:ext>
            </p:extLst>
          </p:nvPr>
        </p:nvGraphicFramePr>
        <p:xfrm>
          <a:off x="2574940" y="3390595"/>
          <a:ext cx="1821960" cy="444150"/>
        </p:xfrm>
        <a:graphic>
          <a:graphicData uri="http://schemas.openxmlformats.org/presentationml/2006/ole">
            <mc:AlternateContent xmlns:mc="http://schemas.openxmlformats.org/markup-compatibility/2006">
              <mc:Choice xmlns:v="urn:schemas-microsoft-com:vml" Requires="v">
                <p:oleObj name="Equation" r:id="rId13" imgW="1041120" imgH="253800" progId="">
                  <p:embed/>
                </p:oleObj>
              </mc:Choice>
              <mc:Fallback>
                <p:oleObj name="Equation" r:id="rId13" imgW="1041120" imgH="253800" progId="">
                  <p:embed/>
                  <p:pic>
                    <p:nvPicPr>
                      <p:cNvPr id="0" name="Picture 15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74940" y="3390595"/>
                        <a:ext cx="1821960" cy="444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165667956"/>
              </p:ext>
            </p:extLst>
          </p:nvPr>
        </p:nvGraphicFramePr>
        <p:xfrm>
          <a:off x="2274888" y="4081885"/>
          <a:ext cx="2422525" cy="444500"/>
        </p:xfrm>
        <a:graphic>
          <a:graphicData uri="http://schemas.openxmlformats.org/presentationml/2006/ole">
            <mc:AlternateContent xmlns:mc="http://schemas.openxmlformats.org/markup-compatibility/2006">
              <mc:Choice xmlns:v="urn:schemas-microsoft-com:vml" Requires="v">
                <p:oleObj name="Equation" r:id="rId15" imgW="1384200" imgH="253800" progId="">
                  <p:embed/>
                </p:oleObj>
              </mc:Choice>
              <mc:Fallback>
                <p:oleObj name="Equation" r:id="rId15" imgW="1384200" imgH="253800" progId="">
                  <p:embed/>
                  <p:pic>
                    <p:nvPicPr>
                      <p:cNvPr id="0" name="Picture 15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74888" y="4081885"/>
                        <a:ext cx="2422525"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Freeform 12"/>
          <p:cNvSpPr/>
          <p:nvPr/>
        </p:nvSpPr>
        <p:spPr>
          <a:xfrm>
            <a:off x="6943725" y="1238250"/>
            <a:ext cx="1328738" cy="1490663"/>
          </a:xfrm>
          <a:custGeom>
            <a:avLst/>
            <a:gdLst>
              <a:gd name="connsiteX0" fmla="*/ 1328738 w 1328738"/>
              <a:gd name="connsiteY0" fmla="*/ 1490663 h 1490663"/>
              <a:gd name="connsiteX1" fmla="*/ 423863 w 1328738"/>
              <a:gd name="connsiteY1" fmla="*/ 947738 h 1490663"/>
              <a:gd name="connsiteX2" fmla="*/ 0 w 1328738"/>
              <a:gd name="connsiteY2" fmla="*/ 0 h 1490663"/>
            </a:gdLst>
            <a:ahLst/>
            <a:cxnLst>
              <a:cxn ang="0">
                <a:pos x="connsiteX0" y="connsiteY0"/>
              </a:cxn>
              <a:cxn ang="0">
                <a:pos x="connsiteX1" y="connsiteY1"/>
              </a:cxn>
              <a:cxn ang="0">
                <a:pos x="connsiteX2" y="connsiteY2"/>
              </a:cxn>
            </a:cxnLst>
            <a:rect l="l" t="t" r="r" b="b"/>
            <a:pathLst>
              <a:path w="1328738" h="1490663">
                <a:moveTo>
                  <a:pt x="1328738" y="1490663"/>
                </a:moveTo>
                <a:cubicBezTo>
                  <a:pt x="987028" y="1343422"/>
                  <a:pt x="645319" y="1196182"/>
                  <a:pt x="423863" y="947738"/>
                </a:cubicBezTo>
                <a:cubicBezTo>
                  <a:pt x="202407" y="699294"/>
                  <a:pt x="101203" y="349647"/>
                  <a:pt x="0" y="0"/>
                </a:cubicBez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7591425" y="1238250"/>
            <a:ext cx="671513" cy="1128713"/>
          </a:xfrm>
          <a:custGeom>
            <a:avLst/>
            <a:gdLst>
              <a:gd name="connsiteX0" fmla="*/ 671513 w 671513"/>
              <a:gd name="connsiteY0" fmla="*/ 1128713 h 1128713"/>
              <a:gd name="connsiteX1" fmla="*/ 176213 w 671513"/>
              <a:gd name="connsiteY1" fmla="*/ 714375 h 1128713"/>
              <a:gd name="connsiteX2" fmla="*/ 0 w 671513"/>
              <a:gd name="connsiteY2" fmla="*/ 0 h 1128713"/>
            </a:gdLst>
            <a:ahLst/>
            <a:cxnLst>
              <a:cxn ang="0">
                <a:pos x="connsiteX0" y="connsiteY0"/>
              </a:cxn>
              <a:cxn ang="0">
                <a:pos x="connsiteX1" y="connsiteY1"/>
              </a:cxn>
              <a:cxn ang="0">
                <a:pos x="connsiteX2" y="connsiteY2"/>
              </a:cxn>
            </a:cxnLst>
            <a:rect l="l" t="t" r="r" b="b"/>
            <a:pathLst>
              <a:path w="671513" h="1128713">
                <a:moveTo>
                  <a:pt x="671513" y="1128713"/>
                </a:moveTo>
                <a:cubicBezTo>
                  <a:pt x="479822" y="1015603"/>
                  <a:pt x="288132" y="902494"/>
                  <a:pt x="176213" y="714375"/>
                </a:cubicBezTo>
                <a:cubicBezTo>
                  <a:pt x="64294" y="526256"/>
                  <a:pt x="32147" y="263128"/>
                  <a:pt x="0" y="0"/>
                </a:cubicBez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563251" y="1210076"/>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8244761" y="2338789"/>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6914705" y="1207513"/>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2721716337"/>
              </p:ext>
            </p:extLst>
          </p:nvPr>
        </p:nvGraphicFramePr>
        <p:xfrm>
          <a:off x="2563813" y="4827940"/>
          <a:ext cx="1844675" cy="444500"/>
        </p:xfrm>
        <a:graphic>
          <a:graphicData uri="http://schemas.openxmlformats.org/presentationml/2006/ole">
            <mc:AlternateContent xmlns:mc="http://schemas.openxmlformats.org/markup-compatibility/2006">
              <mc:Choice xmlns:v="urn:schemas-microsoft-com:vml" Requires="v">
                <p:oleObj name="Equation" r:id="rId17" imgW="1054100" imgH="254000" progId="">
                  <p:embed/>
                </p:oleObj>
              </mc:Choice>
              <mc:Fallback>
                <p:oleObj name="Equation" r:id="rId17" imgW="1054100" imgH="254000" progId="">
                  <p:embed/>
                  <p:pic>
                    <p:nvPicPr>
                      <p:cNvPr id="0" name="Object 2908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63813" y="4827940"/>
                        <a:ext cx="18446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37417313"/>
              </p:ext>
            </p:extLst>
          </p:nvPr>
        </p:nvGraphicFramePr>
        <p:xfrm>
          <a:off x="2586038" y="5557635"/>
          <a:ext cx="1800225" cy="444500"/>
        </p:xfrm>
        <a:graphic>
          <a:graphicData uri="http://schemas.openxmlformats.org/presentationml/2006/ole">
            <mc:AlternateContent xmlns:mc="http://schemas.openxmlformats.org/markup-compatibility/2006">
              <mc:Choice xmlns:v="urn:schemas-microsoft-com:vml" Requires="v">
                <p:oleObj name="Equation" r:id="rId19" imgW="1028254" imgH="253890" progId="">
                  <p:embed/>
                </p:oleObj>
              </mc:Choice>
              <mc:Fallback>
                <p:oleObj name="Equation" r:id="rId19" imgW="1028254" imgH="253890" progId="">
                  <p:embed/>
                  <p:pic>
                    <p:nvPicPr>
                      <p:cNvPr id="0" name="Object 2908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86038" y="5557635"/>
                        <a:ext cx="18002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3" name="Picture 22">
            <a:extLst>
              <a:ext uri="{FF2B5EF4-FFF2-40B4-BE49-F238E27FC236}">
                <a16:creationId xmlns:a16="http://schemas.microsoft.com/office/drawing/2014/main" id="{E238CC2F-6568-4AEB-949A-9E83389EF6CF}"/>
              </a:ext>
            </a:extLst>
          </p:cNvPr>
          <p:cNvPicPr>
            <a:picLocks noChangeAspect="1"/>
          </p:cNvPicPr>
          <p:nvPr/>
        </p:nvPicPr>
        <p:blipFill>
          <a:blip r:embed="rId21"/>
          <a:stretch>
            <a:fillRect/>
          </a:stretch>
        </p:blipFill>
        <p:spPr>
          <a:xfrm>
            <a:off x="1269170" y="1124700"/>
            <a:ext cx="4046560" cy="1178919"/>
          </a:xfrm>
          <a:prstGeom prst="rect">
            <a:avLst/>
          </a:prstGeom>
        </p:spPr>
      </p:pic>
    </p:spTree>
    <p:extLst>
      <p:ext uri="{BB962C8B-B14F-4D97-AF65-F5344CB8AC3E}">
        <p14:creationId xmlns:p14="http://schemas.microsoft.com/office/powerpoint/2010/main" val="214494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2">
                                            <p:txEl>
                                              <p:pRg st="2" end="2"/>
                                            </p:txEl>
                                          </p:spTgt>
                                        </p:tgtEl>
                                        <p:attrNameLst>
                                          <p:attrName>style.visibility</p:attrName>
                                        </p:attrNameLst>
                                      </p:cBhvr>
                                      <p:to>
                                        <p:strVal val="visible"/>
                                      </p:to>
                                    </p:set>
                                    <p:animEffect transition="in" filter="wipe(left)">
                                      <p:cBhvr>
                                        <p:cTn id="7" dur="500"/>
                                        <p:tgtEl>
                                          <p:spTgt spid="42">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2">
                                            <p:txEl>
                                              <p:pRg st="4" end="4"/>
                                            </p:txEl>
                                          </p:spTgt>
                                        </p:tgtEl>
                                        <p:attrNameLst>
                                          <p:attrName>style.visibility</p:attrName>
                                        </p:attrNameLst>
                                      </p:cBhvr>
                                      <p:to>
                                        <p:strVal val="visible"/>
                                      </p:to>
                                    </p:set>
                                    <p:animEffect transition="in" filter="wipe(left)">
                                      <p:cBhvr>
                                        <p:cTn id="10" dur="500"/>
                                        <p:tgtEl>
                                          <p:spTgt spid="42">
                                            <p:txEl>
                                              <p:pRg st="4" end="4"/>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2">
                                            <p:txEl>
                                              <p:pRg st="6" end="6"/>
                                            </p:txEl>
                                          </p:spTgt>
                                        </p:tgtEl>
                                        <p:attrNameLst>
                                          <p:attrName>style.visibility</p:attrName>
                                        </p:attrNameLst>
                                      </p:cBhvr>
                                      <p:to>
                                        <p:strVal val="visible"/>
                                      </p:to>
                                    </p:set>
                                    <p:animEffect transition="in" filter="wipe(left)">
                                      <p:cBhvr>
                                        <p:cTn id="13" dur="500"/>
                                        <p:tgtEl>
                                          <p:spTgt spid="42">
                                            <p:txEl>
                                              <p:pRg st="6" end="6"/>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42">
                                            <p:txEl>
                                              <p:pRg st="8" end="8"/>
                                            </p:txEl>
                                          </p:spTgt>
                                        </p:tgtEl>
                                        <p:attrNameLst>
                                          <p:attrName>style.visibility</p:attrName>
                                        </p:attrNameLst>
                                      </p:cBhvr>
                                      <p:to>
                                        <p:strVal val="visible"/>
                                      </p:to>
                                    </p:set>
                                    <p:animEffect transition="in" filter="wipe(left)">
                                      <p:cBhvr>
                                        <p:cTn id="16" dur="500"/>
                                        <p:tgtEl>
                                          <p:spTgt spid="42">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2">
                                            <p:txEl>
                                              <p:pRg st="0" end="0"/>
                                            </p:txEl>
                                          </p:spTgt>
                                        </p:tgtEl>
                                        <p:attrNameLst>
                                          <p:attrName>style.visibility</p:attrName>
                                        </p:attrNameLst>
                                      </p:cBhvr>
                                      <p:to>
                                        <p:strVal val="visible"/>
                                      </p:to>
                                    </p:set>
                                    <p:animEffect transition="in" filter="wipe(left)">
                                      <p:cBhvr>
                                        <p:cTn id="21" dur="500"/>
                                        <p:tgtEl>
                                          <p:spTgt spid="42">
                                            <p:txEl>
                                              <p:pRg st="0" end="0"/>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42">
                                            <p:txEl>
                                              <p:pRg st="1" end="1"/>
                                            </p:txEl>
                                          </p:spTgt>
                                        </p:tgtEl>
                                        <p:attrNameLst>
                                          <p:attrName>style.visibility</p:attrName>
                                        </p:attrNameLst>
                                      </p:cBhvr>
                                      <p:to>
                                        <p:strVal val="visible"/>
                                      </p:to>
                                    </p:set>
                                    <p:animEffect transition="in" filter="wipe(left)">
                                      <p:cBhvr>
                                        <p:cTn id="24" dur="500"/>
                                        <p:tgtEl>
                                          <p:spTgt spid="4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90817"/>
                                        </p:tgtEl>
                                        <p:attrNameLst>
                                          <p:attrName>style.visibility</p:attrName>
                                        </p:attrNameLst>
                                      </p:cBhvr>
                                      <p:to>
                                        <p:strVal val="visible"/>
                                      </p:to>
                                    </p:set>
                                    <p:anim calcmode="lin" valueType="num">
                                      <p:cBhvr>
                                        <p:cTn id="29" dur="500" fill="hold"/>
                                        <p:tgtEl>
                                          <p:spTgt spid="290817"/>
                                        </p:tgtEl>
                                        <p:attrNameLst>
                                          <p:attrName>ppt_w</p:attrName>
                                        </p:attrNameLst>
                                      </p:cBhvr>
                                      <p:tavLst>
                                        <p:tav tm="0">
                                          <p:val>
                                            <p:fltVal val="0"/>
                                          </p:val>
                                        </p:tav>
                                        <p:tav tm="100000">
                                          <p:val>
                                            <p:strVal val="#ppt_w"/>
                                          </p:val>
                                        </p:tav>
                                      </p:tavLst>
                                    </p:anim>
                                    <p:anim calcmode="lin" valueType="num">
                                      <p:cBhvr>
                                        <p:cTn id="30" dur="500" fill="hold"/>
                                        <p:tgtEl>
                                          <p:spTgt spid="290817"/>
                                        </p:tgtEl>
                                        <p:attrNameLst>
                                          <p:attrName>ppt_h</p:attrName>
                                        </p:attrNameLst>
                                      </p:cBhvr>
                                      <p:tavLst>
                                        <p:tav tm="0">
                                          <p:val>
                                            <p:fltVal val="0"/>
                                          </p:val>
                                        </p:tav>
                                        <p:tav tm="100000">
                                          <p:val>
                                            <p:strVal val="#ppt_h"/>
                                          </p:val>
                                        </p:tav>
                                      </p:tavLst>
                                    </p:anim>
                                    <p:animEffect transition="in" filter="fade">
                                      <p:cBhvr>
                                        <p:cTn id="31" dur="500"/>
                                        <p:tgtEl>
                                          <p:spTgt spid="29081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Diesel Cycle Performance</a:t>
            </a:r>
          </a:p>
        </p:txBody>
      </p:sp>
      <p:graphicFrame>
        <p:nvGraphicFramePr>
          <p:cNvPr id="211970" name="Object 2"/>
          <p:cNvGraphicFramePr>
            <a:graphicFrameLocks noChangeAspect="1"/>
          </p:cNvGraphicFramePr>
          <p:nvPr>
            <p:extLst>
              <p:ext uri="{D42A27DB-BD31-4B8C-83A1-F6EECF244321}">
                <p14:modId xmlns:p14="http://schemas.microsoft.com/office/powerpoint/2010/main" val="4193784394"/>
              </p:ext>
            </p:extLst>
          </p:nvPr>
        </p:nvGraphicFramePr>
        <p:xfrm>
          <a:off x="673100" y="3616325"/>
          <a:ext cx="4659313" cy="800100"/>
        </p:xfrm>
        <a:graphic>
          <a:graphicData uri="http://schemas.openxmlformats.org/presentationml/2006/ole">
            <mc:AlternateContent xmlns:mc="http://schemas.openxmlformats.org/markup-compatibility/2006">
              <mc:Choice xmlns:v="urn:schemas-microsoft-com:vml" Requires="v">
                <p:oleObj name="Equation" r:id="rId3" imgW="2666880" imgH="457200" progId="">
                  <p:embed/>
                </p:oleObj>
              </mc:Choice>
              <mc:Fallback>
                <p:oleObj name="Equation" r:id="rId3" imgW="2666880" imgH="457200" progId="">
                  <p:embed/>
                  <p:pic>
                    <p:nvPicPr>
                      <p:cNvPr id="0" name="Picture 2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00" y="3616325"/>
                        <a:ext cx="4659313"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341394" y="2834330"/>
            <a:ext cx="2711833" cy="461665"/>
          </a:xfrm>
          <a:prstGeom prst="rect">
            <a:avLst/>
          </a:prstGeom>
          <a:noFill/>
        </p:spPr>
        <p:txBody>
          <a:bodyPr wrap="none" rtlCol="0">
            <a:spAutoFit/>
          </a:bodyPr>
          <a:lstStyle/>
          <a:p>
            <a:r>
              <a:rPr lang="en-US" sz="2400" dirty="0">
                <a:latin typeface="Arial" pitchFamily="34" charset="0"/>
                <a:cs typeface="Arial" pitchFamily="34" charset="0"/>
              </a:rPr>
              <a:t>Thermal Efficiency</a:t>
            </a:r>
          </a:p>
        </p:txBody>
      </p:sp>
      <p:sp>
        <p:nvSpPr>
          <p:cNvPr id="8" name="Rectangle 7"/>
          <p:cNvSpPr/>
          <p:nvPr/>
        </p:nvSpPr>
        <p:spPr>
          <a:xfrm>
            <a:off x="6031390" y="932675"/>
            <a:ext cx="2765160" cy="26883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41394" y="1185540"/>
            <a:ext cx="2805576" cy="461665"/>
          </a:xfrm>
          <a:prstGeom prst="rect">
            <a:avLst/>
          </a:prstGeom>
          <a:noFill/>
        </p:spPr>
        <p:txBody>
          <a:bodyPr wrap="none" rtlCol="0">
            <a:spAutoFit/>
          </a:bodyPr>
          <a:lstStyle/>
          <a:p>
            <a:r>
              <a:rPr lang="en-US" sz="2400" dirty="0">
                <a:latin typeface="Arial" pitchFamily="34" charset="0"/>
                <a:cs typeface="Arial" pitchFamily="34" charset="0"/>
              </a:rPr>
              <a:t>Compression Ratio</a:t>
            </a:r>
          </a:p>
        </p:txBody>
      </p:sp>
      <p:graphicFrame>
        <p:nvGraphicFramePr>
          <p:cNvPr id="7" name="Object 6"/>
          <p:cNvGraphicFramePr>
            <a:graphicFrameLocks noChangeAspect="1"/>
          </p:cNvGraphicFramePr>
          <p:nvPr>
            <p:extLst>
              <p:ext uri="{D42A27DB-BD31-4B8C-83A1-F6EECF244321}">
                <p14:modId xmlns:p14="http://schemas.microsoft.com/office/powerpoint/2010/main" val="3367819892"/>
              </p:ext>
            </p:extLst>
          </p:nvPr>
        </p:nvGraphicFramePr>
        <p:xfrm>
          <a:off x="1313613" y="1706563"/>
          <a:ext cx="954087" cy="755650"/>
        </p:xfrm>
        <a:graphic>
          <a:graphicData uri="http://schemas.openxmlformats.org/presentationml/2006/ole">
            <mc:AlternateContent xmlns:mc="http://schemas.openxmlformats.org/markup-compatibility/2006">
              <mc:Choice xmlns:v="urn:schemas-microsoft-com:vml" Requires="v">
                <p:oleObj name="Equation" r:id="rId5" imgW="545760" imgH="431640" progId="">
                  <p:embed/>
                </p:oleObj>
              </mc:Choice>
              <mc:Fallback>
                <p:oleObj name="Equation" r:id="rId5" imgW="545760" imgH="431640" progId="">
                  <p:embed/>
                  <p:pic>
                    <p:nvPicPr>
                      <p:cNvPr id="0" name="Picture 2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3613" y="1706563"/>
                        <a:ext cx="954087"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093934358"/>
              </p:ext>
            </p:extLst>
          </p:nvPr>
        </p:nvGraphicFramePr>
        <p:xfrm>
          <a:off x="673100" y="4652275"/>
          <a:ext cx="3284538" cy="889000"/>
        </p:xfrm>
        <a:graphic>
          <a:graphicData uri="http://schemas.openxmlformats.org/presentationml/2006/ole">
            <mc:AlternateContent xmlns:mc="http://schemas.openxmlformats.org/markup-compatibility/2006">
              <mc:Choice xmlns:v="urn:schemas-microsoft-com:vml" Requires="v">
                <p:oleObj name="Equation" r:id="rId7" imgW="1879560" imgH="507960" progId="">
                  <p:embed/>
                </p:oleObj>
              </mc:Choice>
              <mc:Fallback>
                <p:oleObj name="Equation" r:id="rId7" imgW="1879560" imgH="507960" progId="">
                  <p:embed/>
                  <p:pic>
                    <p:nvPicPr>
                      <p:cNvPr id="0" name="Picture 2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100" y="4652275"/>
                        <a:ext cx="3284538"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TextBox 51"/>
          <p:cNvSpPr txBox="1"/>
          <p:nvPr/>
        </p:nvSpPr>
        <p:spPr>
          <a:xfrm>
            <a:off x="3842305" y="1200705"/>
            <a:ext cx="1804533" cy="461665"/>
          </a:xfrm>
          <a:prstGeom prst="rect">
            <a:avLst/>
          </a:prstGeom>
          <a:noFill/>
        </p:spPr>
        <p:txBody>
          <a:bodyPr wrap="none" rtlCol="0">
            <a:spAutoFit/>
          </a:bodyPr>
          <a:lstStyle/>
          <a:p>
            <a:r>
              <a:rPr lang="en-US" sz="2400" dirty="0">
                <a:latin typeface="Arial" pitchFamily="34" charset="0"/>
                <a:cs typeface="Arial" pitchFamily="34" charset="0"/>
              </a:rPr>
              <a:t>Cutoff Ratio</a:t>
            </a:r>
          </a:p>
        </p:txBody>
      </p:sp>
      <p:graphicFrame>
        <p:nvGraphicFramePr>
          <p:cNvPr id="6" name="Object 5"/>
          <p:cNvGraphicFramePr>
            <a:graphicFrameLocks noChangeAspect="1"/>
          </p:cNvGraphicFramePr>
          <p:nvPr>
            <p:extLst>
              <p:ext uri="{D42A27DB-BD31-4B8C-83A1-F6EECF244321}">
                <p14:modId xmlns:p14="http://schemas.microsoft.com/office/powerpoint/2010/main" val="2283555494"/>
              </p:ext>
            </p:extLst>
          </p:nvPr>
        </p:nvGraphicFramePr>
        <p:xfrm>
          <a:off x="4248573" y="1700775"/>
          <a:ext cx="976312" cy="755650"/>
        </p:xfrm>
        <a:graphic>
          <a:graphicData uri="http://schemas.openxmlformats.org/presentationml/2006/ole">
            <mc:AlternateContent xmlns:mc="http://schemas.openxmlformats.org/markup-compatibility/2006">
              <mc:Choice xmlns:v="urn:schemas-microsoft-com:vml" Requires="v">
                <p:oleObj name="Equation" r:id="rId9" imgW="558720" imgH="431640" progId="">
                  <p:embed/>
                </p:oleObj>
              </mc:Choice>
              <mc:Fallback>
                <p:oleObj name="Equation" r:id="rId9" imgW="558720" imgH="431640" progId="">
                  <p:embed/>
                  <p:pic>
                    <p:nvPicPr>
                      <p:cNvPr id="0" name="Picture 2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48573" y="1700775"/>
                        <a:ext cx="976312"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Rectangle 52"/>
          <p:cNvSpPr/>
          <p:nvPr/>
        </p:nvSpPr>
        <p:spPr>
          <a:xfrm>
            <a:off x="6031390" y="932675"/>
            <a:ext cx="2765160" cy="26883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6943725" y="1232408"/>
            <a:ext cx="66198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267700" y="2355248"/>
            <a:ext cx="5235" cy="36633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8244761" y="2693408"/>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rot="5400000">
            <a:off x="5381948" y="1600994"/>
            <a:ext cx="27192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741557" y="2960603"/>
            <a:ext cx="1879459"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9" name="Object 58"/>
          <p:cNvGraphicFramePr>
            <a:graphicFrameLocks noChangeAspect="1"/>
          </p:cNvGraphicFramePr>
          <p:nvPr>
            <p:extLst>
              <p:ext uri="{D42A27DB-BD31-4B8C-83A1-F6EECF244321}">
                <p14:modId xmlns:p14="http://schemas.microsoft.com/office/powerpoint/2010/main" val="482478825"/>
              </p:ext>
            </p:extLst>
          </p:nvPr>
        </p:nvGraphicFramePr>
        <p:xfrm>
          <a:off x="6501626" y="241386"/>
          <a:ext cx="238025" cy="257861"/>
        </p:xfrm>
        <a:graphic>
          <a:graphicData uri="http://schemas.openxmlformats.org/presentationml/2006/ole">
            <mc:AlternateContent xmlns:mc="http://schemas.openxmlformats.org/markup-compatibility/2006">
              <mc:Choice xmlns:v="urn:schemas-microsoft-com:vml" Requires="v">
                <p:oleObj name="Equation" r:id="rId11" imgW="152268" imgH="164957" progId="">
                  <p:embed/>
                </p:oleObj>
              </mc:Choice>
              <mc:Fallback>
                <p:oleObj name="Equation" r:id="rId11" imgW="152268" imgH="164957" progId="">
                  <p:embed/>
                  <p:pic>
                    <p:nvPicPr>
                      <p:cNvPr id="0" name="Picture 2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01626" y="241386"/>
                        <a:ext cx="238025" cy="2578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 name="TextBox 59"/>
          <p:cNvSpPr txBox="1"/>
          <p:nvPr/>
        </p:nvSpPr>
        <p:spPr>
          <a:xfrm>
            <a:off x="8260296" y="2592206"/>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1</a:t>
            </a:r>
          </a:p>
        </p:txBody>
      </p:sp>
      <p:sp>
        <p:nvSpPr>
          <p:cNvPr id="61" name="TextBox 60"/>
          <p:cNvSpPr txBox="1"/>
          <p:nvPr/>
        </p:nvSpPr>
        <p:spPr>
          <a:xfrm>
            <a:off x="6802506" y="971080"/>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2</a:t>
            </a:r>
          </a:p>
        </p:txBody>
      </p:sp>
      <p:sp>
        <p:nvSpPr>
          <p:cNvPr id="62" name="TextBox 61"/>
          <p:cNvSpPr txBox="1"/>
          <p:nvPr/>
        </p:nvSpPr>
        <p:spPr>
          <a:xfrm>
            <a:off x="7451053" y="971080"/>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3</a:t>
            </a:r>
          </a:p>
        </p:txBody>
      </p:sp>
      <p:sp>
        <p:nvSpPr>
          <p:cNvPr id="63" name="TextBox 62"/>
          <p:cNvSpPr txBox="1"/>
          <p:nvPr/>
        </p:nvSpPr>
        <p:spPr>
          <a:xfrm>
            <a:off x="8246972" y="2220430"/>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4</a:t>
            </a:r>
          </a:p>
        </p:txBody>
      </p:sp>
      <p:cxnSp>
        <p:nvCxnSpPr>
          <p:cNvPr id="64" name="Straight Connector 63"/>
          <p:cNvCxnSpPr/>
          <p:nvPr/>
        </p:nvCxnSpPr>
        <p:spPr>
          <a:xfrm>
            <a:off x="6938741" y="1339001"/>
            <a:ext cx="0" cy="167570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268257" y="2776115"/>
            <a:ext cx="4678" cy="2272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8191447" y="2737711"/>
            <a:ext cx="508473" cy="276999"/>
          </a:xfrm>
          <a:prstGeom prst="rect">
            <a:avLst/>
          </a:prstGeom>
          <a:noFill/>
        </p:spPr>
        <p:txBody>
          <a:bodyPr wrap="none" rtlCol="0">
            <a:spAutoFit/>
          </a:bodyPr>
          <a:lstStyle/>
          <a:p>
            <a:r>
              <a:rPr lang="en-US" sz="1200" dirty="0">
                <a:latin typeface="Arial" pitchFamily="34" charset="0"/>
                <a:cs typeface="Arial" pitchFamily="34" charset="0"/>
              </a:rPr>
              <a:t>BDC</a:t>
            </a:r>
          </a:p>
        </p:txBody>
      </p:sp>
      <p:sp>
        <p:nvSpPr>
          <p:cNvPr id="67" name="TextBox 66"/>
          <p:cNvSpPr txBox="1"/>
          <p:nvPr/>
        </p:nvSpPr>
        <p:spPr>
          <a:xfrm>
            <a:off x="6875107" y="2726382"/>
            <a:ext cx="500458" cy="276999"/>
          </a:xfrm>
          <a:prstGeom prst="rect">
            <a:avLst/>
          </a:prstGeom>
          <a:noFill/>
        </p:spPr>
        <p:txBody>
          <a:bodyPr wrap="none" rtlCol="0">
            <a:spAutoFit/>
          </a:bodyPr>
          <a:lstStyle/>
          <a:p>
            <a:r>
              <a:rPr lang="en-US" sz="1200" dirty="0">
                <a:latin typeface="Arial" pitchFamily="34" charset="0"/>
                <a:cs typeface="Arial" pitchFamily="34" charset="0"/>
              </a:rPr>
              <a:t>TDC</a:t>
            </a:r>
          </a:p>
        </p:txBody>
      </p:sp>
      <p:sp>
        <p:nvSpPr>
          <p:cNvPr id="68" name="Freeform 67"/>
          <p:cNvSpPr/>
          <p:nvPr/>
        </p:nvSpPr>
        <p:spPr>
          <a:xfrm flipH="1">
            <a:off x="7038306" y="4092116"/>
            <a:ext cx="1186372" cy="652885"/>
          </a:xfrm>
          <a:custGeom>
            <a:avLst/>
            <a:gdLst>
              <a:gd name="connsiteX0" fmla="*/ 0 w 1617203"/>
              <a:gd name="connsiteY0" fmla="*/ 0 h 1964827"/>
              <a:gd name="connsiteX1" fmla="*/ 672575 w 1617203"/>
              <a:gd name="connsiteY1" fmla="*/ 959742 h 1964827"/>
              <a:gd name="connsiteX2" fmla="*/ 1617203 w 1617203"/>
              <a:gd name="connsiteY2" fmla="*/ 1964827 h 1964827"/>
            </a:gdLst>
            <a:ahLst/>
            <a:cxnLst>
              <a:cxn ang="0">
                <a:pos x="connsiteX0" y="connsiteY0"/>
              </a:cxn>
              <a:cxn ang="0">
                <a:pos x="connsiteX1" y="connsiteY1"/>
              </a:cxn>
              <a:cxn ang="0">
                <a:pos x="connsiteX2" y="connsiteY2"/>
              </a:cxn>
            </a:cxnLst>
            <a:rect l="l" t="t" r="r" b="b"/>
            <a:pathLst>
              <a:path w="1617203" h="1964827">
                <a:moveTo>
                  <a:pt x="0" y="0"/>
                </a:moveTo>
                <a:cubicBezTo>
                  <a:pt x="201520" y="316135"/>
                  <a:pt x="403041" y="632271"/>
                  <a:pt x="672575" y="959742"/>
                </a:cubicBezTo>
                <a:cubicBezTo>
                  <a:pt x="942109" y="1287213"/>
                  <a:pt x="1279656" y="1626020"/>
                  <a:pt x="1617203" y="1964827"/>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flipH="1">
            <a:off x="7038306" y="4666814"/>
            <a:ext cx="1186372" cy="1042233"/>
          </a:xfrm>
          <a:custGeom>
            <a:avLst/>
            <a:gdLst>
              <a:gd name="connsiteX0" fmla="*/ 0 w 1617203"/>
              <a:gd name="connsiteY0" fmla="*/ 0 h 1420720"/>
              <a:gd name="connsiteX1" fmla="*/ 740588 w 1617203"/>
              <a:gd name="connsiteY1" fmla="*/ 748145 h 1420720"/>
              <a:gd name="connsiteX2" fmla="*/ 1617203 w 1617203"/>
              <a:gd name="connsiteY2" fmla="*/ 1420720 h 1420720"/>
            </a:gdLst>
            <a:ahLst/>
            <a:cxnLst>
              <a:cxn ang="0">
                <a:pos x="connsiteX0" y="connsiteY0"/>
              </a:cxn>
              <a:cxn ang="0">
                <a:pos x="connsiteX1" y="connsiteY1"/>
              </a:cxn>
              <a:cxn ang="0">
                <a:pos x="connsiteX2" y="connsiteY2"/>
              </a:cxn>
            </a:cxnLst>
            <a:rect l="l" t="t" r="r" b="b"/>
            <a:pathLst>
              <a:path w="1617203" h="1420720">
                <a:moveTo>
                  <a:pt x="0" y="0"/>
                </a:moveTo>
                <a:cubicBezTo>
                  <a:pt x="235527" y="255679"/>
                  <a:pt x="471054" y="511358"/>
                  <a:pt x="740588" y="748145"/>
                </a:cubicBezTo>
                <a:cubicBezTo>
                  <a:pt x="1010122" y="984932"/>
                  <a:pt x="1313662" y="1202826"/>
                  <a:pt x="1617203" y="1420720"/>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0" name="Straight Connector 69"/>
          <p:cNvCxnSpPr/>
          <p:nvPr/>
        </p:nvCxnSpPr>
        <p:spPr>
          <a:xfrm flipH="1" flipV="1">
            <a:off x="8224678" y="4120290"/>
            <a:ext cx="455" cy="54241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73" idx="4"/>
          </p:cNvCxnSpPr>
          <p:nvPr/>
        </p:nvCxnSpPr>
        <p:spPr>
          <a:xfrm>
            <a:off x="7041836" y="4773175"/>
            <a:ext cx="1" cy="9319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flipH="1">
            <a:off x="8196959" y="4063943"/>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flipH="1">
            <a:off x="7013663" y="4716828"/>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flipH="1">
            <a:off x="8196959" y="4634525"/>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flipH="1">
            <a:off x="7013663" y="5676953"/>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p:cNvCxnSpPr/>
          <p:nvPr/>
        </p:nvCxnSpPr>
        <p:spPr>
          <a:xfrm rot="5400000">
            <a:off x="5380875" y="4571643"/>
            <a:ext cx="27192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740484" y="5931252"/>
            <a:ext cx="1879459"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8" name="Object 4"/>
          <p:cNvGraphicFramePr>
            <a:graphicFrameLocks noChangeAspect="1"/>
          </p:cNvGraphicFramePr>
          <p:nvPr>
            <p:extLst>
              <p:ext uri="{D42A27DB-BD31-4B8C-83A1-F6EECF244321}">
                <p14:modId xmlns:p14="http://schemas.microsoft.com/office/powerpoint/2010/main" val="2636813761"/>
              </p:ext>
            </p:extLst>
          </p:nvPr>
        </p:nvGraphicFramePr>
        <p:xfrm>
          <a:off x="6510838" y="3212085"/>
          <a:ext cx="218190" cy="257861"/>
        </p:xfrm>
        <a:graphic>
          <a:graphicData uri="http://schemas.openxmlformats.org/presentationml/2006/ole">
            <mc:AlternateContent xmlns:mc="http://schemas.openxmlformats.org/markup-compatibility/2006">
              <mc:Choice xmlns:v="urn:schemas-microsoft-com:vml" Requires="v">
                <p:oleObj name="Equation" r:id="rId13" imgW="139579" imgH="164957" progId="">
                  <p:embed/>
                </p:oleObj>
              </mc:Choice>
              <mc:Fallback>
                <p:oleObj name="Equation" r:id="rId13" imgW="139579" imgH="164957" progId="">
                  <p:embed/>
                  <p:pic>
                    <p:nvPicPr>
                      <p:cNvPr id="0" name="Picture 2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10838" y="3212085"/>
                        <a:ext cx="218190" cy="2578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 name="Object 5"/>
          <p:cNvGraphicFramePr>
            <a:graphicFrameLocks noChangeAspect="1"/>
          </p:cNvGraphicFramePr>
          <p:nvPr>
            <p:extLst>
              <p:ext uri="{D42A27DB-BD31-4B8C-83A1-F6EECF244321}">
                <p14:modId xmlns:p14="http://schemas.microsoft.com/office/powerpoint/2010/main" val="676755314"/>
              </p:ext>
            </p:extLst>
          </p:nvPr>
        </p:nvGraphicFramePr>
        <p:xfrm>
          <a:off x="8618031" y="5925325"/>
          <a:ext cx="178519" cy="218190"/>
        </p:xfrm>
        <a:graphic>
          <a:graphicData uri="http://schemas.openxmlformats.org/presentationml/2006/ole">
            <mc:AlternateContent xmlns:mc="http://schemas.openxmlformats.org/markup-compatibility/2006">
              <mc:Choice xmlns:v="urn:schemas-microsoft-com:vml" Requires="v">
                <p:oleObj name="Equation" r:id="rId15" imgW="114201" imgH="139579" progId="">
                  <p:embed/>
                </p:oleObj>
              </mc:Choice>
              <mc:Fallback>
                <p:oleObj name="Equation" r:id="rId15" imgW="114201" imgH="139579" progId="">
                  <p:embed/>
                  <p:pic>
                    <p:nvPicPr>
                      <p:cNvPr id="0" name="Picture 22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18031" y="5925325"/>
                        <a:ext cx="178519" cy="218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 name="TextBox 79"/>
          <p:cNvSpPr txBox="1"/>
          <p:nvPr/>
        </p:nvSpPr>
        <p:spPr>
          <a:xfrm>
            <a:off x="6902797" y="5691321"/>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1</a:t>
            </a:r>
          </a:p>
        </p:txBody>
      </p:sp>
      <p:sp>
        <p:nvSpPr>
          <p:cNvPr id="81" name="TextBox 80"/>
          <p:cNvSpPr txBox="1"/>
          <p:nvPr/>
        </p:nvSpPr>
        <p:spPr>
          <a:xfrm>
            <a:off x="6893698" y="4439635"/>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2</a:t>
            </a:r>
          </a:p>
        </p:txBody>
      </p:sp>
      <p:sp>
        <p:nvSpPr>
          <p:cNvPr id="82" name="TextBox 81"/>
          <p:cNvSpPr txBox="1"/>
          <p:nvPr/>
        </p:nvSpPr>
        <p:spPr>
          <a:xfrm>
            <a:off x="8092529" y="3815511"/>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3</a:t>
            </a:r>
          </a:p>
        </p:txBody>
      </p:sp>
      <p:sp>
        <p:nvSpPr>
          <p:cNvPr id="83" name="TextBox 82"/>
          <p:cNvSpPr txBox="1"/>
          <p:nvPr/>
        </p:nvSpPr>
        <p:spPr>
          <a:xfrm>
            <a:off x="8093352" y="4664516"/>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4</a:t>
            </a:r>
          </a:p>
        </p:txBody>
      </p:sp>
      <p:sp>
        <p:nvSpPr>
          <p:cNvPr id="84" name="TextBox 83"/>
          <p:cNvSpPr txBox="1"/>
          <p:nvPr/>
        </p:nvSpPr>
        <p:spPr>
          <a:xfrm rot="19877183">
            <a:off x="7228234" y="4185661"/>
            <a:ext cx="822661" cy="276999"/>
          </a:xfrm>
          <a:prstGeom prst="rect">
            <a:avLst/>
          </a:prstGeom>
          <a:noFill/>
        </p:spPr>
        <p:txBody>
          <a:bodyPr wrap="none" rtlCol="0">
            <a:spAutoFit/>
          </a:bodyPr>
          <a:lstStyle/>
          <a:p>
            <a:r>
              <a:rPr lang="en-US" sz="1200" i="1" dirty="0">
                <a:latin typeface="Times New Roman" pitchFamily="18" charset="0"/>
                <a:cs typeface="Times New Roman" pitchFamily="18" charset="0"/>
              </a:rPr>
              <a:t>P</a:t>
            </a:r>
            <a:r>
              <a:rPr lang="en-US" sz="1200" dirty="0">
                <a:latin typeface="Arial" pitchFamily="34" charset="0"/>
                <a:cs typeface="Arial" pitchFamily="34" charset="0"/>
              </a:rPr>
              <a:t> = </a:t>
            </a:r>
            <a:r>
              <a:rPr lang="en-US" sz="1200" dirty="0" err="1">
                <a:latin typeface="Arial" pitchFamily="34" charset="0"/>
                <a:cs typeface="Arial" pitchFamily="34" charset="0"/>
              </a:rPr>
              <a:t>const</a:t>
            </a:r>
            <a:endParaRPr lang="en-US" sz="1200" dirty="0">
              <a:latin typeface="Arial" pitchFamily="34" charset="0"/>
              <a:cs typeface="Arial" pitchFamily="34" charset="0"/>
            </a:endParaRPr>
          </a:p>
        </p:txBody>
      </p:sp>
      <p:sp>
        <p:nvSpPr>
          <p:cNvPr id="85" name="TextBox 84"/>
          <p:cNvSpPr txBox="1"/>
          <p:nvPr/>
        </p:nvSpPr>
        <p:spPr>
          <a:xfrm rot="19063453">
            <a:off x="7299020" y="4905606"/>
            <a:ext cx="805029" cy="276999"/>
          </a:xfrm>
          <a:prstGeom prst="rect">
            <a:avLst/>
          </a:prstGeom>
          <a:noFill/>
        </p:spPr>
        <p:txBody>
          <a:bodyPr wrap="none" rtlCol="0">
            <a:spAutoFit/>
          </a:bodyPr>
          <a:lstStyle/>
          <a:p>
            <a:r>
              <a:rPr lang="en-US" sz="1200" i="1" dirty="0">
                <a:latin typeface="Times New Roman" pitchFamily="18" charset="0"/>
                <a:cs typeface="Times New Roman" pitchFamily="18" charset="0"/>
              </a:rPr>
              <a:t>v</a:t>
            </a:r>
            <a:r>
              <a:rPr lang="en-US" sz="1200" dirty="0">
                <a:latin typeface="Arial" pitchFamily="34" charset="0"/>
                <a:cs typeface="Arial" pitchFamily="34" charset="0"/>
              </a:rPr>
              <a:t> = </a:t>
            </a:r>
            <a:r>
              <a:rPr lang="en-US" sz="1200" dirty="0" err="1">
                <a:latin typeface="Arial" pitchFamily="34" charset="0"/>
                <a:cs typeface="Arial" pitchFamily="34" charset="0"/>
              </a:rPr>
              <a:t>const</a:t>
            </a:r>
            <a:endParaRPr lang="en-US" sz="1200" dirty="0">
              <a:latin typeface="Arial" pitchFamily="34" charset="0"/>
              <a:cs typeface="Arial" pitchFamily="34" charset="0"/>
            </a:endParaRPr>
          </a:p>
        </p:txBody>
      </p:sp>
      <p:graphicFrame>
        <p:nvGraphicFramePr>
          <p:cNvPr id="86" name="Object 85"/>
          <p:cNvGraphicFramePr>
            <a:graphicFrameLocks noChangeAspect="1"/>
          </p:cNvGraphicFramePr>
          <p:nvPr>
            <p:extLst>
              <p:ext uri="{D42A27DB-BD31-4B8C-83A1-F6EECF244321}">
                <p14:modId xmlns:p14="http://schemas.microsoft.com/office/powerpoint/2010/main" val="2921297128"/>
              </p:ext>
            </p:extLst>
          </p:nvPr>
        </p:nvGraphicFramePr>
        <p:xfrm>
          <a:off x="8611020" y="2968140"/>
          <a:ext cx="177800" cy="217487"/>
        </p:xfrm>
        <a:graphic>
          <a:graphicData uri="http://schemas.openxmlformats.org/presentationml/2006/ole">
            <mc:AlternateContent xmlns:mc="http://schemas.openxmlformats.org/markup-compatibility/2006">
              <mc:Choice xmlns:v="urn:schemas-microsoft-com:vml" Requires="v">
                <p:oleObj name="Equation" r:id="rId17" imgW="114120" imgH="139680" progId="">
                  <p:embed/>
                </p:oleObj>
              </mc:Choice>
              <mc:Fallback>
                <p:oleObj name="Equation" r:id="rId17" imgW="114120" imgH="139680" progId="">
                  <p:embed/>
                  <p:pic>
                    <p:nvPicPr>
                      <p:cNvPr id="0" name="Picture 22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11020" y="2968140"/>
                        <a:ext cx="177800" cy="217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 name="Freeform 86"/>
          <p:cNvSpPr/>
          <p:nvPr/>
        </p:nvSpPr>
        <p:spPr>
          <a:xfrm>
            <a:off x="6943725" y="1238250"/>
            <a:ext cx="1328738" cy="1490663"/>
          </a:xfrm>
          <a:custGeom>
            <a:avLst/>
            <a:gdLst>
              <a:gd name="connsiteX0" fmla="*/ 1328738 w 1328738"/>
              <a:gd name="connsiteY0" fmla="*/ 1490663 h 1490663"/>
              <a:gd name="connsiteX1" fmla="*/ 423863 w 1328738"/>
              <a:gd name="connsiteY1" fmla="*/ 947738 h 1490663"/>
              <a:gd name="connsiteX2" fmla="*/ 0 w 1328738"/>
              <a:gd name="connsiteY2" fmla="*/ 0 h 1490663"/>
            </a:gdLst>
            <a:ahLst/>
            <a:cxnLst>
              <a:cxn ang="0">
                <a:pos x="connsiteX0" y="connsiteY0"/>
              </a:cxn>
              <a:cxn ang="0">
                <a:pos x="connsiteX1" y="connsiteY1"/>
              </a:cxn>
              <a:cxn ang="0">
                <a:pos x="connsiteX2" y="connsiteY2"/>
              </a:cxn>
            </a:cxnLst>
            <a:rect l="l" t="t" r="r" b="b"/>
            <a:pathLst>
              <a:path w="1328738" h="1490663">
                <a:moveTo>
                  <a:pt x="1328738" y="1490663"/>
                </a:moveTo>
                <a:cubicBezTo>
                  <a:pt x="987028" y="1343422"/>
                  <a:pt x="645319" y="1196182"/>
                  <a:pt x="423863" y="947738"/>
                </a:cubicBezTo>
                <a:cubicBezTo>
                  <a:pt x="202407" y="699294"/>
                  <a:pt x="101203" y="349647"/>
                  <a:pt x="0" y="0"/>
                </a:cubicBez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7591425" y="1238250"/>
            <a:ext cx="671513" cy="1128713"/>
          </a:xfrm>
          <a:custGeom>
            <a:avLst/>
            <a:gdLst>
              <a:gd name="connsiteX0" fmla="*/ 671513 w 671513"/>
              <a:gd name="connsiteY0" fmla="*/ 1128713 h 1128713"/>
              <a:gd name="connsiteX1" fmla="*/ 176213 w 671513"/>
              <a:gd name="connsiteY1" fmla="*/ 714375 h 1128713"/>
              <a:gd name="connsiteX2" fmla="*/ 0 w 671513"/>
              <a:gd name="connsiteY2" fmla="*/ 0 h 1128713"/>
            </a:gdLst>
            <a:ahLst/>
            <a:cxnLst>
              <a:cxn ang="0">
                <a:pos x="connsiteX0" y="connsiteY0"/>
              </a:cxn>
              <a:cxn ang="0">
                <a:pos x="connsiteX1" y="connsiteY1"/>
              </a:cxn>
              <a:cxn ang="0">
                <a:pos x="connsiteX2" y="connsiteY2"/>
              </a:cxn>
            </a:cxnLst>
            <a:rect l="l" t="t" r="r" b="b"/>
            <a:pathLst>
              <a:path w="671513" h="1128713">
                <a:moveTo>
                  <a:pt x="671513" y="1128713"/>
                </a:moveTo>
                <a:cubicBezTo>
                  <a:pt x="479822" y="1015603"/>
                  <a:pt x="288132" y="902494"/>
                  <a:pt x="176213" y="714375"/>
                </a:cubicBezTo>
                <a:cubicBezTo>
                  <a:pt x="64294" y="526256"/>
                  <a:pt x="32147" y="263128"/>
                  <a:pt x="0" y="0"/>
                </a:cubicBez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7563251" y="1210076"/>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8244761" y="2338789"/>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914705" y="1207513"/>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Slide Number Placeholder 3"/>
          <p:cNvSpPr>
            <a:spLocks noGrp="1"/>
          </p:cNvSpPr>
          <p:nvPr>
            <p:ph type="sldNum" sz="quarter" idx="12"/>
          </p:nvPr>
        </p:nvSpPr>
        <p:spPr>
          <a:xfrm>
            <a:off x="78615" y="6405110"/>
            <a:ext cx="773565" cy="365125"/>
          </a:xfrm>
        </p:spPr>
        <p:txBody>
          <a:bodyPr/>
          <a:lstStyle/>
          <a:p>
            <a:pPr algn="l"/>
            <a:fld id="{16890861-4B16-40B9-9EE8-90F7D404DB3D}" type="slidenum">
              <a:rPr lang="en-US" smtClean="0"/>
              <a:pPr algn="l"/>
              <a:t>13</a:t>
            </a:fld>
            <a:endParaRPr lang="en-US" dirty="0"/>
          </a:p>
        </p:txBody>
      </p:sp>
    </p:spTree>
    <p:extLst>
      <p:ext uri="{BB962C8B-B14F-4D97-AF65-F5344CB8AC3E}">
        <p14:creationId xmlns:p14="http://schemas.microsoft.com/office/powerpoint/2010/main" val="57483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53" presetClass="entr" presetSubtype="16" fill="hold" nodeType="withEffect">
                                  <p:stCondLst>
                                    <p:cond delay="0"/>
                                  </p:stCondLst>
                                  <p:childTnLst>
                                    <p:set>
                                      <p:cBhvr>
                                        <p:cTn id="25" dur="1" fill="hold">
                                          <p:stCondLst>
                                            <p:cond delay="0"/>
                                          </p:stCondLst>
                                        </p:cTn>
                                        <p:tgtEl>
                                          <p:spTgt spid="211970"/>
                                        </p:tgtEl>
                                        <p:attrNameLst>
                                          <p:attrName>style.visibility</p:attrName>
                                        </p:attrNameLst>
                                      </p:cBhvr>
                                      <p:to>
                                        <p:strVal val="visible"/>
                                      </p:to>
                                    </p:set>
                                    <p:anim calcmode="lin" valueType="num">
                                      <p:cBhvr>
                                        <p:cTn id="26" dur="500" fill="hold"/>
                                        <p:tgtEl>
                                          <p:spTgt spid="211970"/>
                                        </p:tgtEl>
                                        <p:attrNameLst>
                                          <p:attrName>ppt_w</p:attrName>
                                        </p:attrNameLst>
                                      </p:cBhvr>
                                      <p:tavLst>
                                        <p:tav tm="0">
                                          <p:val>
                                            <p:fltVal val="0"/>
                                          </p:val>
                                        </p:tav>
                                        <p:tav tm="100000">
                                          <p:val>
                                            <p:strVal val="#ppt_w"/>
                                          </p:val>
                                        </p:tav>
                                      </p:tavLst>
                                    </p:anim>
                                    <p:anim calcmode="lin" valueType="num">
                                      <p:cBhvr>
                                        <p:cTn id="27" dur="500" fill="hold"/>
                                        <p:tgtEl>
                                          <p:spTgt spid="211970"/>
                                        </p:tgtEl>
                                        <p:attrNameLst>
                                          <p:attrName>ppt_h</p:attrName>
                                        </p:attrNameLst>
                                      </p:cBhvr>
                                      <p:tavLst>
                                        <p:tav tm="0">
                                          <p:val>
                                            <p:fltVal val="0"/>
                                          </p:val>
                                        </p:tav>
                                        <p:tav tm="100000">
                                          <p:val>
                                            <p:strVal val="#ppt_h"/>
                                          </p:val>
                                        </p:tav>
                                      </p:tavLst>
                                    </p:anim>
                                    <p:animEffect transition="in" filter="fade">
                                      <p:cBhvr>
                                        <p:cTn id="28" dur="500"/>
                                        <p:tgtEl>
                                          <p:spTgt spid="21197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Effect transition="in" filter="fade">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Diesel Cycle Performance</a:t>
            </a:r>
          </a:p>
        </p:txBody>
      </p:sp>
      <p:sp>
        <p:nvSpPr>
          <p:cNvPr id="6" name="TextBox 5"/>
          <p:cNvSpPr txBox="1"/>
          <p:nvPr/>
        </p:nvSpPr>
        <p:spPr>
          <a:xfrm>
            <a:off x="341394" y="1201510"/>
            <a:ext cx="3532570" cy="461665"/>
          </a:xfrm>
          <a:prstGeom prst="rect">
            <a:avLst/>
          </a:prstGeom>
          <a:noFill/>
        </p:spPr>
        <p:txBody>
          <a:bodyPr wrap="none" rtlCol="0">
            <a:spAutoFit/>
          </a:bodyPr>
          <a:lstStyle/>
          <a:p>
            <a:r>
              <a:rPr lang="en-US" sz="2400" dirty="0">
                <a:latin typeface="Arial" pitchFamily="34" charset="0"/>
                <a:cs typeface="Arial" pitchFamily="34" charset="0"/>
              </a:rPr>
              <a:t>Mean Effective Pressure</a:t>
            </a:r>
          </a:p>
        </p:txBody>
      </p:sp>
      <p:graphicFrame>
        <p:nvGraphicFramePr>
          <p:cNvPr id="211971" name="Object 3"/>
          <p:cNvGraphicFramePr>
            <a:graphicFrameLocks noChangeAspect="1"/>
          </p:cNvGraphicFramePr>
          <p:nvPr>
            <p:extLst>
              <p:ext uri="{D42A27DB-BD31-4B8C-83A1-F6EECF244321}">
                <p14:modId xmlns:p14="http://schemas.microsoft.com/office/powerpoint/2010/main" val="2551037032"/>
              </p:ext>
            </p:extLst>
          </p:nvPr>
        </p:nvGraphicFramePr>
        <p:xfrm>
          <a:off x="333375" y="1882775"/>
          <a:ext cx="5526088" cy="889000"/>
        </p:xfrm>
        <a:graphic>
          <a:graphicData uri="http://schemas.openxmlformats.org/presentationml/2006/ole">
            <mc:AlternateContent xmlns:mc="http://schemas.openxmlformats.org/markup-compatibility/2006">
              <mc:Choice xmlns:v="urn:schemas-microsoft-com:vml" Requires="v">
                <p:oleObj name="Equation" r:id="rId3" imgW="3162240" imgH="507960" progId="">
                  <p:embed/>
                </p:oleObj>
              </mc:Choice>
              <mc:Fallback>
                <p:oleObj name="Equation" r:id="rId3" imgW="3162240" imgH="507960" progId="">
                  <p:embed/>
                  <p:pic>
                    <p:nvPicPr>
                      <p:cNvPr id="0" name="Picture 1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1882775"/>
                        <a:ext cx="5526088"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6031390" y="932675"/>
            <a:ext cx="2765160" cy="26883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Object 31"/>
          <p:cNvGraphicFramePr>
            <a:graphicFrameLocks noChangeAspect="1"/>
          </p:cNvGraphicFramePr>
          <p:nvPr>
            <p:extLst>
              <p:ext uri="{D42A27DB-BD31-4B8C-83A1-F6EECF244321}">
                <p14:modId xmlns:p14="http://schemas.microsoft.com/office/powerpoint/2010/main" val="1160352689"/>
              </p:ext>
            </p:extLst>
          </p:nvPr>
        </p:nvGraphicFramePr>
        <p:xfrm>
          <a:off x="347450" y="3006905"/>
          <a:ext cx="3973512" cy="844550"/>
        </p:xfrm>
        <a:graphic>
          <a:graphicData uri="http://schemas.openxmlformats.org/presentationml/2006/ole">
            <mc:AlternateContent xmlns:mc="http://schemas.openxmlformats.org/markup-compatibility/2006">
              <mc:Choice xmlns:v="urn:schemas-microsoft-com:vml" Requires="v">
                <p:oleObj name="Equation" r:id="rId5" imgW="2273040" imgH="482400" progId="">
                  <p:embed/>
                </p:oleObj>
              </mc:Choice>
              <mc:Fallback>
                <p:oleObj name="Equation" r:id="rId5" imgW="2273040" imgH="482400" progId="">
                  <p:embed/>
                  <p:pic>
                    <p:nvPicPr>
                      <p:cNvPr id="0" name="Picture 18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450" y="3006905"/>
                        <a:ext cx="3973512"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Rectangle 51"/>
          <p:cNvSpPr/>
          <p:nvPr/>
        </p:nvSpPr>
        <p:spPr>
          <a:xfrm>
            <a:off x="6031390" y="932675"/>
            <a:ext cx="2765160" cy="26883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a:off x="6943725" y="1232408"/>
            <a:ext cx="66198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267700" y="2355248"/>
            <a:ext cx="5235" cy="36633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8244761" y="2693408"/>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rot="5400000">
            <a:off x="5381948" y="1600994"/>
            <a:ext cx="27192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741557" y="2960603"/>
            <a:ext cx="1879459"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8" name="Object 57"/>
          <p:cNvGraphicFramePr>
            <a:graphicFrameLocks noChangeAspect="1"/>
          </p:cNvGraphicFramePr>
          <p:nvPr>
            <p:extLst>
              <p:ext uri="{D42A27DB-BD31-4B8C-83A1-F6EECF244321}">
                <p14:modId xmlns:p14="http://schemas.microsoft.com/office/powerpoint/2010/main" val="482478825"/>
              </p:ext>
            </p:extLst>
          </p:nvPr>
        </p:nvGraphicFramePr>
        <p:xfrm>
          <a:off x="6501626" y="241386"/>
          <a:ext cx="238025" cy="257861"/>
        </p:xfrm>
        <a:graphic>
          <a:graphicData uri="http://schemas.openxmlformats.org/presentationml/2006/ole">
            <mc:AlternateContent xmlns:mc="http://schemas.openxmlformats.org/markup-compatibility/2006">
              <mc:Choice xmlns:v="urn:schemas-microsoft-com:vml" Requires="v">
                <p:oleObj name="Equation" r:id="rId7" imgW="152268" imgH="164957" progId="">
                  <p:embed/>
                </p:oleObj>
              </mc:Choice>
              <mc:Fallback>
                <p:oleObj name="Equation" r:id="rId7" imgW="152268" imgH="164957" progId="">
                  <p:embed/>
                  <p:pic>
                    <p:nvPicPr>
                      <p:cNvPr id="0" name="Picture 18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1626" y="241386"/>
                        <a:ext cx="238025" cy="2578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 name="TextBox 58"/>
          <p:cNvSpPr txBox="1"/>
          <p:nvPr/>
        </p:nvSpPr>
        <p:spPr>
          <a:xfrm>
            <a:off x="8260296" y="2592206"/>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1</a:t>
            </a:r>
          </a:p>
        </p:txBody>
      </p:sp>
      <p:sp>
        <p:nvSpPr>
          <p:cNvPr id="60" name="TextBox 59"/>
          <p:cNvSpPr txBox="1"/>
          <p:nvPr/>
        </p:nvSpPr>
        <p:spPr>
          <a:xfrm>
            <a:off x="6802506" y="971080"/>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2</a:t>
            </a:r>
          </a:p>
        </p:txBody>
      </p:sp>
      <p:sp>
        <p:nvSpPr>
          <p:cNvPr id="61" name="TextBox 60"/>
          <p:cNvSpPr txBox="1"/>
          <p:nvPr/>
        </p:nvSpPr>
        <p:spPr>
          <a:xfrm>
            <a:off x="7451053" y="971080"/>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3</a:t>
            </a:r>
          </a:p>
        </p:txBody>
      </p:sp>
      <p:sp>
        <p:nvSpPr>
          <p:cNvPr id="62" name="TextBox 61"/>
          <p:cNvSpPr txBox="1"/>
          <p:nvPr/>
        </p:nvSpPr>
        <p:spPr>
          <a:xfrm>
            <a:off x="8246972" y="2220430"/>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4</a:t>
            </a:r>
          </a:p>
        </p:txBody>
      </p:sp>
      <p:cxnSp>
        <p:nvCxnSpPr>
          <p:cNvPr id="63" name="Straight Connector 62"/>
          <p:cNvCxnSpPr/>
          <p:nvPr/>
        </p:nvCxnSpPr>
        <p:spPr>
          <a:xfrm>
            <a:off x="6938741" y="1339001"/>
            <a:ext cx="0" cy="167570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268257" y="2776115"/>
            <a:ext cx="4678" cy="2272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8191447" y="2737711"/>
            <a:ext cx="508473" cy="276999"/>
          </a:xfrm>
          <a:prstGeom prst="rect">
            <a:avLst/>
          </a:prstGeom>
          <a:noFill/>
        </p:spPr>
        <p:txBody>
          <a:bodyPr wrap="none" rtlCol="0">
            <a:spAutoFit/>
          </a:bodyPr>
          <a:lstStyle/>
          <a:p>
            <a:r>
              <a:rPr lang="en-US" sz="1200" dirty="0">
                <a:latin typeface="Arial" pitchFamily="34" charset="0"/>
                <a:cs typeface="Arial" pitchFamily="34" charset="0"/>
              </a:rPr>
              <a:t>BDC</a:t>
            </a:r>
          </a:p>
        </p:txBody>
      </p:sp>
      <p:sp>
        <p:nvSpPr>
          <p:cNvPr id="66" name="TextBox 65"/>
          <p:cNvSpPr txBox="1"/>
          <p:nvPr/>
        </p:nvSpPr>
        <p:spPr>
          <a:xfrm>
            <a:off x="6875107" y="2726382"/>
            <a:ext cx="500458" cy="276999"/>
          </a:xfrm>
          <a:prstGeom prst="rect">
            <a:avLst/>
          </a:prstGeom>
          <a:noFill/>
        </p:spPr>
        <p:txBody>
          <a:bodyPr wrap="none" rtlCol="0">
            <a:spAutoFit/>
          </a:bodyPr>
          <a:lstStyle/>
          <a:p>
            <a:r>
              <a:rPr lang="en-US" sz="1200" dirty="0">
                <a:latin typeface="Arial" pitchFamily="34" charset="0"/>
                <a:cs typeface="Arial" pitchFamily="34" charset="0"/>
              </a:rPr>
              <a:t>TDC</a:t>
            </a:r>
          </a:p>
        </p:txBody>
      </p:sp>
      <p:sp>
        <p:nvSpPr>
          <p:cNvPr id="67" name="Freeform 66"/>
          <p:cNvSpPr/>
          <p:nvPr/>
        </p:nvSpPr>
        <p:spPr>
          <a:xfrm flipH="1">
            <a:off x="7038306" y="4092116"/>
            <a:ext cx="1186372" cy="652885"/>
          </a:xfrm>
          <a:custGeom>
            <a:avLst/>
            <a:gdLst>
              <a:gd name="connsiteX0" fmla="*/ 0 w 1617203"/>
              <a:gd name="connsiteY0" fmla="*/ 0 h 1964827"/>
              <a:gd name="connsiteX1" fmla="*/ 672575 w 1617203"/>
              <a:gd name="connsiteY1" fmla="*/ 959742 h 1964827"/>
              <a:gd name="connsiteX2" fmla="*/ 1617203 w 1617203"/>
              <a:gd name="connsiteY2" fmla="*/ 1964827 h 1964827"/>
            </a:gdLst>
            <a:ahLst/>
            <a:cxnLst>
              <a:cxn ang="0">
                <a:pos x="connsiteX0" y="connsiteY0"/>
              </a:cxn>
              <a:cxn ang="0">
                <a:pos x="connsiteX1" y="connsiteY1"/>
              </a:cxn>
              <a:cxn ang="0">
                <a:pos x="connsiteX2" y="connsiteY2"/>
              </a:cxn>
            </a:cxnLst>
            <a:rect l="l" t="t" r="r" b="b"/>
            <a:pathLst>
              <a:path w="1617203" h="1964827">
                <a:moveTo>
                  <a:pt x="0" y="0"/>
                </a:moveTo>
                <a:cubicBezTo>
                  <a:pt x="201520" y="316135"/>
                  <a:pt x="403041" y="632271"/>
                  <a:pt x="672575" y="959742"/>
                </a:cubicBezTo>
                <a:cubicBezTo>
                  <a:pt x="942109" y="1287213"/>
                  <a:pt x="1279656" y="1626020"/>
                  <a:pt x="1617203" y="1964827"/>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flipH="1">
            <a:off x="7038306" y="4666814"/>
            <a:ext cx="1186372" cy="1042233"/>
          </a:xfrm>
          <a:custGeom>
            <a:avLst/>
            <a:gdLst>
              <a:gd name="connsiteX0" fmla="*/ 0 w 1617203"/>
              <a:gd name="connsiteY0" fmla="*/ 0 h 1420720"/>
              <a:gd name="connsiteX1" fmla="*/ 740588 w 1617203"/>
              <a:gd name="connsiteY1" fmla="*/ 748145 h 1420720"/>
              <a:gd name="connsiteX2" fmla="*/ 1617203 w 1617203"/>
              <a:gd name="connsiteY2" fmla="*/ 1420720 h 1420720"/>
            </a:gdLst>
            <a:ahLst/>
            <a:cxnLst>
              <a:cxn ang="0">
                <a:pos x="connsiteX0" y="connsiteY0"/>
              </a:cxn>
              <a:cxn ang="0">
                <a:pos x="connsiteX1" y="connsiteY1"/>
              </a:cxn>
              <a:cxn ang="0">
                <a:pos x="connsiteX2" y="connsiteY2"/>
              </a:cxn>
            </a:cxnLst>
            <a:rect l="l" t="t" r="r" b="b"/>
            <a:pathLst>
              <a:path w="1617203" h="1420720">
                <a:moveTo>
                  <a:pt x="0" y="0"/>
                </a:moveTo>
                <a:cubicBezTo>
                  <a:pt x="235527" y="255679"/>
                  <a:pt x="471054" y="511358"/>
                  <a:pt x="740588" y="748145"/>
                </a:cubicBezTo>
                <a:cubicBezTo>
                  <a:pt x="1010122" y="984932"/>
                  <a:pt x="1313662" y="1202826"/>
                  <a:pt x="1617203" y="1420720"/>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9" name="Straight Connector 68"/>
          <p:cNvCxnSpPr/>
          <p:nvPr/>
        </p:nvCxnSpPr>
        <p:spPr>
          <a:xfrm flipH="1" flipV="1">
            <a:off x="8224678" y="4120290"/>
            <a:ext cx="455" cy="54241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72" idx="4"/>
          </p:cNvCxnSpPr>
          <p:nvPr/>
        </p:nvCxnSpPr>
        <p:spPr>
          <a:xfrm>
            <a:off x="7041836" y="4773175"/>
            <a:ext cx="1" cy="9319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flipH="1">
            <a:off x="8196959" y="4063943"/>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flipH="1">
            <a:off x="7013663" y="4716828"/>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flipH="1">
            <a:off x="8196959" y="4634525"/>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flipH="1">
            <a:off x="7013663" y="5676953"/>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p:nvPr/>
        </p:nvCxnSpPr>
        <p:spPr>
          <a:xfrm rot="5400000">
            <a:off x="5380875" y="4571643"/>
            <a:ext cx="27192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740484" y="5931252"/>
            <a:ext cx="1879459"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7" name="Object 4"/>
          <p:cNvGraphicFramePr>
            <a:graphicFrameLocks noChangeAspect="1"/>
          </p:cNvGraphicFramePr>
          <p:nvPr>
            <p:extLst>
              <p:ext uri="{D42A27DB-BD31-4B8C-83A1-F6EECF244321}">
                <p14:modId xmlns:p14="http://schemas.microsoft.com/office/powerpoint/2010/main" val="2636813761"/>
              </p:ext>
            </p:extLst>
          </p:nvPr>
        </p:nvGraphicFramePr>
        <p:xfrm>
          <a:off x="6510838" y="3212085"/>
          <a:ext cx="218190" cy="257861"/>
        </p:xfrm>
        <a:graphic>
          <a:graphicData uri="http://schemas.openxmlformats.org/presentationml/2006/ole">
            <mc:AlternateContent xmlns:mc="http://schemas.openxmlformats.org/markup-compatibility/2006">
              <mc:Choice xmlns:v="urn:schemas-microsoft-com:vml" Requires="v">
                <p:oleObj name="Equation" r:id="rId9" imgW="139579" imgH="164957" progId="">
                  <p:embed/>
                </p:oleObj>
              </mc:Choice>
              <mc:Fallback>
                <p:oleObj name="Equation" r:id="rId9" imgW="139579" imgH="164957" progId="">
                  <p:embed/>
                  <p:pic>
                    <p:nvPicPr>
                      <p:cNvPr id="0" name="Picture 18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0838" y="3212085"/>
                        <a:ext cx="218190" cy="2578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 name="Object 5"/>
          <p:cNvGraphicFramePr>
            <a:graphicFrameLocks noChangeAspect="1"/>
          </p:cNvGraphicFramePr>
          <p:nvPr>
            <p:extLst>
              <p:ext uri="{D42A27DB-BD31-4B8C-83A1-F6EECF244321}">
                <p14:modId xmlns:p14="http://schemas.microsoft.com/office/powerpoint/2010/main" val="676755314"/>
              </p:ext>
            </p:extLst>
          </p:nvPr>
        </p:nvGraphicFramePr>
        <p:xfrm>
          <a:off x="8618031" y="5925325"/>
          <a:ext cx="178519" cy="218190"/>
        </p:xfrm>
        <a:graphic>
          <a:graphicData uri="http://schemas.openxmlformats.org/presentationml/2006/ole">
            <mc:AlternateContent xmlns:mc="http://schemas.openxmlformats.org/markup-compatibility/2006">
              <mc:Choice xmlns:v="urn:schemas-microsoft-com:vml" Requires="v">
                <p:oleObj name="Equation" r:id="rId11" imgW="114201" imgH="139579" progId="">
                  <p:embed/>
                </p:oleObj>
              </mc:Choice>
              <mc:Fallback>
                <p:oleObj name="Equation" r:id="rId11" imgW="114201" imgH="139579" progId="">
                  <p:embed/>
                  <p:pic>
                    <p:nvPicPr>
                      <p:cNvPr id="0" name="Picture 18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18031" y="5925325"/>
                        <a:ext cx="178519" cy="218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 name="TextBox 78"/>
          <p:cNvSpPr txBox="1"/>
          <p:nvPr/>
        </p:nvSpPr>
        <p:spPr>
          <a:xfrm>
            <a:off x="6902797" y="5691321"/>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1</a:t>
            </a:r>
          </a:p>
        </p:txBody>
      </p:sp>
      <p:sp>
        <p:nvSpPr>
          <p:cNvPr id="80" name="TextBox 79"/>
          <p:cNvSpPr txBox="1"/>
          <p:nvPr/>
        </p:nvSpPr>
        <p:spPr>
          <a:xfrm>
            <a:off x="6893698" y="4439635"/>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2</a:t>
            </a:r>
          </a:p>
        </p:txBody>
      </p:sp>
      <p:sp>
        <p:nvSpPr>
          <p:cNvPr id="81" name="TextBox 80"/>
          <p:cNvSpPr txBox="1"/>
          <p:nvPr/>
        </p:nvSpPr>
        <p:spPr>
          <a:xfrm>
            <a:off x="8092529" y="3815511"/>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3</a:t>
            </a:r>
          </a:p>
        </p:txBody>
      </p:sp>
      <p:sp>
        <p:nvSpPr>
          <p:cNvPr id="82" name="TextBox 81"/>
          <p:cNvSpPr txBox="1"/>
          <p:nvPr/>
        </p:nvSpPr>
        <p:spPr>
          <a:xfrm>
            <a:off x="8093352" y="4664516"/>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4</a:t>
            </a:r>
          </a:p>
        </p:txBody>
      </p:sp>
      <p:sp>
        <p:nvSpPr>
          <p:cNvPr id="83" name="TextBox 82"/>
          <p:cNvSpPr txBox="1"/>
          <p:nvPr/>
        </p:nvSpPr>
        <p:spPr>
          <a:xfrm rot="19877183">
            <a:off x="7228234" y="4185661"/>
            <a:ext cx="822661" cy="276999"/>
          </a:xfrm>
          <a:prstGeom prst="rect">
            <a:avLst/>
          </a:prstGeom>
          <a:noFill/>
        </p:spPr>
        <p:txBody>
          <a:bodyPr wrap="none" rtlCol="0">
            <a:spAutoFit/>
          </a:bodyPr>
          <a:lstStyle/>
          <a:p>
            <a:r>
              <a:rPr lang="en-US" sz="1200" i="1" dirty="0">
                <a:latin typeface="Times New Roman" pitchFamily="18" charset="0"/>
                <a:cs typeface="Times New Roman" pitchFamily="18" charset="0"/>
              </a:rPr>
              <a:t>P</a:t>
            </a:r>
            <a:r>
              <a:rPr lang="en-US" sz="1200" dirty="0">
                <a:latin typeface="Arial" pitchFamily="34" charset="0"/>
                <a:cs typeface="Arial" pitchFamily="34" charset="0"/>
              </a:rPr>
              <a:t> = </a:t>
            </a:r>
            <a:r>
              <a:rPr lang="en-US" sz="1200" dirty="0" err="1">
                <a:latin typeface="Arial" pitchFamily="34" charset="0"/>
                <a:cs typeface="Arial" pitchFamily="34" charset="0"/>
              </a:rPr>
              <a:t>const</a:t>
            </a:r>
            <a:endParaRPr lang="en-US" sz="1200" dirty="0">
              <a:latin typeface="Arial" pitchFamily="34" charset="0"/>
              <a:cs typeface="Arial" pitchFamily="34" charset="0"/>
            </a:endParaRPr>
          </a:p>
        </p:txBody>
      </p:sp>
      <p:sp>
        <p:nvSpPr>
          <p:cNvPr id="84" name="TextBox 83"/>
          <p:cNvSpPr txBox="1"/>
          <p:nvPr/>
        </p:nvSpPr>
        <p:spPr>
          <a:xfrm rot="19063453">
            <a:off x="7299020" y="4905606"/>
            <a:ext cx="805029" cy="276999"/>
          </a:xfrm>
          <a:prstGeom prst="rect">
            <a:avLst/>
          </a:prstGeom>
          <a:noFill/>
        </p:spPr>
        <p:txBody>
          <a:bodyPr wrap="none" rtlCol="0">
            <a:spAutoFit/>
          </a:bodyPr>
          <a:lstStyle/>
          <a:p>
            <a:r>
              <a:rPr lang="en-US" sz="1200" i="1" dirty="0">
                <a:latin typeface="Times New Roman" pitchFamily="18" charset="0"/>
                <a:cs typeface="Times New Roman" pitchFamily="18" charset="0"/>
              </a:rPr>
              <a:t>v</a:t>
            </a:r>
            <a:r>
              <a:rPr lang="en-US" sz="1200" dirty="0">
                <a:latin typeface="Arial" pitchFamily="34" charset="0"/>
                <a:cs typeface="Arial" pitchFamily="34" charset="0"/>
              </a:rPr>
              <a:t> = </a:t>
            </a:r>
            <a:r>
              <a:rPr lang="en-US" sz="1200" dirty="0" err="1">
                <a:latin typeface="Arial" pitchFamily="34" charset="0"/>
                <a:cs typeface="Arial" pitchFamily="34" charset="0"/>
              </a:rPr>
              <a:t>const</a:t>
            </a:r>
            <a:endParaRPr lang="en-US" sz="1200" dirty="0">
              <a:latin typeface="Arial" pitchFamily="34" charset="0"/>
              <a:cs typeface="Arial" pitchFamily="34" charset="0"/>
            </a:endParaRPr>
          </a:p>
        </p:txBody>
      </p:sp>
      <p:graphicFrame>
        <p:nvGraphicFramePr>
          <p:cNvPr id="85" name="Object 84"/>
          <p:cNvGraphicFramePr>
            <a:graphicFrameLocks noChangeAspect="1"/>
          </p:cNvGraphicFramePr>
          <p:nvPr>
            <p:extLst>
              <p:ext uri="{D42A27DB-BD31-4B8C-83A1-F6EECF244321}">
                <p14:modId xmlns:p14="http://schemas.microsoft.com/office/powerpoint/2010/main" val="2921297128"/>
              </p:ext>
            </p:extLst>
          </p:nvPr>
        </p:nvGraphicFramePr>
        <p:xfrm>
          <a:off x="8611020" y="2968140"/>
          <a:ext cx="177800" cy="217487"/>
        </p:xfrm>
        <a:graphic>
          <a:graphicData uri="http://schemas.openxmlformats.org/presentationml/2006/ole">
            <mc:AlternateContent xmlns:mc="http://schemas.openxmlformats.org/markup-compatibility/2006">
              <mc:Choice xmlns:v="urn:schemas-microsoft-com:vml" Requires="v">
                <p:oleObj name="Equation" r:id="rId13" imgW="114120" imgH="139680" progId="">
                  <p:embed/>
                </p:oleObj>
              </mc:Choice>
              <mc:Fallback>
                <p:oleObj name="Equation" r:id="rId13" imgW="114120" imgH="139680" progId="">
                  <p:embed/>
                  <p:pic>
                    <p:nvPicPr>
                      <p:cNvPr id="0" name="Picture 18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11020" y="2968140"/>
                        <a:ext cx="177800" cy="217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 name="Freeform 85"/>
          <p:cNvSpPr/>
          <p:nvPr/>
        </p:nvSpPr>
        <p:spPr>
          <a:xfrm>
            <a:off x="6943725" y="1238250"/>
            <a:ext cx="1328738" cy="1490663"/>
          </a:xfrm>
          <a:custGeom>
            <a:avLst/>
            <a:gdLst>
              <a:gd name="connsiteX0" fmla="*/ 1328738 w 1328738"/>
              <a:gd name="connsiteY0" fmla="*/ 1490663 h 1490663"/>
              <a:gd name="connsiteX1" fmla="*/ 423863 w 1328738"/>
              <a:gd name="connsiteY1" fmla="*/ 947738 h 1490663"/>
              <a:gd name="connsiteX2" fmla="*/ 0 w 1328738"/>
              <a:gd name="connsiteY2" fmla="*/ 0 h 1490663"/>
            </a:gdLst>
            <a:ahLst/>
            <a:cxnLst>
              <a:cxn ang="0">
                <a:pos x="connsiteX0" y="connsiteY0"/>
              </a:cxn>
              <a:cxn ang="0">
                <a:pos x="connsiteX1" y="connsiteY1"/>
              </a:cxn>
              <a:cxn ang="0">
                <a:pos x="connsiteX2" y="connsiteY2"/>
              </a:cxn>
            </a:cxnLst>
            <a:rect l="l" t="t" r="r" b="b"/>
            <a:pathLst>
              <a:path w="1328738" h="1490663">
                <a:moveTo>
                  <a:pt x="1328738" y="1490663"/>
                </a:moveTo>
                <a:cubicBezTo>
                  <a:pt x="987028" y="1343422"/>
                  <a:pt x="645319" y="1196182"/>
                  <a:pt x="423863" y="947738"/>
                </a:cubicBezTo>
                <a:cubicBezTo>
                  <a:pt x="202407" y="699294"/>
                  <a:pt x="101203" y="349647"/>
                  <a:pt x="0" y="0"/>
                </a:cubicBez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7591425" y="1238250"/>
            <a:ext cx="671513" cy="1128713"/>
          </a:xfrm>
          <a:custGeom>
            <a:avLst/>
            <a:gdLst>
              <a:gd name="connsiteX0" fmla="*/ 671513 w 671513"/>
              <a:gd name="connsiteY0" fmla="*/ 1128713 h 1128713"/>
              <a:gd name="connsiteX1" fmla="*/ 176213 w 671513"/>
              <a:gd name="connsiteY1" fmla="*/ 714375 h 1128713"/>
              <a:gd name="connsiteX2" fmla="*/ 0 w 671513"/>
              <a:gd name="connsiteY2" fmla="*/ 0 h 1128713"/>
            </a:gdLst>
            <a:ahLst/>
            <a:cxnLst>
              <a:cxn ang="0">
                <a:pos x="connsiteX0" y="connsiteY0"/>
              </a:cxn>
              <a:cxn ang="0">
                <a:pos x="connsiteX1" y="connsiteY1"/>
              </a:cxn>
              <a:cxn ang="0">
                <a:pos x="connsiteX2" y="connsiteY2"/>
              </a:cxn>
            </a:cxnLst>
            <a:rect l="l" t="t" r="r" b="b"/>
            <a:pathLst>
              <a:path w="671513" h="1128713">
                <a:moveTo>
                  <a:pt x="671513" y="1128713"/>
                </a:moveTo>
                <a:cubicBezTo>
                  <a:pt x="479822" y="1015603"/>
                  <a:pt x="288132" y="902494"/>
                  <a:pt x="176213" y="714375"/>
                </a:cubicBezTo>
                <a:cubicBezTo>
                  <a:pt x="64294" y="526256"/>
                  <a:pt x="32147" y="263128"/>
                  <a:pt x="0" y="0"/>
                </a:cubicBez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563251" y="1210076"/>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8244761" y="2338789"/>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6914705" y="1207513"/>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1" name="Object 90"/>
          <p:cNvGraphicFramePr>
            <a:graphicFrameLocks noChangeAspect="1"/>
          </p:cNvGraphicFramePr>
          <p:nvPr>
            <p:extLst>
              <p:ext uri="{D42A27DB-BD31-4B8C-83A1-F6EECF244321}">
                <p14:modId xmlns:p14="http://schemas.microsoft.com/office/powerpoint/2010/main" val="4000129934"/>
              </p:ext>
            </p:extLst>
          </p:nvPr>
        </p:nvGraphicFramePr>
        <p:xfrm>
          <a:off x="1430338" y="4657725"/>
          <a:ext cx="4151312" cy="1511300"/>
        </p:xfrm>
        <a:graphic>
          <a:graphicData uri="http://schemas.openxmlformats.org/presentationml/2006/ole">
            <mc:AlternateContent xmlns:mc="http://schemas.openxmlformats.org/markup-compatibility/2006">
              <mc:Choice xmlns:v="urn:schemas-microsoft-com:vml" Requires="v">
                <p:oleObj name="Equation" r:id="rId15" imgW="2374560" imgH="863280" progId="">
                  <p:embed/>
                </p:oleObj>
              </mc:Choice>
              <mc:Fallback>
                <p:oleObj name="Equation" r:id="rId15" imgW="2374560" imgH="863280" progId="">
                  <p:embed/>
                  <p:pic>
                    <p:nvPicPr>
                      <p:cNvPr id="0" name="Picture 18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30338" y="4657725"/>
                        <a:ext cx="4151312" cy="151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 name="TextBox 91"/>
          <p:cNvSpPr txBox="1"/>
          <p:nvPr/>
        </p:nvSpPr>
        <p:spPr>
          <a:xfrm>
            <a:off x="342199" y="4120290"/>
            <a:ext cx="4771050" cy="461665"/>
          </a:xfrm>
          <a:prstGeom prst="rect">
            <a:avLst/>
          </a:prstGeom>
          <a:noFill/>
        </p:spPr>
        <p:txBody>
          <a:bodyPr wrap="none" rtlCol="0">
            <a:spAutoFit/>
          </a:bodyPr>
          <a:lstStyle/>
          <a:p>
            <a:r>
              <a:rPr lang="en-US" sz="2400" dirty="0">
                <a:latin typeface="Arial" pitchFamily="34" charset="0"/>
                <a:cs typeface="Arial" pitchFamily="34" charset="0"/>
              </a:rPr>
              <a:t>Cold ASC values (Table C.13a) ...</a:t>
            </a:r>
          </a:p>
        </p:txBody>
      </p:sp>
      <p:sp>
        <p:nvSpPr>
          <p:cNvPr id="93" name="Slide Number Placeholder 3"/>
          <p:cNvSpPr>
            <a:spLocks noGrp="1"/>
          </p:cNvSpPr>
          <p:nvPr>
            <p:ph type="sldNum" sz="quarter" idx="12"/>
          </p:nvPr>
        </p:nvSpPr>
        <p:spPr>
          <a:xfrm>
            <a:off x="78615" y="6405110"/>
            <a:ext cx="773565" cy="365125"/>
          </a:xfrm>
        </p:spPr>
        <p:txBody>
          <a:bodyPr/>
          <a:lstStyle/>
          <a:p>
            <a:pPr algn="l"/>
            <a:fld id="{16890861-4B16-40B9-9EE8-90F7D404DB3D}" type="slidenum">
              <a:rPr lang="en-US" smtClean="0"/>
              <a:pPr algn="l"/>
              <a:t>14</a:t>
            </a:fld>
            <a:endParaRPr lang="en-US" dirty="0"/>
          </a:p>
        </p:txBody>
      </p:sp>
    </p:spTree>
    <p:extLst>
      <p:ext uri="{BB962C8B-B14F-4D97-AF65-F5344CB8AC3E}">
        <p14:creationId xmlns:p14="http://schemas.microsoft.com/office/powerpoint/2010/main" val="40161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1971"/>
                                        </p:tgtEl>
                                        <p:attrNameLst>
                                          <p:attrName>style.visibility</p:attrName>
                                        </p:attrNameLst>
                                      </p:cBhvr>
                                      <p:to>
                                        <p:strVal val="visible"/>
                                      </p:to>
                                    </p:set>
                                    <p:anim calcmode="lin" valueType="num">
                                      <p:cBhvr>
                                        <p:cTn id="7" dur="500" fill="hold"/>
                                        <p:tgtEl>
                                          <p:spTgt spid="211971"/>
                                        </p:tgtEl>
                                        <p:attrNameLst>
                                          <p:attrName>ppt_w</p:attrName>
                                        </p:attrNameLst>
                                      </p:cBhvr>
                                      <p:tavLst>
                                        <p:tav tm="0">
                                          <p:val>
                                            <p:fltVal val="0"/>
                                          </p:val>
                                        </p:tav>
                                        <p:tav tm="100000">
                                          <p:val>
                                            <p:strVal val="#ppt_w"/>
                                          </p:val>
                                        </p:tav>
                                      </p:tavLst>
                                    </p:anim>
                                    <p:anim calcmode="lin" valueType="num">
                                      <p:cBhvr>
                                        <p:cTn id="8" dur="500" fill="hold"/>
                                        <p:tgtEl>
                                          <p:spTgt spid="211971"/>
                                        </p:tgtEl>
                                        <p:attrNameLst>
                                          <p:attrName>ppt_h</p:attrName>
                                        </p:attrNameLst>
                                      </p:cBhvr>
                                      <p:tavLst>
                                        <p:tav tm="0">
                                          <p:val>
                                            <p:fltVal val="0"/>
                                          </p:val>
                                        </p:tav>
                                        <p:tav tm="100000">
                                          <p:val>
                                            <p:strVal val="#ppt_h"/>
                                          </p:val>
                                        </p:tav>
                                      </p:tavLst>
                                    </p:anim>
                                    <p:animEffect transition="in" filter="fade">
                                      <p:cBhvr>
                                        <p:cTn id="9" dur="500"/>
                                        <p:tgtEl>
                                          <p:spTgt spid="21197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2"/>
                                        </p:tgtEl>
                                        <p:attrNameLst>
                                          <p:attrName>style.visibility</p:attrName>
                                        </p:attrNameLst>
                                      </p:cBhvr>
                                      <p:to>
                                        <p:strVal val="visible"/>
                                      </p:to>
                                    </p:set>
                                    <p:animEffect transition="in" filter="fade">
                                      <p:cBhvr>
                                        <p:cTn id="2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Cycle Evaluation</a:t>
            </a:r>
          </a:p>
        </p:txBody>
      </p:sp>
      <p:sp>
        <p:nvSpPr>
          <p:cNvPr id="4" name="Content Placeholder 3"/>
          <p:cNvSpPr>
            <a:spLocks noGrp="1"/>
          </p:cNvSpPr>
          <p:nvPr>
            <p:ph idx="1"/>
          </p:nvPr>
        </p:nvSpPr>
        <p:spPr/>
        <p:txBody>
          <a:bodyPr>
            <a:normAutofit fontScale="92500" lnSpcReduction="20000"/>
          </a:bodyPr>
          <a:lstStyle/>
          <a:p>
            <a:r>
              <a:rPr lang="en-US" dirty="0"/>
              <a:t>Strategy</a:t>
            </a:r>
          </a:p>
          <a:p>
            <a:pPr lvl="1"/>
            <a:r>
              <a:rPr lang="en-US" dirty="0"/>
              <a:t>Build the property table first, then do the thermodynamic analysis</a:t>
            </a:r>
          </a:p>
          <a:p>
            <a:r>
              <a:rPr lang="en-US" dirty="0"/>
              <a:t>Real fluid model</a:t>
            </a:r>
          </a:p>
          <a:p>
            <a:pPr lvl="1"/>
            <a:r>
              <a:rPr lang="en-US" dirty="0"/>
              <a:t>EES (fluid name = ‘</a:t>
            </a:r>
            <a:r>
              <a:rPr lang="en-US" dirty="0" err="1"/>
              <a:t>air_ha</a:t>
            </a:r>
            <a:r>
              <a:rPr lang="en-US" dirty="0"/>
              <a:t>’)</a:t>
            </a:r>
          </a:p>
          <a:p>
            <a:r>
              <a:rPr lang="en-US" dirty="0"/>
              <a:t>Air standard model</a:t>
            </a:r>
          </a:p>
          <a:p>
            <a:pPr lvl="1"/>
            <a:r>
              <a:rPr lang="en-US" dirty="0"/>
              <a:t>Ideal gas with variable heat capacities</a:t>
            </a:r>
          </a:p>
          <a:p>
            <a:pPr lvl="2"/>
            <a:r>
              <a:rPr lang="en-US" dirty="0"/>
              <a:t>Table C.16 (Air Tables)</a:t>
            </a:r>
          </a:p>
          <a:p>
            <a:pPr lvl="2"/>
            <a:r>
              <a:rPr lang="en-US" dirty="0"/>
              <a:t>EES (fluid name = ‘air’)</a:t>
            </a:r>
          </a:p>
          <a:p>
            <a:r>
              <a:rPr lang="en-US" dirty="0"/>
              <a:t>Cold air standard model</a:t>
            </a:r>
          </a:p>
          <a:p>
            <a:pPr lvl="1"/>
            <a:r>
              <a:rPr lang="en-US" dirty="0"/>
              <a:t>Ideal gas with constant heat capacities evaluated at the beginning of compression</a:t>
            </a:r>
          </a:p>
          <a:p>
            <a:pPr lvl="2"/>
            <a:r>
              <a:rPr lang="en-US" dirty="0"/>
              <a:t>Atmospheric conditions</a:t>
            </a:r>
          </a:p>
        </p:txBody>
      </p:sp>
      <p:sp>
        <p:nvSpPr>
          <p:cNvPr id="5" name="Slide Number Placeholder 3"/>
          <p:cNvSpPr>
            <a:spLocks noGrp="1"/>
          </p:cNvSpPr>
          <p:nvPr>
            <p:ph type="sldNum" sz="quarter" idx="12"/>
          </p:nvPr>
        </p:nvSpPr>
        <p:spPr>
          <a:xfrm>
            <a:off x="78615" y="6405110"/>
            <a:ext cx="773565" cy="365125"/>
          </a:xfrm>
        </p:spPr>
        <p:txBody>
          <a:bodyPr/>
          <a:lstStyle/>
          <a:p>
            <a:pPr algn="l"/>
            <a:fld id="{16890861-4B16-40B9-9EE8-90F7D404DB3D}" type="slidenum">
              <a:rPr lang="en-US" smtClean="0"/>
              <a:pPr algn="l"/>
              <a:t>15</a:t>
            </a:fld>
            <a:endParaRPr lang="en-US" dirty="0"/>
          </a:p>
        </p:txBody>
      </p:sp>
    </p:spTree>
    <p:extLst>
      <p:ext uri="{BB962C8B-B14F-4D97-AF65-F5344CB8AC3E}">
        <p14:creationId xmlns:p14="http://schemas.microsoft.com/office/powerpoint/2010/main" val="171175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left)">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left)">
                                      <p:cBhvr>
                                        <p:cTn id="25" dur="500"/>
                                        <p:tgtEl>
                                          <p:spTgt spid="4">
                                            <p:txEl>
                                              <p:pRg st="4" end="4"/>
                                            </p:tx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wipe(left)">
                                      <p:cBhvr>
                                        <p:cTn id="29" dur="500"/>
                                        <p:tgtEl>
                                          <p:spTgt spid="4">
                                            <p:txEl>
                                              <p:pRg st="5" end="5"/>
                                            </p:txEl>
                                          </p:spTgt>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wipe(left)">
                                      <p:cBhvr>
                                        <p:cTn id="33" dur="500"/>
                                        <p:tgtEl>
                                          <p:spTgt spid="4">
                                            <p:txEl>
                                              <p:pRg st="6" end="6"/>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wipe(left)">
                                      <p:cBhvr>
                                        <p:cTn id="36" dur="500"/>
                                        <p:tgtEl>
                                          <p:spTgt spid="4">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Effect transition="in" filter="wipe(left)">
                                      <p:cBhvr>
                                        <p:cTn id="41" dur="500"/>
                                        <p:tgtEl>
                                          <p:spTgt spid="4">
                                            <p:txEl>
                                              <p:pRg st="8" end="8"/>
                                            </p:txEl>
                                          </p:spTgt>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animEffect transition="in" filter="wipe(left)">
                                      <p:cBhvr>
                                        <p:cTn id="45" dur="500"/>
                                        <p:tgtEl>
                                          <p:spTgt spid="4">
                                            <p:txEl>
                                              <p:pRg st="9" end="9"/>
                                            </p:txEl>
                                          </p:spTgt>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animEffect transition="in" filter="wipe(left)">
                                      <p:cBhvr>
                                        <p:cTn id="49"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 Engine Performance</a:t>
            </a:r>
          </a:p>
        </p:txBody>
      </p:sp>
      <p:sp>
        <p:nvSpPr>
          <p:cNvPr id="6" name="Content Placeholder 5"/>
          <p:cNvSpPr>
            <a:spLocks noGrp="1"/>
          </p:cNvSpPr>
          <p:nvPr>
            <p:ph idx="1"/>
          </p:nvPr>
        </p:nvSpPr>
        <p:spPr/>
        <p:txBody>
          <a:bodyPr>
            <a:normAutofit fontScale="92500" lnSpcReduction="10000"/>
          </a:bodyPr>
          <a:lstStyle/>
          <a:p>
            <a:r>
              <a:rPr lang="en-US" dirty="0"/>
              <a:t>Need-To-Know Parameters</a:t>
            </a:r>
          </a:p>
          <a:p>
            <a:pPr lvl="1"/>
            <a:r>
              <a:rPr lang="en-US" dirty="0"/>
              <a:t>Number of cylinders in the engine</a:t>
            </a:r>
          </a:p>
          <a:p>
            <a:pPr lvl="1"/>
            <a:r>
              <a:rPr lang="en-US" dirty="0"/>
              <a:t>Enough information to determine</a:t>
            </a:r>
            <a:br>
              <a:rPr lang="en-US" dirty="0"/>
            </a:br>
            <a:r>
              <a:rPr lang="en-US" dirty="0"/>
              <a:t>the mass of the air trapped in the</a:t>
            </a:r>
            <a:br>
              <a:rPr lang="en-US" dirty="0"/>
            </a:br>
            <a:r>
              <a:rPr lang="en-US" dirty="0"/>
              <a:t>cylinder</a:t>
            </a:r>
          </a:p>
          <a:p>
            <a:pPr lvl="1"/>
            <a:r>
              <a:rPr lang="en-US" dirty="0"/>
              <a:t>Engine ratios (compression and cutoff)</a:t>
            </a:r>
          </a:p>
          <a:p>
            <a:pPr lvl="1"/>
            <a:r>
              <a:rPr lang="en-US" dirty="0"/>
              <a:t>Rotational speed of the engine (rpm)</a:t>
            </a:r>
          </a:p>
          <a:p>
            <a:pPr lvl="1"/>
            <a:r>
              <a:rPr lang="en-US" dirty="0"/>
              <a:t>Engine type</a:t>
            </a:r>
          </a:p>
          <a:p>
            <a:pPr lvl="2"/>
            <a:r>
              <a:rPr lang="en-US" dirty="0"/>
              <a:t>All cylinders complete a thermodynamic cycle in either two or four strokes (one or two revolutions) </a:t>
            </a:r>
          </a:p>
          <a:p>
            <a:pPr lvl="1"/>
            <a:r>
              <a:rPr lang="en-US" dirty="0"/>
              <a:t>P and T at the beginning of compression</a:t>
            </a:r>
          </a:p>
          <a:p>
            <a:pPr lvl="1"/>
            <a:r>
              <a:rPr lang="en-US" dirty="0"/>
              <a:t>P, T, or change in u at the end of combustion</a:t>
            </a:r>
          </a:p>
          <a:p>
            <a:pPr lvl="1"/>
            <a:endParaRPr lang="en-US" dirty="0"/>
          </a:p>
        </p:txBody>
      </p:sp>
      <p:sp>
        <p:nvSpPr>
          <p:cNvPr id="4" name="Slide Number Placeholder 3"/>
          <p:cNvSpPr>
            <a:spLocks noGrp="1"/>
          </p:cNvSpPr>
          <p:nvPr>
            <p:ph type="sldNum" sz="quarter" idx="12"/>
          </p:nvPr>
        </p:nvSpPr>
        <p:spPr/>
        <p:txBody>
          <a:bodyPr/>
          <a:lstStyle/>
          <a:p>
            <a:pPr algn="l"/>
            <a:fld id="{16890861-4B16-40B9-9EE8-90F7D404DB3D}" type="slidenum">
              <a:rPr lang="en-US" smtClean="0"/>
              <a:pPr algn="l"/>
              <a:t>16</a:t>
            </a:fld>
            <a:endParaRPr lang="en-US" dirty="0"/>
          </a:p>
        </p:txBody>
      </p:sp>
      <p:pic>
        <p:nvPicPr>
          <p:cNvPr id="7" name="Picture 2" descr="Fig09_01"/>
          <p:cNvPicPr preferRelativeResize="0">
            <a:picLocks noChangeAspect="1" noChangeArrowheads="1"/>
          </p:cNvPicPr>
          <p:nvPr>
            <p:custDataLst>
              <p:tags r:id="rId1"/>
            </p:custDataLst>
          </p:nvPr>
        </p:nvPicPr>
        <p:blipFill>
          <a:blip r:embed="rId4" cstate="print"/>
          <a:srcRect/>
          <a:stretch>
            <a:fillRect/>
          </a:stretch>
        </p:blipFill>
        <p:spPr bwMode="auto">
          <a:xfrm>
            <a:off x="6722680" y="49360"/>
            <a:ext cx="2370301" cy="2914526"/>
          </a:xfrm>
          <a:prstGeom prst="rect">
            <a:avLst/>
          </a:prstGeom>
          <a:noFill/>
          <a:ln w="9525">
            <a:noFill/>
            <a:miter lim="800000"/>
            <a:headEnd/>
            <a:tailEnd/>
          </a:ln>
          <a:effectLst/>
        </p:spPr>
      </p:pic>
    </p:spTree>
    <p:extLst>
      <p:ext uri="{BB962C8B-B14F-4D97-AF65-F5344CB8AC3E}">
        <p14:creationId xmlns:p14="http://schemas.microsoft.com/office/powerpoint/2010/main" val="428249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wipe(left)">
                                      <p:cBhvr>
                                        <p:cTn id="36" dur="500"/>
                                        <p:tgtEl>
                                          <p:spTgt spid="6">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Effect transition="in" filter="wipe(left)">
                                      <p:cBhvr>
                                        <p:cTn id="41" dur="500"/>
                                        <p:tgtEl>
                                          <p:spTgt spid="6">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
                                            <p:txEl>
                                              <p:pRg st="8" end="8"/>
                                            </p:txEl>
                                          </p:spTgt>
                                        </p:tgtEl>
                                        <p:attrNameLst>
                                          <p:attrName>style.visibility</p:attrName>
                                        </p:attrNameLst>
                                      </p:cBhvr>
                                      <p:to>
                                        <p:strVal val="visible"/>
                                      </p:to>
                                    </p:set>
                                    <p:animEffect transition="in" filter="wipe(left)">
                                      <p:cBhvr>
                                        <p:cTn id="46"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Calculating Power Output</a:t>
            </a:r>
          </a:p>
        </p:txBody>
      </p:sp>
      <p:sp>
        <p:nvSpPr>
          <p:cNvPr id="4" name="Slide Number Placeholder 3"/>
          <p:cNvSpPr>
            <a:spLocks noGrp="1"/>
          </p:cNvSpPr>
          <p:nvPr>
            <p:ph type="sldNum" sz="quarter" idx="12"/>
          </p:nvPr>
        </p:nvSpPr>
        <p:spPr/>
        <p:txBody>
          <a:bodyPr/>
          <a:lstStyle/>
          <a:p>
            <a:pPr algn="l"/>
            <a:fld id="{16890861-4B16-40B9-9EE8-90F7D404DB3D}" type="slidenum">
              <a:rPr lang="en-US" smtClean="0"/>
              <a:pPr algn="l"/>
              <a:t>17</a:t>
            </a:fld>
            <a:endParaRPr lang="en-US" dirty="0"/>
          </a:p>
        </p:txBody>
      </p:sp>
      <p:sp>
        <p:nvSpPr>
          <p:cNvPr id="5" name="TextBox 4"/>
          <p:cNvSpPr txBox="1"/>
          <p:nvPr/>
        </p:nvSpPr>
        <p:spPr>
          <a:xfrm>
            <a:off x="309044" y="1163105"/>
            <a:ext cx="8377755" cy="461665"/>
          </a:xfrm>
          <a:prstGeom prst="rect">
            <a:avLst/>
          </a:prstGeom>
          <a:noFill/>
        </p:spPr>
        <p:txBody>
          <a:bodyPr wrap="square" rtlCol="0">
            <a:spAutoFit/>
          </a:bodyPr>
          <a:lstStyle/>
          <a:p>
            <a:r>
              <a:rPr lang="en-US" sz="2400" dirty="0">
                <a:latin typeface="Arial" pitchFamily="34" charset="0"/>
                <a:cs typeface="Arial" pitchFamily="34" charset="0"/>
              </a:rPr>
              <a:t>The power developed by the engine can be determined by</a:t>
            </a:r>
          </a:p>
        </p:txBody>
      </p:sp>
      <p:sp>
        <p:nvSpPr>
          <p:cNvPr id="10" name="TextBox 9"/>
          <p:cNvSpPr txBox="1"/>
          <p:nvPr/>
        </p:nvSpPr>
        <p:spPr>
          <a:xfrm>
            <a:off x="424259" y="4756579"/>
            <a:ext cx="2644480" cy="707886"/>
          </a:xfrm>
          <a:prstGeom prst="rect">
            <a:avLst/>
          </a:prstGeom>
          <a:noFill/>
        </p:spPr>
        <p:txBody>
          <a:bodyPr wrap="square" rtlCol="0">
            <a:spAutoFit/>
          </a:bodyPr>
          <a:lstStyle/>
          <a:p>
            <a:pPr algn="ctr"/>
            <a:r>
              <a:rPr lang="en-US" sz="2000" dirty="0">
                <a:solidFill>
                  <a:srgbClr val="00B050"/>
                </a:solidFill>
                <a:latin typeface="Arial" pitchFamily="34" charset="0"/>
                <a:cs typeface="Arial" pitchFamily="34" charset="0"/>
              </a:rPr>
              <a:t>From the Otto or Diesel Cycle analysis</a:t>
            </a:r>
          </a:p>
        </p:txBody>
      </p:sp>
      <p:cxnSp>
        <p:nvCxnSpPr>
          <p:cNvPr id="12" name="Straight Connector 11"/>
          <p:cNvCxnSpPr>
            <a:cxnSpLocks/>
            <a:stCxn id="10" idx="3"/>
          </p:cNvCxnSpPr>
          <p:nvPr/>
        </p:nvCxnSpPr>
        <p:spPr>
          <a:xfrm>
            <a:off x="3068739" y="5110522"/>
            <a:ext cx="85037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919115" y="4545575"/>
            <a:ext cx="0" cy="564947"/>
          </a:xfrm>
          <a:prstGeom prst="line">
            <a:avLst/>
          </a:prstGeom>
          <a:ln>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973202" y="5442470"/>
            <a:ext cx="2183620" cy="400110"/>
          </a:xfrm>
          <a:prstGeom prst="rect">
            <a:avLst/>
          </a:prstGeom>
          <a:noFill/>
        </p:spPr>
        <p:txBody>
          <a:bodyPr wrap="square" rtlCol="0">
            <a:spAutoFit/>
          </a:bodyPr>
          <a:lstStyle/>
          <a:p>
            <a:pPr algn="ctr"/>
            <a:r>
              <a:rPr lang="en-US" sz="2000" dirty="0">
                <a:latin typeface="Arial" pitchFamily="34" charset="0"/>
                <a:cs typeface="Arial" pitchFamily="34" charset="0"/>
              </a:rPr>
              <a:t>conversion factor</a:t>
            </a:r>
          </a:p>
        </p:txBody>
      </p:sp>
      <p:cxnSp>
        <p:nvCxnSpPr>
          <p:cNvPr id="19" name="Straight Connector 18"/>
          <p:cNvCxnSpPr/>
          <p:nvPr/>
        </p:nvCxnSpPr>
        <p:spPr>
          <a:xfrm flipV="1">
            <a:off x="6914705" y="4756579"/>
            <a:ext cx="0" cy="564947"/>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24260" y="5656490"/>
            <a:ext cx="3884368" cy="400110"/>
          </a:xfrm>
          <a:prstGeom prst="rect">
            <a:avLst/>
          </a:prstGeom>
          <a:noFill/>
        </p:spPr>
        <p:txBody>
          <a:bodyPr wrap="square" rtlCol="0">
            <a:spAutoFit/>
          </a:bodyPr>
          <a:lstStyle/>
          <a:p>
            <a:pPr algn="ctr"/>
            <a:r>
              <a:rPr lang="en-US" sz="2000" dirty="0">
                <a:solidFill>
                  <a:srgbClr val="7030A0"/>
                </a:solidFill>
                <a:latin typeface="Arial" pitchFamily="34" charset="0"/>
                <a:cs typeface="Arial" pitchFamily="34" charset="0"/>
              </a:rPr>
              <a:t>Crankshaft revolutions per cycle</a:t>
            </a:r>
          </a:p>
        </p:txBody>
      </p:sp>
      <p:cxnSp>
        <p:nvCxnSpPr>
          <p:cNvPr id="22" name="Straight Connector 21"/>
          <p:cNvCxnSpPr>
            <a:cxnSpLocks/>
            <a:stCxn id="20" idx="3"/>
          </p:cNvCxnSpPr>
          <p:nvPr/>
        </p:nvCxnSpPr>
        <p:spPr>
          <a:xfrm>
            <a:off x="4308628" y="5856545"/>
            <a:ext cx="114668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455315" y="4910467"/>
            <a:ext cx="0" cy="946078"/>
          </a:xfrm>
          <a:prstGeom prst="line">
            <a:avLst/>
          </a:prstGeom>
          <a:ln>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85855" y="2839695"/>
            <a:ext cx="3489389" cy="400110"/>
          </a:xfrm>
          <a:prstGeom prst="rect">
            <a:avLst/>
          </a:prstGeom>
          <a:noFill/>
        </p:spPr>
        <p:txBody>
          <a:bodyPr wrap="square" rtlCol="0">
            <a:spAutoFit/>
          </a:bodyPr>
          <a:lstStyle/>
          <a:p>
            <a:pPr algn="ctr"/>
            <a:r>
              <a:rPr lang="en-US" sz="2000" dirty="0">
                <a:solidFill>
                  <a:srgbClr val="00B0F0"/>
                </a:solidFill>
                <a:latin typeface="Arial" pitchFamily="34" charset="0"/>
                <a:cs typeface="Arial" pitchFamily="34" charset="0"/>
              </a:rPr>
              <a:t>Crankshaft rotational speed</a:t>
            </a:r>
          </a:p>
        </p:txBody>
      </p:sp>
      <p:cxnSp>
        <p:nvCxnSpPr>
          <p:cNvPr id="28" name="Straight Connector 27"/>
          <p:cNvCxnSpPr>
            <a:stCxn id="25" idx="3"/>
          </p:cNvCxnSpPr>
          <p:nvPr/>
        </p:nvCxnSpPr>
        <p:spPr>
          <a:xfrm>
            <a:off x="3875244" y="3039750"/>
            <a:ext cx="158007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p:cNvCxnSpPr>
          <p:nvPr/>
        </p:nvCxnSpPr>
        <p:spPr>
          <a:xfrm>
            <a:off x="5455315" y="3039750"/>
            <a:ext cx="0" cy="505192"/>
          </a:xfrm>
          <a:prstGeom prst="line">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49188" y="3282412"/>
            <a:ext cx="2496325" cy="400110"/>
          </a:xfrm>
          <a:prstGeom prst="rect">
            <a:avLst/>
          </a:prstGeom>
          <a:noFill/>
        </p:spPr>
        <p:txBody>
          <a:bodyPr wrap="square" rtlCol="0">
            <a:spAutoFit/>
          </a:bodyPr>
          <a:lstStyle/>
          <a:p>
            <a:r>
              <a:rPr lang="en-US" sz="2000" dirty="0">
                <a:solidFill>
                  <a:srgbClr val="FF0000"/>
                </a:solidFill>
                <a:latin typeface="Arial" pitchFamily="34" charset="0"/>
                <a:cs typeface="Arial" pitchFamily="34" charset="0"/>
              </a:rPr>
              <a:t>Number of cylinders</a:t>
            </a:r>
          </a:p>
        </p:txBody>
      </p:sp>
      <p:cxnSp>
        <p:nvCxnSpPr>
          <p:cNvPr id="36" name="Straight Connector 35"/>
          <p:cNvCxnSpPr/>
          <p:nvPr/>
        </p:nvCxnSpPr>
        <p:spPr>
          <a:xfrm>
            <a:off x="2646137" y="3515904"/>
            <a:ext cx="0" cy="333235"/>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5E9EBAD-0FEB-4D43-8AF6-9B02AF189B57}"/>
                  </a:ext>
                </a:extLst>
              </p:cNvPr>
              <p:cNvSpPr txBox="1"/>
              <p:nvPr/>
            </p:nvSpPr>
            <p:spPr>
              <a:xfrm>
                <a:off x="3082650" y="1688357"/>
                <a:ext cx="2978700"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cs typeface="Arial" pitchFamily="34" charset="0"/>
                            </a:rPr>
                          </m:ctrlPr>
                        </m:sSubPr>
                        <m:e>
                          <m:acc>
                            <m:accPr>
                              <m:chr m:val="̇"/>
                              <m:ctrlPr>
                                <a:rPr lang="en-US" sz="2000" i="1" smtClean="0">
                                  <a:latin typeface="Cambria Math" panose="02040503050406030204" pitchFamily="18" charset="0"/>
                                  <a:cs typeface="Arial" pitchFamily="34" charset="0"/>
                                </a:rPr>
                              </m:ctrlPr>
                            </m:accPr>
                            <m:e>
                              <m:r>
                                <a:rPr lang="en-US" sz="2000" b="0" i="1" smtClean="0">
                                  <a:latin typeface="Cambria Math" panose="02040503050406030204" pitchFamily="18" charset="0"/>
                                  <a:cs typeface="Arial" pitchFamily="34" charset="0"/>
                                </a:rPr>
                                <m:t>𝑊</m:t>
                              </m:r>
                            </m:e>
                          </m:acc>
                        </m:e>
                        <m:sub>
                          <m:r>
                            <a:rPr lang="en-US" sz="2000" b="0" i="1" smtClean="0">
                              <a:latin typeface="Cambria Math" panose="02040503050406030204" pitchFamily="18" charset="0"/>
                              <a:cs typeface="Arial" pitchFamily="34" charset="0"/>
                            </a:rPr>
                            <m:t>𝑛𝑒𝑡</m:t>
                          </m:r>
                        </m:sub>
                      </m:sSub>
                      <m:r>
                        <a:rPr lang="en-US" sz="2000" b="0" i="1" smtClean="0">
                          <a:latin typeface="Cambria Math" panose="02040503050406030204" pitchFamily="18" charset="0"/>
                          <a:cs typeface="Arial" pitchFamily="34" charset="0"/>
                        </a:rPr>
                        <m:t>=</m:t>
                      </m:r>
                      <m:sSub>
                        <m:sSubPr>
                          <m:ctrlPr>
                            <a:rPr lang="en-US" sz="2000" b="0" i="1" smtClean="0">
                              <a:solidFill>
                                <a:srgbClr val="FF0000"/>
                              </a:solidFill>
                              <a:latin typeface="Cambria Math" panose="02040503050406030204" pitchFamily="18" charset="0"/>
                              <a:cs typeface="Arial" pitchFamily="34" charset="0"/>
                            </a:rPr>
                          </m:ctrlPr>
                        </m:sSubPr>
                        <m:e>
                          <m:r>
                            <a:rPr lang="en-US" sz="2000" b="0" i="1" smtClean="0">
                              <a:solidFill>
                                <a:srgbClr val="FF0000"/>
                              </a:solidFill>
                              <a:latin typeface="Cambria Math" panose="02040503050406030204" pitchFamily="18" charset="0"/>
                              <a:cs typeface="Arial" pitchFamily="34" charset="0"/>
                            </a:rPr>
                            <m:t>𝑁</m:t>
                          </m:r>
                        </m:e>
                        <m:sub>
                          <m:r>
                            <a:rPr lang="en-US" sz="2000" b="0" i="1" smtClean="0">
                              <a:solidFill>
                                <a:srgbClr val="FF0000"/>
                              </a:solidFill>
                              <a:latin typeface="Cambria Math" panose="02040503050406030204" pitchFamily="18" charset="0"/>
                              <a:cs typeface="Arial" pitchFamily="34" charset="0"/>
                            </a:rPr>
                            <m:t>𝑐𝑦𝑙</m:t>
                          </m:r>
                        </m:sub>
                      </m:sSub>
                      <m:r>
                        <a:rPr lang="en-US" sz="2000" b="0" i="1" smtClean="0">
                          <a:latin typeface="Cambria Math" panose="02040503050406030204" pitchFamily="18" charset="0"/>
                          <a:cs typeface="Arial" pitchFamily="34" charset="0"/>
                        </a:rPr>
                        <m:t>∗</m:t>
                      </m:r>
                      <m:sSub>
                        <m:sSubPr>
                          <m:ctrlPr>
                            <a:rPr lang="en-US" sz="2000" b="0" i="1" smtClean="0">
                              <a:solidFill>
                                <a:srgbClr val="00B050"/>
                              </a:solidFill>
                              <a:latin typeface="Cambria Math" panose="02040503050406030204" pitchFamily="18" charset="0"/>
                              <a:cs typeface="Arial" pitchFamily="34" charset="0"/>
                            </a:rPr>
                          </m:ctrlPr>
                        </m:sSubPr>
                        <m:e>
                          <m:r>
                            <a:rPr lang="en-US" sz="2000" b="0" i="1" smtClean="0">
                              <a:solidFill>
                                <a:srgbClr val="00B050"/>
                              </a:solidFill>
                              <a:latin typeface="Cambria Math" panose="02040503050406030204" pitchFamily="18" charset="0"/>
                              <a:cs typeface="Arial" pitchFamily="34" charset="0"/>
                            </a:rPr>
                            <m:t>𝑊</m:t>
                          </m:r>
                        </m:e>
                        <m:sub>
                          <m:r>
                            <a:rPr lang="en-US" sz="2000" b="0" i="1" smtClean="0">
                              <a:solidFill>
                                <a:srgbClr val="00B050"/>
                              </a:solidFill>
                              <a:latin typeface="Cambria Math" panose="02040503050406030204" pitchFamily="18" charset="0"/>
                              <a:cs typeface="Arial" pitchFamily="34" charset="0"/>
                            </a:rPr>
                            <m:t>𝑛𝑒𝑡</m:t>
                          </m:r>
                        </m:sub>
                      </m:sSub>
                      <m:r>
                        <a:rPr lang="en-US" sz="2000" b="0" i="1" smtClean="0">
                          <a:latin typeface="Cambria Math" panose="02040503050406030204" pitchFamily="18" charset="0"/>
                          <a:cs typeface="Arial" pitchFamily="34" charset="0"/>
                        </a:rPr>
                        <m:t>∗</m:t>
                      </m:r>
                      <m:d>
                        <m:dPr>
                          <m:ctrlPr>
                            <a:rPr lang="en-US" sz="2000" b="0" i="1" smtClean="0">
                              <a:latin typeface="Cambria Math" panose="02040503050406030204" pitchFamily="18" charset="0"/>
                              <a:cs typeface="Arial" pitchFamily="34" charset="0"/>
                            </a:rPr>
                          </m:ctrlPr>
                        </m:dPr>
                        <m:e>
                          <m:f>
                            <m:fPr>
                              <m:ctrlPr>
                                <a:rPr lang="en-US" sz="2000" b="0" i="1" smtClean="0">
                                  <a:latin typeface="Cambria Math" panose="02040503050406030204" pitchFamily="18" charset="0"/>
                                  <a:cs typeface="Arial" pitchFamily="34" charset="0"/>
                                </a:rPr>
                              </m:ctrlPr>
                            </m:fPr>
                            <m:num>
                              <m:r>
                                <a:rPr lang="en-US" sz="2000" b="0" i="1" smtClean="0">
                                  <a:solidFill>
                                    <a:srgbClr val="00B0F0"/>
                                  </a:solidFill>
                                  <a:latin typeface="Cambria Math" panose="02040503050406030204" pitchFamily="18" charset="0"/>
                                  <a:cs typeface="Arial" pitchFamily="34" charset="0"/>
                                </a:rPr>
                                <m:t>𝜔</m:t>
                              </m:r>
                            </m:num>
                            <m:den>
                              <m:sSub>
                                <m:sSubPr>
                                  <m:ctrlPr>
                                    <a:rPr lang="en-US" sz="2000" b="0" i="1" smtClean="0">
                                      <a:solidFill>
                                        <a:srgbClr val="7030A0"/>
                                      </a:solidFill>
                                      <a:latin typeface="Cambria Math" panose="02040503050406030204" pitchFamily="18" charset="0"/>
                                      <a:cs typeface="Arial" pitchFamily="34" charset="0"/>
                                    </a:rPr>
                                  </m:ctrlPr>
                                </m:sSubPr>
                                <m:e>
                                  <m:r>
                                    <a:rPr lang="en-US" sz="2000" b="0" i="1" smtClean="0">
                                      <a:solidFill>
                                        <a:srgbClr val="7030A0"/>
                                      </a:solidFill>
                                      <a:latin typeface="Cambria Math" panose="02040503050406030204" pitchFamily="18" charset="0"/>
                                      <a:cs typeface="Arial" pitchFamily="34" charset="0"/>
                                    </a:rPr>
                                    <m:t>𝑁</m:t>
                                  </m:r>
                                </m:e>
                                <m:sub>
                                  <m:r>
                                    <a:rPr lang="en-US" sz="2000" b="0" i="1" smtClean="0">
                                      <a:solidFill>
                                        <a:srgbClr val="7030A0"/>
                                      </a:solidFill>
                                      <a:latin typeface="Cambria Math" panose="02040503050406030204" pitchFamily="18" charset="0"/>
                                      <a:cs typeface="Arial" pitchFamily="34" charset="0"/>
                                    </a:rPr>
                                    <m:t>𝑟</m:t>
                                  </m:r>
                                </m:sub>
                              </m:sSub>
                            </m:den>
                          </m:f>
                        </m:e>
                      </m:d>
                    </m:oMath>
                  </m:oMathPara>
                </a14:m>
                <a:endParaRPr lang="en-US" sz="2000" dirty="0">
                  <a:latin typeface="Arial" pitchFamily="34" charset="0"/>
                  <a:cs typeface="Arial" pitchFamily="34" charset="0"/>
                </a:endParaRPr>
              </a:p>
            </p:txBody>
          </p:sp>
        </mc:Choice>
        <mc:Fallback xmlns="">
          <p:sp>
            <p:nvSpPr>
              <p:cNvPr id="3" name="TextBox 2">
                <a:extLst>
                  <a:ext uri="{FF2B5EF4-FFF2-40B4-BE49-F238E27FC236}">
                    <a16:creationId xmlns:a16="http://schemas.microsoft.com/office/drawing/2014/main" id="{F5E9EBAD-0FEB-4D43-8AF6-9B02AF189B57}"/>
                  </a:ext>
                </a:extLst>
              </p:cNvPr>
              <p:cNvSpPr txBox="1">
                <a:spLocks noRot="1" noChangeAspect="1" noMove="1" noResize="1" noEditPoints="1" noAdjustHandles="1" noChangeArrowheads="1" noChangeShapeType="1" noTextEdit="1"/>
              </p:cNvSpPr>
              <p:nvPr/>
            </p:nvSpPr>
            <p:spPr>
              <a:xfrm>
                <a:off x="3082650" y="1688357"/>
                <a:ext cx="2978700" cy="6915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F13C790-02BE-4296-B317-30633BEC2F79}"/>
                  </a:ext>
                </a:extLst>
              </p:cNvPr>
              <p:cNvSpPr txBox="1"/>
              <p:nvPr/>
            </p:nvSpPr>
            <p:spPr>
              <a:xfrm>
                <a:off x="1115550" y="3544942"/>
                <a:ext cx="7450950" cy="11496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cs typeface="Arial" pitchFamily="34" charset="0"/>
                            </a:rPr>
                          </m:ctrlPr>
                        </m:sSubPr>
                        <m:e>
                          <m:acc>
                            <m:accPr>
                              <m:chr m:val="̇"/>
                              <m:ctrlPr>
                                <a:rPr lang="en-US" sz="2000" i="1" smtClean="0">
                                  <a:latin typeface="Cambria Math" panose="02040503050406030204" pitchFamily="18" charset="0"/>
                                  <a:cs typeface="Arial" pitchFamily="34" charset="0"/>
                                </a:rPr>
                              </m:ctrlPr>
                            </m:accPr>
                            <m:e>
                              <m:r>
                                <a:rPr lang="en-US" sz="2000" b="0" i="1" smtClean="0">
                                  <a:latin typeface="Cambria Math" panose="02040503050406030204" pitchFamily="18" charset="0"/>
                                  <a:cs typeface="Arial" pitchFamily="34" charset="0"/>
                                </a:rPr>
                                <m:t>𝑊</m:t>
                              </m:r>
                            </m:e>
                          </m:acc>
                        </m:e>
                        <m:sub>
                          <m:r>
                            <a:rPr lang="en-US" sz="2000" b="0" i="1" smtClean="0">
                              <a:latin typeface="Cambria Math" panose="02040503050406030204" pitchFamily="18" charset="0"/>
                              <a:cs typeface="Arial" pitchFamily="34" charset="0"/>
                            </a:rPr>
                            <m:t>𝑛𝑒𝑡</m:t>
                          </m:r>
                        </m:sub>
                      </m:sSub>
                      <m:r>
                        <a:rPr lang="en-US" sz="2000" b="0" i="1" smtClean="0">
                          <a:latin typeface="Cambria Math" panose="02040503050406030204" pitchFamily="18" charset="0"/>
                          <a:cs typeface="Arial" pitchFamily="34" charset="0"/>
                        </a:rPr>
                        <m:t>=</m:t>
                      </m:r>
                      <m:d>
                        <m:dPr>
                          <m:begChr m:val="["/>
                          <m:endChr m:val="]"/>
                          <m:ctrlPr>
                            <a:rPr lang="en-US" sz="2000" b="0" i="1" smtClean="0">
                              <a:solidFill>
                                <a:srgbClr val="FF0000"/>
                              </a:solidFill>
                              <a:latin typeface="Cambria Math" panose="02040503050406030204" pitchFamily="18" charset="0"/>
                              <a:cs typeface="Arial" pitchFamily="34" charset="0"/>
                            </a:rPr>
                          </m:ctrlPr>
                        </m:dPr>
                        <m:e>
                          <m:r>
                            <a:rPr lang="en-US" sz="2000" b="0" i="1" smtClean="0">
                              <a:solidFill>
                                <a:srgbClr val="FF0000"/>
                              </a:solidFill>
                              <a:latin typeface="Cambria Math" panose="02040503050406030204" pitchFamily="18" charset="0"/>
                              <a:cs typeface="Arial" pitchFamily="34" charset="0"/>
                            </a:rPr>
                            <m:t>#</m:t>
                          </m:r>
                          <m:r>
                            <a:rPr lang="en-US" sz="2000" b="0" i="1" smtClean="0">
                              <a:solidFill>
                                <a:srgbClr val="FF0000"/>
                              </a:solidFill>
                              <a:latin typeface="Cambria Math" panose="02040503050406030204" pitchFamily="18" charset="0"/>
                              <a:cs typeface="Arial" pitchFamily="34" charset="0"/>
                            </a:rPr>
                            <m:t>𝑐𝑦𝑙</m:t>
                          </m:r>
                        </m:e>
                      </m:d>
                      <m:r>
                        <a:rPr lang="en-US" sz="2000" b="0" i="1" smtClean="0">
                          <a:latin typeface="Cambria Math" panose="02040503050406030204" pitchFamily="18" charset="0"/>
                          <a:cs typeface="Arial" pitchFamily="34" charset="0"/>
                        </a:rPr>
                        <m:t>∗</m:t>
                      </m:r>
                      <m:d>
                        <m:dPr>
                          <m:begChr m:val="["/>
                          <m:endChr m:val="]"/>
                          <m:ctrlPr>
                            <a:rPr lang="en-US" sz="2000" b="0" i="1" smtClean="0">
                              <a:solidFill>
                                <a:srgbClr val="00B050"/>
                              </a:solidFill>
                              <a:latin typeface="Cambria Math" panose="02040503050406030204" pitchFamily="18" charset="0"/>
                              <a:cs typeface="Arial" pitchFamily="34" charset="0"/>
                            </a:rPr>
                          </m:ctrlPr>
                        </m:dPr>
                        <m:e>
                          <m:f>
                            <m:fPr>
                              <m:ctrlPr>
                                <a:rPr lang="en-US" sz="2000" b="0" i="1" smtClean="0">
                                  <a:solidFill>
                                    <a:srgbClr val="00B050"/>
                                  </a:solidFill>
                                  <a:latin typeface="Cambria Math" panose="02040503050406030204" pitchFamily="18" charset="0"/>
                                  <a:cs typeface="Arial" pitchFamily="34" charset="0"/>
                                </a:rPr>
                              </m:ctrlPr>
                            </m:fPr>
                            <m:num>
                              <m:r>
                                <a:rPr lang="en-US" sz="2000" b="0" i="1" smtClean="0">
                                  <a:solidFill>
                                    <a:srgbClr val="00B050"/>
                                  </a:solidFill>
                                  <a:latin typeface="Cambria Math" panose="02040503050406030204" pitchFamily="18" charset="0"/>
                                  <a:cs typeface="Arial" pitchFamily="34" charset="0"/>
                                </a:rPr>
                                <m:t>𝐵𝑡𝑢</m:t>
                              </m:r>
                            </m:num>
                            <m:den>
                              <m:r>
                                <a:rPr lang="en-US" sz="2000" b="0" i="1" smtClean="0">
                                  <a:solidFill>
                                    <a:srgbClr val="00B050"/>
                                  </a:solidFill>
                                  <a:latin typeface="Cambria Math" panose="02040503050406030204" pitchFamily="18" charset="0"/>
                                  <a:cs typeface="Arial" pitchFamily="34" charset="0"/>
                                </a:rPr>
                                <m:t>#</m:t>
                              </m:r>
                              <m:r>
                                <a:rPr lang="en-US" sz="2000" b="0" i="1" smtClean="0">
                                  <a:solidFill>
                                    <a:srgbClr val="00B050"/>
                                  </a:solidFill>
                                  <a:latin typeface="Cambria Math" panose="02040503050406030204" pitchFamily="18" charset="0"/>
                                  <a:cs typeface="Arial" pitchFamily="34" charset="0"/>
                                </a:rPr>
                                <m:t>𝑐𝑦𝑙</m:t>
                              </m:r>
                              <m:r>
                                <a:rPr lang="en-US" sz="2000" b="0" i="1" smtClean="0">
                                  <a:solidFill>
                                    <a:srgbClr val="00B050"/>
                                  </a:solidFill>
                                  <a:latin typeface="Cambria Math" panose="02040503050406030204" pitchFamily="18" charset="0"/>
                                  <a:cs typeface="Arial" pitchFamily="34" charset="0"/>
                                </a:rPr>
                                <m:t>∗</m:t>
                              </m:r>
                              <m:r>
                                <a:rPr lang="en-US" sz="2000" b="0" i="1" smtClean="0">
                                  <a:solidFill>
                                    <a:srgbClr val="00B050"/>
                                  </a:solidFill>
                                  <a:latin typeface="Cambria Math" panose="02040503050406030204" pitchFamily="18" charset="0"/>
                                  <a:cs typeface="Arial" pitchFamily="34" charset="0"/>
                                </a:rPr>
                                <m:t>𝑐𝑦𝑐𝑙𝑒</m:t>
                              </m:r>
                            </m:den>
                          </m:f>
                        </m:e>
                      </m:d>
                      <m:r>
                        <a:rPr lang="en-US" sz="2000" b="0" i="1" smtClean="0">
                          <a:latin typeface="Cambria Math" panose="02040503050406030204" pitchFamily="18" charset="0"/>
                          <a:cs typeface="Arial" pitchFamily="34" charset="0"/>
                        </a:rPr>
                        <m:t>∗</m:t>
                      </m:r>
                      <m:d>
                        <m:dPr>
                          <m:ctrlPr>
                            <a:rPr lang="en-US" sz="2000" b="0" i="1" smtClean="0">
                              <a:latin typeface="Cambria Math" panose="02040503050406030204" pitchFamily="18" charset="0"/>
                              <a:cs typeface="Arial" pitchFamily="34" charset="0"/>
                            </a:rPr>
                          </m:ctrlPr>
                        </m:dPr>
                        <m:e>
                          <m:f>
                            <m:fPr>
                              <m:ctrlPr>
                                <a:rPr lang="en-US" sz="2000" b="0" i="1" smtClean="0">
                                  <a:latin typeface="Cambria Math" panose="02040503050406030204" pitchFamily="18" charset="0"/>
                                  <a:cs typeface="Arial" pitchFamily="34" charset="0"/>
                                </a:rPr>
                              </m:ctrlPr>
                            </m:fPr>
                            <m:num>
                              <m:d>
                                <m:dPr>
                                  <m:begChr m:val="["/>
                                  <m:endChr m:val="]"/>
                                  <m:ctrlPr>
                                    <a:rPr lang="en-US" sz="2000" b="0" i="1" smtClean="0">
                                      <a:solidFill>
                                        <a:srgbClr val="00B0F0"/>
                                      </a:solidFill>
                                      <a:latin typeface="Cambria Math" panose="02040503050406030204" pitchFamily="18" charset="0"/>
                                      <a:cs typeface="Arial" pitchFamily="34" charset="0"/>
                                    </a:rPr>
                                  </m:ctrlPr>
                                </m:dPr>
                                <m:e>
                                  <m:f>
                                    <m:fPr>
                                      <m:ctrlPr>
                                        <a:rPr lang="en-US" sz="2000" b="0" i="1" smtClean="0">
                                          <a:solidFill>
                                            <a:srgbClr val="00B0F0"/>
                                          </a:solidFill>
                                          <a:latin typeface="Cambria Math" panose="02040503050406030204" pitchFamily="18" charset="0"/>
                                          <a:cs typeface="Arial" pitchFamily="34" charset="0"/>
                                        </a:rPr>
                                      </m:ctrlPr>
                                    </m:fPr>
                                    <m:num>
                                      <m:r>
                                        <a:rPr lang="en-US" sz="2000" b="0" i="1" smtClean="0">
                                          <a:solidFill>
                                            <a:srgbClr val="00B0F0"/>
                                          </a:solidFill>
                                          <a:latin typeface="Cambria Math" panose="02040503050406030204" pitchFamily="18" charset="0"/>
                                          <a:cs typeface="Arial" pitchFamily="34" charset="0"/>
                                        </a:rPr>
                                        <m:t>𝑟𝑒𝑣</m:t>
                                      </m:r>
                                    </m:num>
                                    <m:den>
                                      <m:r>
                                        <a:rPr lang="en-US" sz="2000" b="0" i="1" smtClean="0">
                                          <a:solidFill>
                                            <a:srgbClr val="00B0F0"/>
                                          </a:solidFill>
                                          <a:latin typeface="Cambria Math" panose="02040503050406030204" pitchFamily="18" charset="0"/>
                                          <a:cs typeface="Arial" pitchFamily="34" charset="0"/>
                                        </a:rPr>
                                        <m:t>𝑚𝑖𝑛</m:t>
                                      </m:r>
                                    </m:den>
                                  </m:f>
                                </m:e>
                              </m:d>
                            </m:num>
                            <m:den>
                              <m:d>
                                <m:dPr>
                                  <m:begChr m:val="["/>
                                  <m:endChr m:val="]"/>
                                  <m:ctrlPr>
                                    <a:rPr lang="en-US" sz="2000" b="0" i="1" smtClean="0">
                                      <a:solidFill>
                                        <a:srgbClr val="7030A0"/>
                                      </a:solidFill>
                                      <a:latin typeface="Cambria Math" panose="02040503050406030204" pitchFamily="18" charset="0"/>
                                      <a:cs typeface="Arial" pitchFamily="34" charset="0"/>
                                    </a:rPr>
                                  </m:ctrlPr>
                                </m:dPr>
                                <m:e>
                                  <m:f>
                                    <m:fPr>
                                      <m:ctrlPr>
                                        <a:rPr lang="en-US" sz="2000" b="0" i="1" smtClean="0">
                                          <a:solidFill>
                                            <a:srgbClr val="7030A0"/>
                                          </a:solidFill>
                                          <a:latin typeface="Cambria Math" panose="02040503050406030204" pitchFamily="18" charset="0"/>
                                          <a:cs typeface="Arial" pitchFamily="34" charset="0"/>
                                        </a:rPr>
                                      </m:ctrlPr>
                                    </m:fPr>
                                    <m:num>
                                      <m:r>
                                        <a:rPr lang="en-US" sz="2000" b="0" i="1" smtClean="0">
                                          <a:solidFill>
                                            <a:srgbClr val="7030A0"/>
                                          </a:solidFill>
                                          <a:latin typeface="Cambria Math" panose="02040503050406030204" pitchFamily="18" charset="0"/>
                                          <a:cs typeface="Arial" pitchFamily="34" charset="0"/>
                                        </a:rPr>
                                        <m:t>𝑟𝑒𝑣</m:t>
                                      </m:r>
                                    </m:num>
                                    <m:den>
                                      <m:r>
                                        <a:rPr lang="en-US" sz="2000" b="0" i="1" smtClean="0">
                                          <a:solidFill>
                                            <a:srgbClr val="7030A0"/>
                                          </a:solidFill>
                                          <a:latin typeface="Cambria Math" panose="02040503050406030204" pitchFamily="18" charset="0"/>
                                          <a:cs typeface="Arial" pitchFamily="34" charset="0"/>
                                        </a:rPr>
                                        <m:t>𝑐𝑦𝑐𝑙𝑒</m:t>
                                      </m:r>
                                    </m:den>
                                  </m:f>
                                </m:e>
                              </m:d>
                            </m:den>
                          </m:f>
                        </m:e>
                      </m:d>
                      <m:r>
                        <a:rPr lang="en-US" sz="2000" b="0" i="1" smtClean="0">
                          <a:latin typeface="Cambria Math" panose="02040503050406030204" pitchFamily="18" charset="0"/>
                          <a:cs typeface="Arial" pitchFamily="34" charset="0"/>
                        </a:rPr>
                        <m:t>∗</m:t>
                      </m:r>
                      <m:d>
                        <m:dPr>
                          <m:begChr m:val="["/>
                          <m:endChr m:val="]"/>
                          <m:ctrlPr>
                            <a:rPr lang="en-US" sz="2000" b="0" i="1" smtClean="0">
                              <a:latin typeface="Cambria Math" panose="02040503050406030204" pitchFamily="18" charset="0"/>
                              <a:cs typeface="Arial" pitchFamily="34" charset="0"/>
                            </a:rPr>
                          </m:ctrlPr>
                        </m:dPr>
                        <m:e>
                          <m:f>
                            <m:fPr>
                              <m:ctrlPr>
                                <a:rPr lang="en-US" sz="2000" b="0" i="1" smtClean="0">
                                  <a:latin typeface="Cambria Math" panose="02040503050406030204" pitchFamily="18" charset="0"/>
                                  <a:cs typeface="Arial" pitchFamily="34" charset="0"/>
                                </a:rPr>
                              </m:ctrlPr>
                            </m:fPr>
                            <m:num>
                              <m:r>
                                <a:rPr lang="en-US" sz="2000" b="0" i="1" smtClean="0">
                                  <a:latin typeface="Cambria Math" panose="02040503050406030204" pitchFamily="18" charset="0"/>
                                  <a:cs typeface="Arial" pitchFamily="34" charset="0"/>
                                </a:rPr>
                                <m:t>h𝑝</m:t>
                              </m:r>
                              <m:r>
                                <a:rPr lang="en-US" sz="2000" b="0" i="1" smtClean="0">
                                  <a:latin typeface="Cambria Math" panose="02040503050406030204" pitchFamily="18" charset="0"/>
                                  <a:cs typeface="Arial" pitchFamily="34" charset="0"/>
                                </a:rPr>
                                <m:t>∗</m:t>
                              </m:r>
                              <m:r>
                                <a:rPr lang="en-US" sz="2000" b="0" i="1" smtClean="0">
                                  <a:latin typeface="Cambria Math" panose="02040503050406030204" pitchFamily="18" charset="0"/>
                                  <a:cs typeface="Arial" pitchFamily="34" charset="0"/>
                                </a:rPr>
                                <m:t>𝑚𝑖𝑛</m:t>
                              </m:r>
                            </m:num>
                            <m:den>
                              <m:r>
                                <a:rPr lang="en-US" sz="2000" b="0" i="1" smtClean="0">
                                  <a:latin typeface="Cambria Math" panose="02040503050406030204" pitchFamily="18" charset="0"/>
                                  <a:cs typeface="Arial" pitchFamily="34" charset="0"/>
                                </a:rPr>
                                <m:t>𝐵𝑡𝑢</m:t>
                              </m:r>
                            </m:den>
                          </m:f>
                        </m:e>
                      </m:d>
                      <m:r>
                        <a:rPr lang="en-US" sz="2000" b="0" i="1" smtClean="0">
                          <a:latin typeface="Cambria Math" panose="02040503050406030204" pitchFamily="18" charset="0"/>
                          <a:cs typeface="Arial" pitchFamily="34" charset="0"/>
                        </a:rPr>
                        <m:t>=[</m:t>
                      </m:r>
                      <m:r>
                        <a:rPr lang="en-US" sz="2000" b="0" i="1" smtClean="0">
                          <a:latin typeface="Cambria Math" panose="02040503050406030204" pitchFamily="18" charset="0"/>
                          <a:cs typeface="Arial" pitchFamily="34" charset="0"/>
                        </a:rPr>
                        <m:t>h𝑝</m:t>
                      </m:r>
                      <m:r>
                        <a:rPr lang="en-US" sz="2000" b="0" i="1" smtClean="0">
                          <a:latin typeface="Cambria Math" panose="02040503050406030204" pitchFamily="18" charset="0"/>
                          <a:cs typeface="Arial" pitchFamily="34" charset="0"/>
                        </a:rPr>
                        <m:t>]</m:t>
                      </m:r>
                    </m:oMath>
                  </m:oMathPara>
                </a14:m>
                <a:endParaRPr lang="en-US" sz="2000" dirty="0">
                  <a:latin typeface="Arial" pitchFamily="34" charset="0"/>
                  <a:cs typeface="Arial" pitchFamily="34" charset="0"/>
                </a:endParaRPr>
              </a:p>
            </p:txBody>
          </p:sp>
        </mc:Choice>
        <mc:Fallback xmlns="">
          <p:sp>
            <p:nvSpPr>
              <p:cNvPr id="23" name="TextBox 22">
                <a:extLst>
                  <a:ext uri="{FF2B5EF4-FFF2-40B4-BE49-F238E27FC236}">
                    <a16:creationId xmlns:a16="http://schemas.microsoft.com/office/drawing/2014/main" id="{6F13C790-02BE-4296-B317-30633BEC2F79}"/>
                  </a:ext>
                </a:extLst>
              </p:cNvPr>
              <p:cNvSpPr txBox="1">
                <a:spLocks noRot="1" noChangeAspect="1" noMove="1" noResize="1" noEditPoints="1" noAdjustHandles="1" noChangeArrowheads="1" noChangeShapeType="1" noTextEdit="1"/>
              </p:cNvSpPr>
              <p:nvPr/>
            </p:nvSpPr>
            <p:spPr>
              <a:xfrm>
                <a:off x="1115550" y="3544942"/>
                <a:ext cx="7450950" cy="1149674"/>
              </a:xfrm>
              <a:prstGeom prst="rect">
                <a:avLst/>
              </a:prstGeom>
              <a:blipFill>
                <a:blip r:embed="rId4"/>
                <a:stretch>
                  <a:fillRect/>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BFC75C45-4C1B-4AA4-A02C-15062E51DD31}"/>
              </a:ext>
            </a:extLst>
          </p:cNvPr>
          <p:cNvSpPr txBox="1"/>
          <p:nvPr/>
        </p:nvSpPr>
        <p:spPr>
          <a:xfrm>
            <a:off x="78615" y="2439594"/>
            <a:ext cx="2773604" cy="461665"/>
          </a:xfrm>
          <a:prstGeom prst="rect">
            <a:avLst/>
          </a:prstGeom>
          <a:noFill/>
        </p:spPr>
        <p:txBody>
          <a:bodyPr wrap="square" rtlCol="0">
            <a:spAutoFit/>
          </a:bodyPr>
          <a:lstStyle/>
          <a:p>
            <a:r>
              <a:rPr lang="en-US" sz="2400" b="1" u="sng" dirty="0">
                <a:latin typeface="Arial" pitchFamily="34" charset="0"/>
                <a:cs typeface="Arial" pitchFamily="34" charset="0"/>
              </a:rPr>
              <a:t>Unit Analysis</a:t>
            </a:r>
          </a:p>
        </p:txBody>
      </p:sp>
    </p:spTree>
    <p:extLst>
      <p:ext uri="{BB962C8B-B14F-4D97-AF65-F5344CB8AC3E}">
        <p14:creationId xmlns:p14="http://schemas.microsoft.com/office/powerpoint/2010/main" val="8029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1000"/>
                            </p:stCondLst>
                            <p:childTnLst>
                              <p:par>
                                <p:cTn id="43" presetID="22" presetClass="entr" presetSubtype="1" fill="hold"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up)">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1000"/>
                            </p:stCondLst>
                            <p:childTnLst>
                              <p:par>
                                <p:cTn id="56" presetID="22" presetClass="entr" presetSubtype="4"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down)">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right)">
                                      <p:cBhvr>
                                        <p:cTn id="63" dur="500"/>
                                        <p:tgtEl>
                                          <p:spTgt spid="15"/>
                                        </p:tgtEl>
                                      </p:cBhvr>
                                    </p:animEffect>
                                  </p:childTnLst>
                                </p:cTn>
                              </p:par>
                            </p:childTnLst>
                          </p:cTn>
                        </p:par>
                        <p:par>
                          <p:cTn id="64" fill="hold">
                            <p:stCondLst>
                              <p:cond delay="500"/>
                            </p:stCondLst>
                            <p:childTnLst>
                              <p:par>
                                <p:cTn id="65" presetID="22" presetClass="entr" presetSubtype="4"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20" grpId="0"/>
      <p:bldP spid="25" grpId="0"/>
      <p:bldP spid="31" grpId="0"/>
      <p:bldP spid="23"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IC Engine Terminology</a:t>
            </a:r>
          </a:p>
        </p:txBody>
      </p:sp>
      <p:pic>
        <p:nvPicPr>
          <p:cNvPr id="6" name="Picture 2" descr="Fig09_01"/>
          <p:cNvPicPr preferRelativeResize="0">
            <a:picLocks noChangeAspect="1" noChangeArrowheads="1"/>
          </p:cNvPicPr>
          <p:nvPr>
            <p:custDataLst>
              <p:tags r:id="rId1"/>
            </p:custDataLst>
          </p:nvPr>
        </p:nvPicPr>
        <p:blipFill>
          <a:blip r:embed="rId5" cstate="print"/>
          <a:srcRect/>
          <a:stretch>
            <a:fillRect/>
          </a:stretch>
        </p:blipFill>
        <p:spPr bwMode="auto">
          <a:xfrm>
            <a:off x="923525" y="2200040"/>
            <a:ext cx="3170660" cy="3898648"/>
          </a:xfrm>
          <a:prstGeom prst="rect">
            <a:avLst/>
          </a:prstGeom>
          <a:noFill/>
          <a:ln w="9525">
            <a:noFill/>
            <a:miter lim="800000"/>
            <a:headEnd/>
            <a:tailEnd/>
          </a:ln>
          <a:effectLst/>
        </p:spPr>
      </p:pic>
      <p:sp>
        <p:nvSpPr>
          <p:cNvPr id="7" name="TextBox 6"/>
          <p:cNvSpPr txBox="1"/>
          <p:nvPr/>
        </p:nvSpPr>
        <p:spPr>
          <a:xfrm>
            <a:off x="309045" y="1124700"/>
            <a:ext cx="8333885" cy="1015663"/>
          </a:xfrm>
          <a:prstGeom prst="rect">
            <a:avLst/>
          </a:prstGeom>
          <a:noFill/>
        </p:spPr>
        <p:txBody>
          <a:bodyPr wrap="square" rtlCol="0">
            <a:spAutoFit/>
          </a:bodyPr>
          <a:lstStyle/>
          <a:p>
            <a:r>
              <a:rPr lang="en-US" sz="2000" b="1" dirty="0">
                <a:latin typeface="Arial" pitchFamily="34" charset="0"/>
                <a:cs typeface="Arial" pitchFamily="34" charset="0"/>
              </a:rPr>
              <a:t>Lots to Unpack</a:t>
            </a:r>
            <a:r>
              <a:rPr lang="en-US" sz="2000" dirty="0">
                <a:latin typeface="Arial" pitchFamily="34" charset="0"/>
                <a:cs typeface="Arial" pitchFamily="34" charset="0"/>
              </a:rPr>
              <a:t> …closed-system analysis of a piston-cylinder system. Work on a p-v diagram. And relating:</a:t>
            </a:r>
          </a:p>
          <a:p>
            <a:r>
              <a:rPr lang="en-US" sz="2000" dirty="0">
                <a:latin typeface="Arial" pitchFamily="34" charset="0"/>
                <a:cs typeface="Arial" pitchFamily="34" charset="0"/>
              </a:rPr>
              <a:t>Compression Ratio and Displaced Volume </a:t>
            </a:r>
            <a:r>
              <a:rPr lang="en-US" sz="2000" dirty="0">
                <a:latin typeface="Arial" pitchFamily="34" charset="0"/>
                <a:cs typeface="Arial" pitchFamily="34" charset="0"/>
                <a:sym typeface="Wingdings" panose="05000000000000000000" pitchFamily="2" charset="2"/>
              </a:rPr>
              <a:t> </a:t>
            </a:r>
            <a:r>
              <a:rPr lang="en-US" sz="2000" dirty="0">
                <a:latin typeface="Arial" pitchFamily="34" charset="0"/>
                <a:cs typeface="Arial" pitchFamily="34" charset="0"/>
              </a:rPr>
              <a:t>TDC and BDC Volumes </a:t>
            </a:r>
          </a:p>
        </p:txBody>
      </p:sp>
      <p:pic>
        <p:nvPicPr>
          <p:cNvPr id="13" name="Picture 2" descr="Fig09_02"/>
          <p:cNvPicPr preferRelativeResize="0">
            <a:picLocks noChangeAspect="1" noChangeArrowheads="1"/>
          </p:cNvPicPr>
          <p:nvPr>
            <p:custDataLst>
              <p:tags r:id="rId2"/>
            </p:custDataLst>
          </p:nvPr>
        </p:nvPicPr>
        <p:blipFill>
          <a:blip r:embed="rId6" cstate="print"/>
          <a:srcRect/>
          <a:stretch>
            <a:fillRect/>
          </a:stretch>
        </p:blipFill>
        <p:spPr bwMode="auto">
          <a:xfrm>
            <a:off x="4776589" y="2218702"/>
            <a:ext cx="3136646" cy="3815795"/>
          </a:xfrm>
          <a:prstGeom prst="rect">
            <a:avLst/>
          </a:prstGeom>
          <a:noFill/>
          <a:ln w="9525">
            <a:noFill/>
            <a:miter lim="800000"/>
            <a:headEnd/>
            <a:tailEnd/>
          </a:ln>
          <a:effectLst/>
        </p:spPr>
      </p:pic>
      <p:sp>
        <p:nvSpPr>
          <p:cNvPr id="11" name="Slide Number Placeholder 3"/>
          <p:cNvSpPr>
            <a:spLocks noGrp="1"/>
          </p:cNvSpPr>
          <p:nvPr>
            <p:ph type="sldNum" sz="quarter" idx="12"/>
          </p:nvPr>
        </p:nvSpPr>
        <p:spPr>
          <a:xfrm>
            <a:off x="78615" y="6405110"/>
            <a:ext cx="773565" cy="365125"/>
          </a:xfrm>
        </p:spPr>
        <p:txBody>
          <a:bodyPr/>
          <a:lstStyle/>
          <a:p>
            <a:pPr algn="l"/>
            <a:fld id="{16890861-4B16-40B9-9EE8-90F7D404DB3D}" type="slidenum">
              <a:rPr lang="en-US" smtClean="0"/>
              <a:pPr algn="l"/>
              <a:t>2</a:t>
            </a:fld>
            <a:endParaRPr lang="en-US" dirty="0"/>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5AC1449F-9EDB-BA8D-06D4-14E7C53E02E0}"/>
                  </a:ext>
                </a:extLst>
              </p:cNvPr>
              <p:cNvSpPr txBox="1"/>
              <p:nvPr/>
            </p:nvSpPr>
            <p:spPr>
              <a:xfrm>
                <a:off x="485675" y="6414124"/>
                <a:ext cx="2441694" cy="26520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cs typeface="Arial" pitchFamily="34" charset="0"/>
                        </a:rPr>
                        <m:t>𝑉𝑜</m:t>
                      </m:r>
                      <m:sSub>
                        <m:sSubPr>
                          <m:ctrlPr>
                            <a:rPr lang="en-US" sz="1600" b="0" i="1" smtClean="0">
                              <a:latin typeface="Cambria Math" panose="02040503050406030204" pitchFamily="18" charset="0"/>
                              <a:cs typeface="Arial" pitchFamily="34" charset="0"/>
                            </a:rPr>
                          </m:ctrlPr>
                        </m:sSubPr>
                        <m:e>
                          <m:r>
                            <a:rPr lang="en-US" sz="1600" b="0" i="1" smtClean="0">
                              <a:latin typeface="Cambria Math" panose="02040503050406030204" pitchFamily="18" charset="0"/>
                              <a:cs typeface="Arial" pitchFamily="34" charset="0"/>
                            </a:rPr>
                            <m:t>𝑙</m:t>
                          </m:r>
                        </m:e>
                        <m:sub>
                          <m:r>
                            <a:rPr lang="en-US" sz="1600" b="0" i="1" smtClean="0">
                              <a:latin typeface="Cambria Math" panose="02040503050406030204" pitchFamily="18" charset="0"/>
                              <a:cs typeface="Arial" pitchFamily="34" charset="0"/>
                            </a:rPr>
                            <m:t>𝑑𝑖𝑠𝑝</m:t>
                          </m:r>
                        </m:sub>
                      </m:sSub>
                      <m:r>
                        <a:rPr lang="en-US" sz="1600" b="0" i="1" smtClean="0">
                          <a:latin typeface="Cambria Math" panose="02040503050406030204" pitchFamily="18" charset="0"/>
                          <a:cs typeface="Arial" pitchFamily="34" charset="0"/>
                        </a:rPr>
                        <m:t>=</m:t>
                      </m:r>
                      <m:r>
                        <a:rPr lang="en-US" sz="1600" b="0" i="1" smtClean="0">
                          <a:latin typeface="Cambria Math" panose="02040503050406030204" pitchFamily="18" charset="0"/>
                          <a:cs typeface="Arial" pitchFamily="34" charset="0"/>
                        </a:rPr>
                        <m:t>𝑉𝑜</m:t>
                      </m:r>
                      <m:sSub>
                        <m:sSubPr>
                          <m:ctrlPr>
                            <a:rPr lang="en-US" sz="1600" b="0" i="1" smtClean="0">
                              <a:latin typeface="Cambria Math" panose="02040503050406030204" pitchFamily="18" charset="0"/>
                              <a:cs typeface="Arial" pitchFamily="34" charset="0"/>
                            </a:rPr>
                          </m:ctrlPr>
                        </m:sSubPr>
                        <m:e>
                          <m:r>
                            <a:rPr lang="en-US" sz="1600" b="0" i="1" smtClean="0">
                              <a:latin typeface="Cambria Math" panose="02040503050406030204" pitchFamily="18" charset="0"/>
                              <a:cs typeface="Arial" pitchFamily="34" charset="0"/>
                            </a:rPr>
                            <m:t>𝑙</m:t>
                          </m:r>
                        </m:e>
                        <m:sub>
                          <m:r>
                            <a:rPr lang="en-US" sz="1600" b="0" i="1" smtClean="0">
                              <a:latin typeface="Cambria Math" panose="02040503050406030204" pitchFamily="18" charset="0"/>
                              <a:cs typeface="Arial" pitchFamily="34" charset="0"/>
                            </a:rPr>
                            <m:t>𝐵𝐷𝐶</m:t>
                          </m:r>
                        </m:sub>
                      </m:sSub>
                      <m:r>
                        <a:rPr lang="en-US" sz="1600" b="0" i="1" smtClean="0">
                          <a:latin typeface="Cambria Math" panose="02040503050406030204" pitchFamily="18" charset="0"/>
                          <a:cs typeface="Arial" pitchFamily="34" charset="0"/>
                        </a:rPr>
                        <m:t>−</m:t>
                      </m:r>
                      <m:r>
                        <a:rPr lang="en-US" sz="1600" b="0" i="1" smtClean="0">
                          <a:latin typeface="Cambria Math" panose="02040503050406030204" pitchFamily="18" charset="0"/>
                          <a:cs typeface="Arial" pitchFamily="34" charset="0"/>
                        </a:rPr>
                        <m:t>𝑉𝑜</m:t>
                      </m:r>
                      <m:sSub>
                        <m:sSubPr>
                          <m:ctrlPr>
                            <a:rPr lang="en-US" sz="1600" b="0" i="1" smtClean="0">
                              <a:latin typeface="Cambria Math" panose="02040503050406030204" pitchFamily="18" charset="0"/>
                              <a:cs typeface="Arial" pitchFamily="34" charset="0"/>
                            </a:rPr>
                          </m:ctrlPr>
                        </m:sSubPr>
                        <m:e>
                          <m:r>
                            <a:rPr lang="en-US" sz="1600" b="0" i="1" smtClean="0">
                              <a:latin typeface="Cambria Math" panose="02040503050406030204" pitchFamily="18" charset="0"/>
                              <a:cs typeface="Arial" pitchFamily="34" charset="0"/>
                            </a:rPr>
                            <m:t>𝑙</m:t>
                          </m:r>
                        </m:e>
                        <m:sub>
                          <m:r>
                            <a:rPr lang="en-US" sz="1600" b="0" i="1" smtClean="0">
                              <a:latin typeface="Cambria Math" panose="02040503050406030204" pitchFamily="18" charset="0"/>
                              <a:cs typeface="Arial" pitchFamily="34" charset="0"/>
                            </a:rPr>
                            <m:t>𝑇𝐷𝐶</m:t>
                          </m:r>
                        </m:sub>
                      </m:sSub>
                    </m:oMath>
                  </m:oMathPara>
                </a14:m>
                <a:endParaRPr lang="en-US" sz="1600" dirty="0">
                  <a:latin typeface="Arial" pitchFamily="34" charset="0"/>
                  <a:cs typeface="Arial" pitchFamily="34" charset="0"/>
                </a:endParaRPr>
              </a:p>
            </p:txBody>
          </p:sp>
        </mc:Choice>
        <mc:Fallback>
          <p:sp>
            <p:nvSpPr>
              <p:cNvPr id="2" name="TextBox 1">
                <a:extLst>
                  <a:ext uri="{FF2B5EF4-FFF2-40B4-BE49-F238E27FC236}">
                    <a16:creationId xmlns:a16="http://schemas.microsoft.com/office/drawing/2014/main" id="{5AC1449F-9EDB-BA8D-06D4-14E7C53E02E0}"/>
                  </a:ext>
                </a:extLst>
              </p:cNvPr>
              <p:cNvSpPr txBox="1">
                <a:spLocks noRot="1" noChangeAspect="1" noMove="1" noResize="1" noEditPoints="1" noAdjustHandles="1" noChangeArrowheads="1" noChangeShapeType="1" noTextEdit="1"/>
              </p:cNvSpPr>
              <p:nvPr/>
            </p:nvSpPr>
            <p:spPr>
              <a:xfrm>
                <a:off x="485675" y="6414124"/>
                <a:ext cx="2441694" cy="265201"/>
              </a:xfrm>
              <a:prstGeom prst="rect">
                <a:avLst/>
              </a:prstGeom>
              <a:blipFill>
                <a:blip r:embed="rId7"/>
                <a:stretch>
                  <a:fillRect l="-1250" b="-2727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89145A20-B84A-E24B-A292-EEF9728A2E01}"/>
                  </a:ext>
                </a:extLst>
              </p:cNvPr>
              <p:cNvSpPr txBox="1"/>
              <p:nvPr/>
            </p:nvSpPr>
            <p:spPr>
              <a:xfrm>
                <a:off x="4226355" y="6312204"/>
                <a:ext cx="2194511" cy="46903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itchFamily="34" charset="0"/>
                        </a:rPr>
                        <m:t>𝐶𝑅</m:t>
                      </m:r>
                      <m:r>
                        <a:rPr lang="en-US" b="0" i="1" smtClean="0">
                          <a:latin typeface="Cambria Math" panose="02040503050406030204" pitchFamily="18" charset="0"/>
                          <a:cs typeface="Arial" pitchFamily="34" charset="0"/>
                        </a:rPr>
                        <m:t>= </m:t>
                      </m:r>
                      <m:f>
                        <m:fPr>
                          <m:type m:val="skw"/>
                          <m:ctrlPr>
                            <a:rPr lang="en-US" b="0" i="1" smtClean="0">
                              <a:latin typeface="Cambria Math" panose="02040503050406030204" pitchFamily="18" charset="0"/>
                              <a:cs typeface="Arial" pitchFamily="34" charset="0"/>
                            </a:rPr>
                          </m:ctrlPr>
                        </m:fPr>
                        <m:num>
                          <m:r>
                            <a:rPr lang="en-US" b="0" i="1" smtClean="0">
                              <a:latin typeface="Cambria Math" panose="02040503050406030204" pitchFamily="18" charset="0"/>
                              <a:cs typeface="Arial" pitchFamily="34" charset="0"/>
                            </a:rPr>
                            <m:t>𝑉𝑜</m:t>
                          </m:r>
                          <m:sSub>
                            <m:sSubPr>
                              <m:ctrlPr>
                                <a:rPr lang="en-US" b="0" i="1" smtClean="0">
                                  <a:latin typeface="Cambria Math" panose="02040503050406030204" pitchFamily="18" charset="0"/>
                                  <a:cs typeface="Arial" pitchFamily="34" charset="0"/>
                                </a:rPr>
                              </m:ctrlPr>
                            </m:sSubPr>
                            <m:e>
                              <m:r>
                                <a:rPr lang="en-US" b="0" i="1" smtClean="0">
                                  <a:latin typeface="Cambria Math" panose="02040503050406030204" pitchFamily="18" charset="0"/>
                                  <a:cs typeface="Arial" pitchFamily="34" charset="0"/>
                                </a:rPr>
                                <m:t>𝑙</m:t>
                              </m:r>
                            </m:e>
                            <m:sub>
                              <m:r>
                                <a:rPr lang="en-US" b="0" i="1" smtClean="0">
                                  <a:latin typeface="Cambria Math" panose="02040503050406030204" pitchFamily="18" charset="0"/>
                                  <a:cs typeface="Arial" pitchFamily="34" charset="0"/>
                                </a:rPr>
                                <m:t>𝐵𝐷𝐶</m:t>
                              </m:r>
                            </m:sub>
                          </m:sSub>
                        </m:num>
                        <m:den>
                          <m:r>
                            <a:rPr lang="en-US" b="0" i="1" smtClean="0">
                              <a:latin typeface="Cambria Math" panose="02040503050406030204" pitchFamily="18" charset="0"/>
                              <a:cs typeface="Arial" pitchFamily="34" charset="0"/>
                            </a:rPr>
                            <m:t>𝑉𝑜</m:t>
                          </m:r>
                          <m:sSub>
                            <m:sSubPr>
                              <m:ctrlPr>
                                <a:rPr lang="en-US" b="0" i="1" smtClean="0">
                                  <a:latin typeface="Cambria Math" panose="02040503050406030204" pitchFamily="18" charset="0"/>
                                  <a:cs typeface="Arial" pitchFamily="34" charset="0"/>
                                </a:rPr>
                              </m:ctrlPr>
                            </m:sSubPr>
                            <m:e>
                              <m:r>
                                <a:rPr lang="en-US" b="0" i="1" smtClean="0">
                                  <a:latin typeface="Cambria Math" panose="02040503050406030204" pitchFamily="18" charset="0"/>
                                  <a:cs typeface="Arial" pitchFamily="34" charset="0"/>
                                </a:rPr>
                                <m:t>𝑙</m:t>
                              </m:r>
                            </m:e>
                            <m:sub>
                              <m:r>
                                <a:rPr lang="en-US" b="0" i="1" smtClean="0">
                                  <a:latin typeface="Cambria Math" panose="02040503050406030204" pitchFamily="18" charset="0"/>
                                  <a:cs typeface="Arial" pitchFamily="34" charset="0"/>
                                </a:rPr>
                                <m:t>𝑇𝐷𝐶</m:t>
                              </m:r>
                            </m:sub>
                          </m:sSub>
                        </m:den>
                      </m:f>
                    </m:oMath>
                  </m:oMathPara>
                </a14:m>
                <a:endParaRPr lang="en-US" dirty="0">
                  <a:latin typeface="Arial" pitchFamily="34" charset="0"/>
                  <a:cs typeface="Arial" pitchFamily="34" charset="0"/>
                </a:endParaRPr>
              </a:p>
            </p:txBody>
          </p:sp>
        </mc:Choice>
        <mc:Fallback>
          <p:sp>
            <p:nvSpPr>
              <p:cNvPr id="3" name="TextBox 2">
                <a:extLst>
                  <a:ext uri="{FF2B5EF4-FFF2-40B4-BE49-F238E27FC236}">
                    <a16:creationId xmlns:a16="http://schemas.microsoft.com/office/drawing/2014/main" id="{89145A20-B84A-E24B-A292-EEF9728A2E01}"/>
                  </a:ext>
                </a:extLst>
              </p:cNvPr>
              <p:cNvSpPr txBox="1">
                <a:spLocks noRot="1" noChangeAspect="1" noMove="1" noResize="1" noEditPoints="1" noAdjustHandles="1" noChangeArrowheads="1" noChangeShapeType="1" noTextEdit="1"/>
              </p:cNvSpPr>
              <p:nvPr/>
            </p:nvSpPr>
            <p:spPr>
              <a:xfrm>
                <a:off x="4226355" y="6312204"/>
                <a:ext cx="2194511" cy="46903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0F534282-B84B-7321-1BD1-97DF98C2A903}"/>
                  </a:ext>
                </a:extLst>
              </p:cNvPr>
              <p:cNvSpPr txBox="1"/>
              <p:nvPr/>
            </p:nvSpPr>
            <p:spPr>
              <a:xfrm>
                <a:off x="365750" y="2990776"/>
                <a:ext cx="86501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cs typeface="Arial" pitchFamily="34" charset="0"/>
                        </a:rPr>
                        <m:t>𝑉𝑜</m:t>
                      </m:r>
                      <m:sSub>
                        <m:sSubPr>
                          <m:ctrlPr>
                            <a:rPr lang="en-US" sz="1800" b="0" i="1" smtClean="0">
                              <a:latin typeface="Cambria Math" panose="02040503050406030204" pitchFamily="18" charset="0"/>
                              <a:cs typeface="Arial" pitchFamily="34" charset="0"/>
                            </a:rPr>
                          </m:ctrlPr>
                        </m:sSubPr>
                        <m:e>
                          <m:r>
                            <a:rPr lang="en-US" sz="1800" b="0" i="1" smtClean="0">
                              <a:latin typeface="Cambria Math" panose="02040503050406030204" pitchFamily="18" charset="0"/>
                              <a:cs typeface="Arial" pitchFamily="34" charset="0"/>
                            </a:rPr>
                            <m:t>𝑙</m:t>
                          </m:r>
                        </m:e>
                        <m:sub>
                          <m:r>
                            <a:rPr lang="en-US" sz="1800" b="0" i="1" smtClean="0">
                              <a:latin typeface="Cambria Math" panose="02040503050406030204" pitchFamily="18" charset="0"/>
                              <a:cs typeface="Arial" pitchFamily="34" charset="0"/>
                            </a:rPr>
                            <m:t>𝑇𝐷𝐶</m:t>
                          </m:r>
                        </m:sub>
                      </m:sSub>
                    </m:oMath>
                  </m:oMathPara>
                </a14:m>
                <a:endParaRPr lang="en-US" dirty="0"/>
              </a:p>
            </p:txBody>
          </p:sp>
        </mc:Choice>
        <mc:Fallback>
          <p:sp>
            <p:nvSpPr>
              <p:cNvPr id="8" name="TextBox 7">
                <a:extLst>
                  <a:ext uri="{FF2B5EF4-FFF2-40B4-BE49-F238E27FC236}">
                    <a16:creationId xmlns:a16="http://schemas.microsoft.com/office/drawing/2014/main" id="{0F534282-B84B-7321-1BD1-97DF98C2A903}"/>
                  </a:ext>
                </a:extLst>
              </p:cNvPr>
              <p:cNvSpPr txBox="1">
                <a:spLocks noRot="1" noChangeAspect="1" noMove="1" noResize="1" noEditPoints="1" noAdjustHandles="1" noChangeArrowheads="1" noChangeShapeType="1" noTextEdit="1"/>
              </p:cNvSpPr>
              <p:nvPr/>
            </p:nvSpPr>
            <p:spPr>
              <a:xfrm>
                <a:off x="365750" y="2990776"/>
                <a:ext cx="865015"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3F8F4355-7E72-414C-7956-E362837A4505}"/>
                  </a:ext>
                </a:extLst>
              </p:cNvPr>
              <p:cNvSpPr txBox="1"/>
              <p:nvPr/>
            </p:nvSpPr>
            <p:spPr>
              <a:xfrm>
                <a:off x="431322" y="4693217"/>
                <a:ext cx="86501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cs typeface="Arial" pitchFamily="34" charset="0"/>
                        </a:rPr>
                        <m:t>𝑉𝑜</m:t>
                      </m:r>
                      <m:sSub>
                        <m:sSubPr>
                          <m:ctrlPr>
                            <a:rPr lang="en-US" sz="1800" b="0" i="1" smtClean="0">
                              <a:latin typeface="Cambria Math" panose="02040503050406030204" pitchFamily="18" charset="0"/>
                              <a:cs typeface="Arial" pitchFamily="34" charset="0"/>
                            </a:rPr>
                          </m:ctrlPr>
                        </m:sSubPr>
                        <m:e>
                          <m:r>
                            <a:rPr lang="en-US" sz="1800" b="0" i="1" smtClean="0">
                              <a:latin typeface="Cambria Math" panose="02040503050406030204" pitchFamily="18" charset="0"/>
                              <a:cs typeface="Arial" pitchFamily="34" charset="0"/>
                            </a:rPr>
                            <m:t>𝑙</m:t>
                          </m:r>
                        </m:e>
                        <m:sub>
                          <m:r>
                            <a:rPr lang="en-US" sz="1800" b="0" i="1" smtClean="0">
                              <a:latin typeface="Cambria Math" panose="02040503050406030204" pitchFamily="18" charset="0"/>
                              <a:cs typeface="Arial" pitchFamily="34" charset="0"/>
                            </a:rPr>
                            <m:t>𝐵</m:t>
                          </m:r>
                          <m:r>
                            <a:rPr lang="en-US" sz="1800" b="0" i="1" smtClean="0">
                              <a:latin typeface="Cambria Math" panose="02040503050406030204" pitchFamily="18" charset="0"/>
                              <a:cs typeface="Arial" pitchFamily="34" charset="0"/>
                            </a:rPr>
                            <m:t>𝐷𝐶</m:t>
                          </m:r>
                        </m:sub>
                      </m:sSub>
                    </m:oMath>
                  </m:oMathPara>
                </a14:m>
                <a:endParaRPr lang="en-US" dirty="0"/>
              </a:p>
            </p:txBody>
          </p:sp>
        </mc:Choice>
        <mc:Fallback>
          <p:sp>
            <p:nvSpPr>
              <p:cNvPr id="10" name="TextBox 9">
                <a:extLst>
                  <a:ext uri="{FF2B5EF4-FFF2-40B4-BE49-F238E27FC236}">
                    <a16:creationId xmlns:a16="http://schemas.microsoft.com/office/drawing/2014/main" id="{3F8F4355-7E72-414C-7956-E362837A4505}"/>
                  </a:ext>
                </a:extLst>
              </p:cNvPr>
              <p:cNvSpPr txBox="1">
                <a:spLocks noRot="1" noChangeAspect="1" noMove="1" noResize="1" noEditPoints="1" noAdjustHandles="1" noChangeArrowheads="1" noChangeShapeType="1" noTextEdit="1"/>
              </p:cNvSpPr>
              <p:nvPr/>
            </p:nvSpPr>
            <p:spPr>
              <a:xfrm>
                <a:off x="431322" y="4693217"/>
                <a:ext cx="865015" cy="369332"/>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5043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 Engine Terminology</a:t>
            </a:r>
          </a:p>
        </p:txBody>
      </p:sp>
      <p:sp>
        <p:nvSpPr>
          <p:cNvPr id="4" name="Content Placeholder 3"/>
          <p:cNvSpPr>
            <a:spLocks noGrp="1"/>
          </p:cNvSpPr>
          <p:nvPr>
            <p:ph idx="1"/>
          </p:nvPr>
        </p:nvSpPr>
        <p:spPr>
          <a:xfrm>
            <a:off x="457200" y="1201510"/>
            <a:ext cx="8229600" cy="5046890"/>
          </a:xfrm>
        </p:spPr>
        <p:txBody>
          <a:bodyPr>
            <a:normAutofit fontScale="92500" lnSpcReduction="10000"/>
          </a:bodyPr>
          <a:lstStyle/>
          <a:p>
            <a:r>
              <a:rPr lang="en-US" dirty="0"/>
              <a:t>Timing of Combustion Event Controlled By:</a:t>
            </a:r>
          </a:p>
          <a:p>
            <a:pPr lvl="1"/>
            <a:r>
              <a:rPr lang="en-US" dirty="0"/>
              <a:t>Gasoline engines </a:t>
            </a:r>
            <a:r>
              <a:rPr lang="en-US" dirty="0">
                <a:sym typeface="Wingdings" panose="05000000000000000000" pitchFamily="2" charset="2"/>
              </a:rPr>
              <a:t> Timing of spark plug </a:t>
            </a:r>
            <a:endParaRPr lang="en-US" dirty="0"/>
          </a:p>
          <a:p>
            <a:pPr lvl="1"/>
            <a:r>
              <a:rPr lang="en-US" dirty="0"/>
              <a:t>Diesel engines </a:t>
            </a:r>
            <a:r>
              <a:rPr lang="en-US" dirty="0">
                <a:sym typeface="Wingdings" panose="05000000000000000000" pitchFamily="2" charset="2"/>
              </a:rPr>
              <a:t> Timing of fuel injection</a:t>
            </a:r>
            <a:endParaRPr lang="en-US" dirty="0"/>
          </a:p>
          <a:p>
            <a:r>
              <a:rPr lang="en-US" dirty="0"/>
              <a:t>4-Stroke Engine (N</a:t>
            </a:r>
            <a:r>
              <a:rPr lang="en-US" baseline="-25000" dirty="0"/>
              <a:t>r</a:t>
            </a:r>
            <a:r>
              <a:rPr lang="en-US" dirty="0"/>
              <a:t>=2)</a:t>
            </a:r>
          </a:p>
          <a:p>
            <a:pPr lvl="1"/>
            <a:r>
              <a:rPr lang="en-US" dirty="0"/>
              <a:t>Four strokes (intake, compression, power stroke, exhaust) require </a:t>
            </a:r>
            <a:r>
              <a:rPr lang="en-US" b="1" i="1" u="sng" dirty="0"/>
              <a:t>two</a:t>
            </a:r>
            <a:r>
              <a:rPr lang="en-US" dirty="0"/>
              <a:t> revolutions of the crankshaft to complete one thermodynamic cycle</a:t>
            </a:r>
          </a:p>
          <a:p>
            <a:r>
              <a:rPr lang="en-US" dirty="0"/>
              <a:t>2-Stroke Engine (N</a:t>
            </a:r>
            <a:r>
              <a:rPr lang="en-US" baseline="-25000" dirty="0"/>
              <a:t>r</a:t>
            </a:r>
            <a:r>
              <a:rPr lang="en-US" dirty="0"/>
              <a:t>=1)</a:t>
            </a:r>
          </a:p>
          <a:p>
            <a:pPr lvl="1"/>
            <a:r>
              <a:rPr lang="en-US" dirty="0"/>
              <a:t>Two strokes (intake, compression, power stroke, and exhaust) require </a:t>
            </a:r>
            <a:r>
              <a:rPr lang="en-US" b="1" i="1" u="sng" dirty="0"/>
              <a:t>one</a:t>
            </a:r>
            <a:r>
              <a:rPr lang="en-US" dirty="0"/>
              <a:t> revolution of the crankshaft to complete one thermodynamic cycle</a:t>
            </a:r>
          </a:p>
          <a:p>
            <a:pPr lvl="1"/>
            <a:endParaRPr lang="en-US" dirty="0"/>
          </a:p>
        </p:txBody>
      </p:sp>
      <p:sp>
        <p:nvSpPr>
          <p:cNvPr id="5" name="Slide Number Placeholder 3"/>
          <p:cNvSpPr>
            <a:spLocks noGrp="1"/>
          </p:cNvSpPr>
          <p:nvPr>
            <p:ph type="sldNum" sz="quarter" idx="12"/>
          </p:nvPr>
        </p:nvSpPr>
        <p:spPr>
          <a:xfrm>
            <a:off x="78615" y="6405110"/>
            <a:ext cx="773565" cy="365125"/>
          </a:xfrm>
        </p:spPr>
        <p:txBody>
          <a:bodyPr/>
          <a:lstStyle/>
          <a:p>
            <a:pPr algn="l"/>
            <a:fld id="{16890861-4B16-40B9-9EE8-90F7D404DB3D}" type="slidenum">
              <a:rPr lang="en-US" smtClean="0"/>
              <a:pPr algn="l"/>
              <a:t>3</a:t>
            </a:fld>
            <a:endParaRPr lang="en-US" dirty="0"/>
          </a:p>
        </p:txBody>
      </p:sp>
    </p:spTree>
    <p:extLst>
      <p:ext uri="{BB962C8B-B14F-4D97-AF65-F5344CB8AC3E}">
        <p14:creationId xmlns:p14="http://schemas.microsoft.com/office/powerpoint/2010/main" val="36757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 Engine Performance</a:t>
            </a:r>
          </a:p>
        </p:txBody>
      </p:sp>
      <p:sp>
        <p:nvSpPr>
          <p:cNvPr id="5" name="TextBox 4"/>
          <p:cNvSpPr txBox="1"/>
          <p:nvPr/>
        </p:nvSpPr>
        <p:spPr>
          <a:xfrm>
            <a:off x="424260" y="1278320"/>
            <a:ext cx="2711833" cy="461665"/>
          </a:xfrm>
          <a:prstGeom prst="rect">
            <a:avLst/>
          </a:prstGeom>
          <a:noFill/>
        </p:spPr>
        <p:txBody>
          <a:bodyPr wrap="none" rtlCol="0">
            <a:spAutoFit/>
          </a:bodyPr>
          <a:lstStyle/>
          <a:p>
            <a:r>
              <a:rPr lang="en-US" sz="2400" dirty="0">
                <a:latin typeface="Arial" pitchFamily="34" charset="0"/>
                <a:cs typeface="Arial" pitchFamily="34" charset="0"/>
              </a:rPr>
              <a:t>Thermal Efficiency</a:t>
            </a:r>
          </a:p>
        </p:txBody>
      </p:sp>
      <p:graphicFrame>
        <p:nvGraphicFramePr>
          <p:cNvPr id="6" name="Object 5"/>
          <p:cNvGraphicFramePr>
            <a:graphicFrameLocks noChangeAspect="1"/>
          </p:cNvGraphicFramePr>
          <p:nvPr>
            <p:extLst>
              <p:ext uri="{D42A27DB-BD31-4B8C-83A1-F6EECF244321}">
                <p14:modId xmlns:p14="http://schemas.microsoft.com/office/powerpoint/2010/main" val="2986691811"/>
              </p:ext>
            </p:extLst>
          </p:nvPr>
        </p:nvGraphicFramePr>
        <p:xfrm>
          <a:off x="3942320" y="1815990"/>
          <a:ext cx="1244160" cy="964800"/>
        </p:xfrm>
        <a:graphic>
          <a:graphicData uri="http://schemas.openxmlformats.org/presentationml/2006/ole">
            <mc:AlternateContent xmlns:mc="http://schemas.openxmlformats.org/markup-compatibility/2006">
              <mc:Choice xmlns:v="urn:schemas-microsoft-com:vml" Requires="v">
                <p:oleObj name="Equation" r:id="rId3" imgW="622030" imgH="482391" progId="">
                  <p:embed/>
                </p:oleObj>
              </mc:Choice>
              <mc:Fallback>
                <p:oleObj name="Equation" r:id="rId3" imgW="622030" imgH="482391" progId="">
                  <p:embed/>
                  <p:pic>
                    <p:nvPicPr>
                      <p:cNvPr id="0" name="Picture 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2320" y="1815990"/>
                        <a:ext cx="1244160" cy="96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424260" y="2852120"/>
            <a:ext cx="3532570" cy="461665"/>
          </a:xfrm>
          <a:prstGeom prst="rect">
            <a:avLst/>
          </a:prstGeom>
          <a:noFill/>
        </p:spPr>
        <p:txBody>
          <a:bodyPr wrap="none" rtlCol="0">
            <a:spAutoFit/>
          </a:bodyPr>
          <a:lstStyle/>
          <a:p>
            <a:r>
              <a:rPr lang="en-US" sz="2400" dirty="0">
                <a:latin typeface="Arial" pitchFamily="34" charset="0"/>
                <a:cs typeface="Arial" pitchFamily="34" charset="0"/>
              </a:rPr>
              <a:t>Mean Effective Pressure</a:t>
            </a:r>
          </a:p>
        </p:txBody>
      </p:sp>
      <p:graphicFrame>
        <p:nvGraphicFramePr>
          <p:cNvPr id="186371" name="Object 3"/>
          <p:cNvGraphicFramePr>
            <a:graphicFrameLocks noChangeAspect="1"/>
          </p:cNvGraphicFramePr>
          <p:nvPr>
            <p:extLst>
              <p:ext uri="{D42A27DB-BD31-4B8C-83A1-F6EECF244321}">
                <p14:modId xmlns:p14="http://schemas.microsoft.com/office/powerpoint/2010/main" val="2820886271"/>
              </p:ext>
            </p:extLst>
          </p:nvPr>
        </p:nvGraphicFramePr>
        <p:xfrm>
          <a:off x="2690155" y="3621024"/>
          <a:ext cx="3682800" cy="838080"/>
        </p:xfrm>
        <a:graphic>
          <a:graphicData uri="http://schemas.openxmlformats.org/presentationml/2006/ole">
            <mc:AlternateContent xmlns:mc="http://schemas.openxmlformats.org/markup-compatibility/2006">
              <mc:Choice xmlns:v="urn:schemas-microsoft-com:vml" Requires="v">
                <p:oleObj name="Equation" r:id="rId5" imgW="1841500" imgH="419100" progId="">
                  <p:embed/>
                </p:oleObj>
              </mc:Choice>
              <mc:Fallback>
                <p:oleObj name="Equation" r:id="rId5" imgW="1841500" imgH="419100" progId="">
                  <p:embed/>
                  <p:pic>
                    <p:nvPicPr>
                      <p:cNvPr id="0" name="Picture 8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0155" y="3621024"/>
                        <a:ext cx="3682800" cy="838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654690" y="4773175"/>
            <a:ext cx="7834620" cy="1323439"/>
          </a:xfrm>
          <a:prstGeom prst="rect">
            <a:avLst/>
          </a:prstGeom>
          <a:noFill/>
        </p:spPr>
        <p:txBody>
          <a:bodyPr wrap="square" rtlCol="0">
            <a:spAutoFit/>
          </a:bodyPr>
          <a:lstStyle/>
          <a:p>
            <a:pPr algn="ctr"/>
            <a:r>
              <a:rPr lang="en-US" sz="2000" b="1" dirty="0">
                <a:latin typeface="Arial" pitchFamily="34" charset="0"/>
                <a:cs typeface="Arial" pitchFamily="34" charset="0"/>
              </a:rPr>
              <a:t>Note: </a:t>
            </a:r>
            <a:r>
              <a:rPr lang="en-US" sz="2000" dirty="0">
                <a:latin typeface="Arial" pitchFamily="34" charset="0"/>
                <a:cs typeface="Arial" pitchFamily="34" charset="0"/>
              </a:rPr>
              <a:t>MEP is relatively consistent for given engine types, regardless of displacement. This means that it is fairly easy to predict net work if you know the engine type and the displaced volume. </a:t>
            </a:r>
          </a:p>
        </p:txBody>
      </p:sp>
      <p:sp>
        <p:nvSpPr>
          <p:cNvPr id="9" name="Slide Number Placeholder 3"/>
          <p:cNvSpPr>
            <a:spLocks noGrp="1"/>
          </p:cNvSpPr>
          <p:nvPr>
            <p:ph type="sldNum" sz="quarter" idx="12"/>
          </p:nvPr>
        </p:nvSpPr>
        <p:spPr>
          <a:xfrm>
            <a:off x="78615" y="6405110"/>
            <a:ext cx="773565" cy="365125"/>
          </a:xfrm>
        </p:spPr>
        <p:txBody>
          <a:bodyPr/>
          <a:lstStyle/>
          <a:p>
            <a:pPr algn="l"/>
            <a:fld id="{16890861-4B16-40B9-9EE8-90F7D404DB3D}" type="slidenum">
              <a:rPr lang="en-US" smtClean="0"/>
              <a:pPr algn="l"/>
              <a:t>4</a:t>
            </a:fld>
            <a:endParaRPr lang="en-US" dirty="0"/>
          </a:p>
        </p:txBody>
      </p:sp>
    </p:spTree>
    <p:extLst>
      <p:ext uri="{BB962C8B-B14F-4D97-AF65-F5344CB8AC3E}">
        <p14:creationId xmlns:p14="http://schemas.microsoft.com/office/powerpoint/2010/main" val="100860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86371"/>
                                        </p:tgtEl>
                                        <p:attrNameLst>
                                          <p:attrName>style.visibility</p:attrName>
                                        </p:attrNameLst>
                                      </p:cBhvr>
                                      <p:to>
                                        <p:strVal val="visible"/>
                                      </p:to>
                                    </p:set>
                                    <p:anim calcmode="lin" valueType="num">
                                      <p:cBhvr>
                                        <p:cTn id="19" dur="500" fill="hold"/>
                                        <p:tgtEl>
                                          <p:spTgt spid="186371"/>
                                        </p:tgtEl>
                                        <p:attrNameLst>
                                          <p:attrName>ppt_w</p:attrName>
                                        </p:attrNameLst>
                                      </p:cBhvr>
                                      <p:tavLst>
                                        <p:tav tm="0">
                                          <p:val>
                                            <p:fltVal val="0"/>
                                          </p:val>
                                        </p:tav>
                                        <p:tav tm="100000">
                                          <p:val>
                                            <p:strVal val="#ppt_w"/>
                                          </p:val>
                                        </p:tav>
                                      </p:tavLst>
                                    </p:anim>
                                    <p:anim calcmode="lin" valueType="num">
                                      <p:cBhvr>
                                        <p:cTn id="20" dur="500" fill="hold"/>
                                        <p:tgtEl>
                                          <p:spTgt spid="186371"/>
                                        </p:tgtEl>
                                        <p:attrNameLst>
                                          <p:attrName>ppt_h</p:attrName>
                                        </p:attrNameLst>
                                      </p:cBhvr>
                                      <p:tavLst>
                                        <p:tav tm="0">
                                          <p:val>
                                            <p:fltVal val="0"/>
                                          </p:val>
                                        </p:tav>
                                        <p:tav tm="100000">
                                          <p:val>
                                            <p:strVal val="#ppt_h"/>
                                          </p:val>
                                        </p:tav>
                                      </p:tavLst>
                                    </p:anim>
                                    <p:animEffect transition="in" filter="fade">
                                      <p:cBhvr>
                                        <p:cTn id="21" dur="500"/>
                                        <p:tgtEl>
                                          <p:spTgt spid="18637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IC Engine Terminology</a:t>
            </a:r>
          </a:p>
        </p:txBody>
      </p:sp>
      <p:sp>
        <p:nvSpPr>
          <p:cNvPr id="7" name="TextBox 6"/>
          <p:cNvSpPr txBox="1"/>
          <p:nvPr/>
        </p:nvSpPr>
        <p:spPr>
          <a:xfrm>
            <a:off x="309045" y="1124700"/>
            <a:ext cx="8333885" cy="1292662"/>
          </a:xfrm>
          <a:prstGeom prst="rect">
            <a:avLst/>
          </a:prstGeom>
          <a:noFill/>
        </p:spPr>
        <p:txBody>
          <a:bodyPr wrap="square" rtlCol="0">
            <a:spAutoFit/>
          </a:bodyPr>
          <a:lstStyle/>
          <a:p>
            <a:r>
              <a:rPr lang="en-US" sz="2400" b="1" dirty="0">
                <a:latin typeface="Arial" pitchFamily="34" charset="0"/>
                <a:cs typeface="Arial" pitchFamily="34" charset="0"/>
              </a:rPr>
              <a:t>Mean Effective Pressure</a:t>
            </a:r>
          </a:p>
          <a:p>
            <a:r>
              <a:rPr lang="en-US" dirty="0">
                <a:latin typeface="Arial" pitchFamily="34" charset="0"/>
                <a:cs typeface="Arial" pitchFamily="34" charset="0"/>
              </a:rPr>
              <a:t>The name implies that it is the average pressure. That is exactly what it is. If you were to look at the net work of the actual cycle, then replace that with a power stroke at constant pressure, the MEP is what that pressure would be.  </a:t>
            </a:r>
          </a:p>
        </p:txBody>
      </p:sp>
      <p:pic>
        <p:nvPicPr>
          <p:cNvPr id="13" name="Picture 2" descr="Fig09_02"/>
          <p:cNvPicPr preferRelativeResize="0">
            <a:picLocks noChangeAspect="1" noChangeArrowheads="1"/>
          </p:cNvPicPr>
          <p:nvPr>
            <p:custDataLst>
              <p:tags r:id="rId1"/>
            </p:custDataLst>
          </p:nvPr>
        </p:nvPicPr>
        <p:blipFill>
          <a:blip r:embed="rId4" cstate="print"/>
          <a:srcRect/>
          <a:stretch>
            <a:fillRect/>
          </a:stretch>
        </p:blipFill>
        <p:spPr bwMode="auto">
          <a:xfrm>
            <a:off x="309045" y="2420107"/>
            <a:ext cx="3136646" cy="3815795"/>
          </a:xfrm>
          <a:prstGeom prst="rect">
            <a:avLst/>
          </a:prstGeom>
          <a:noFill/>
          <a:ln w="9525">
            <a:noFill/>
            <a:miter lim="800000"/>
            <a:headEnd/>
            <a:tailEnd/>
          </a:ln>
          <a:effectLst/>
        </p:spPr>
      </p:pic>
      <p:sp>
        <p:nvSpPr>
          <p:cNvPr id="11" name="Slide Number Placeholder 3"/>
          <p:cNvSpPr>
            <a:spLocks noGrp="1"/>
          </p:cNvSpPr>
          <p:nvPr>
            <p:ph type="sldNum" sz="quarter" idx="12"/>
          </p:nvPr>
        </p:nvSpPr>
        <p:spPr>
          <a:xfrm>
            <a:off x="78615" y="6405110"/>
            <a:ext cx="773565" cy="365125"/>
          </a:xfrm>
        </p:spPr>
        <p:txBody>
          <a:bodyPr/>
          <a:lstStyle/>
          <a:p>
            <a:pPr algn="l"/>
            <a:fld id="{16890861-4B16-40B9-9EE8-90F7D404DB3D}" type="slidenum">
              <a:rPr lang="en-US" smtClean="0"/>
              <a:pPr algn="l"/>
              <a:t>5</a:t>
            </a:fld>
            <a:endParaRPr lang="en-US" dirty="0"/>
          </a:p>
        </p:txBody>
      </p:sp>
      <p:pic>
        <p:nvPicPr>
          <p:cNvPr id="2" name="Picture 1">
            <a:extLst>
              <a:ext uri="{FF2B5EF4-FFF2-40B4-BE49-F238E27FC236}">
                <a16:creationId xmlns:a16="http://schemas.microsoft.com/office/drawing/2014/main" id="{2DC9FDA9-1186-404A-BBD0-97F7F7F8B07F}"/>
              </a:ext>
            </a:extLst>
          </p:cNvPr>
          <p:cNvPicPr>
            <a:picLocks noChangeAspect="1"/>
          </p:cNvPicPr>
          <p:nvPr/>
        </p:nvPicPr>
        <p:blipFill>
          <a:blip r:embed="rId5"/>
          <a:stretch>
            <a:fillRect/>
          </a:stretch>
        </p:blipFill>
        <p:spPr>
          <a:xfrm>
            <a:off x="5498874" y="2399844"/>
            <a:ext cx="3133725" cy="3810000"/>
          </a:xfrm>
          <a:prstGeom prst="rect">
            <a:avLst/>
          </a:prstGeom>
        </p:spPr>
      </p:pic>
      <p:sp>
        <p:nvSpPr>
          <p:cNvPr id="12" name="TextBox 11">
            <a:extLst>
              <a:ext uri="{FF2B5EF4-FFF2-40B4-BE49-F238E27FC236}">
                <a16:creationId xmlns:a16="http://schemas.microsoft.com/office/drawing/2014/main" id="{E3BD6432-93B8-4FBB-9DFE-271863BEF45E}"/>
              </a:ext>
            </a:extLst>
          </p:cNvPr>
          <p:cNvSpPr txBox="1"/>
          <p:nvPr/>
        </p:nvSpPr>
        <p:spPr>
          <a:xfrm>
            <a:off x="3381445" y="2967335"/>
            <a:ext cx="1883065" cy="461665"/>
          </a:xfrm>
          <a:prstGeom prst="rect">
            <a:avLst/>
          </a:prstGeom>
          <a:noFill/>
        </p:spPr>
        <p:txBody>
          <a:bodyPr wrap="square" rtlCol="0">
            <a:spAutoFit/>
          </a:bodyPr>
          <a:lstStyle/>
          <a:p>
            <a:r>
              <a:rPr lang="en-US" sz="2400" b="1" dirty="0">
                <a:latin typeface="Arial" pitchFamily="34" charset="0"/>
                <a:cs typeface="Arial" pitchFamily="34" charset="0"/>
              </a:rPr>
              <a:t>Same Work</a:t>
            </a:r>
            <a:endParaRPr lang="en-US" dirty="0">
              <a:latin typeface="Arial" pitchFamily="34" charset="0"/>
              <a:cs typeface="Arial" pitchFamily="34" charset="0"/>
            </a:endParaRPr>
          </a:p>
        </p:txBody>
      </p:sp>
      <p:sp>
        <p:nvSpPr>
          <p:cNvPr id="3" name="Arrow: Right 2">
            <a:extLst>
              <a:ext uri="{FF2B5EF4-FFF2-40B4-BE49-F238E27FC236}">
                <a16:creationId xmlns:a16="http://schemas.microsoft.com/office/drawing/2014/main" id="{263E25EF-9C7B-40E0-813C-F5C68E707259}"/>
              </a:ext>
            </a:extLst>
          </p:cNvPr>
          <p:cNvSpPr/>
          <p:nvPr/>
        </p:nvSpPr>
        <p:spPr>
          <a:xfrm>
            <a:off x="3645127" y="3774645"/>
            <a:ext cx="1619383" cy="499265"/>
          </a:xfrm>
          <a:prstGeom prst="rightArrow">
            <a:avLst/>
          </a:prstGeom>
          <a:solidFill>
            <a:srgbClr val="076797"/>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156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the IC Engine</a:t>
            </a:r>
          </a:p>
        </p:txBody>
      </p:sp>
      <p:sp>
        <p:nvSpPr>
          <p:cNvPr id="3" name="Content Placeholder 2"/>
          <p:cNvSpPr>
            <a:spLocks noGrp="1"/>
          </p:cNvSpPr>
          <p:nvPr>
            <p:ph idx="1"/>
          </p:nvPr>
        </p:nvSpPr>
        <p:spPr/>
        <p:txBody>
          <a:bodyPr>
            <a:normAutofit fontScale="92500" lnSpcReduction="20000"/>
          </a:bodyPr>
          <a:lstStyle/>
          <a:p>
            <a:r>
              <a:rPr lang="en-US" dirty="0"/>
              <a:t>Air Standard Analysis (ASC or hot ASC)</a:t>
            </a:r>
          </a:p>
          <a:p>
            <a:pPr lvl="1"/>
            <a:r>
              <a:rPr lang="en-US" dirty="0"/>
              <a:t>The working fluid is a fixed mass of air treated as an ideal gas</a:t>
            </a:r>
          </a:p>
          <a:p>
            <a:pPr lvl="2"/>
            <a:r>
              <a:rPr lang="en-US" dirty="0"/>
              <a:t>No intake or exhaust strokes considered</a:t>
            </a:r>
          </a:p>
          <a:p>
            <a:pPr lvl="1"/>
            <a:r>
              <a:rPr lang="en-US" dirty="0"/>
              <a:t>The combustion process is replaced with a heat transfer from a high-temperature source</a:t>
            </a:r>
          </a:p>
          <a:p>
            <a:pPr lvl="1"/>
            <a:r>
              <a:rPr lang="en-US" dirty="0"/>
              <a:t>The exhaust process is replaced with a heat transfer to a low-temperature sink</a:t>
            </a:r>
          </a:p>
          <a:p>
            <a:pPr lvl="1"/>
            <a:r>
              <a:rPr lang="en-US" dirty="0"/>
              <a:t>All processes are internally reversible</a:t>
            </a:r>
          </a:p>
          <a:p>
            <a:r>
              <a:rPr lang="en-US" dirty="0"/>
              <a:t>Cold Air Standard Analysis (cold ASC)</a:t>
            </a:r>
          </a:p>
          <a:p>
            <a:pPr lvl="1"/>
            <a:r>
              <a:rPr lang="en-US" dirty="0"/>
              <a:t>All of the above ASC</a:t>
            </a:r>
          </a:p>
          <a:p>
            <a:pPr lvl="1"/>
            <a:r>
              <a:rPr lang="en-US" dirty="0"/>
              <a:t>Heat capacity of the air is assumed to be constant at the ambient temperature</a:t>
            </a:r>
          </a:p>
        </p:txBody>
      </p:sp>
      <p:sp>
        <p:nvSpPr>
          <p:cNvPr id="5" name="Slide Number Placeholder 3"/>
          <p:cNvSpPr>
            <a:spLocks noGrp="1"/>
          </p:cNvSpPr>
          <p:nvPr>
            <p:ph type="sldNum" sz="quarter" idx="12"/>
          </p:nvPr>
        </p:nvSpPr>
        <p:spPr>
          <a:xfrm>
            <a:off x="78615" y="6405110"/>
            <a:ext cx="773565" cy="365125"/>
          </a:xfrm>
        </p:spPr>
        <p:txBody>
          <a:bodyPr/>
          <a:lstStyle/>
          <a:p>
            <a:pPr algn="l"/>
            <a:fld id="{16890861-4B16-40B9-9EE8-90F7D404DB3D}" type="slidenum">
              <a:rPr lang="en-US" smtClean="0"/>
              <a:pPr algn="l"/>
              <a:t>6</a:t>
            </a:fld>
            <a:endParaRPr lang="en-US" dirty="0"/>
          </a:p>
        </p:txBody>
      </p:sp>
    </p:spTree>
    <p:extLst>
      <p:ext uri="{BB962C8B-B14F-4D97-AF65-F5344CB8AC3E}">
        <p14:creationId xmlns:p14="http://schemas.microsoft.com/office/powerpoint/2010/main" val="184572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Spark Ignition Engine</a:t>
            </a:r>
          </a:p>
        </p:txBody>
      </p:sp>
      <p:sp>
        <p:nvSpPr>
          <p:cNvPr id="7" name="TextBox 6"/>
          <p:cNvSpPr txBox="1"/>
          <p:nvPr/>
        </p:nvSpPr>
        <p:spPr>
          <a:xfrm>
            <a:off x="309046" y="1201510"/>
            <a:ext cx="4378170" cy="5016758"/>
          </a:xfrm>
          <a:prstGeom prst="rect">
            <a:avLst/>
          </a:prstGeom>
          <a:noFill/>
        </p:spPr>
        <p:txBody>
          <a:bodyPr wrap="square" rtlCol="0">
            <a:spAutoFit/>
          </a:bodyPr>
          <a:lstStyle/>
          <a:p>
            <a:r>
              <a:rPr lang="en-US" sz="2000" b="1" dirty="0">
                <a:latin typeface="Arial" pitchFamily="34" charset="0"/>
                <a:cs typeface="Arial" pitchFamily="34" charset="0"/>
              </a:rPr>
              <a:t>Unique Characteristics</a:t>
            </a:r>
          </a:p>
          <a:p>
            <a:pPr marL="342900" indent="-342900">
              <a:buFont typeface="Arial" panose="020B0604020202020204" pitchFamily="34" charset="0"/>
              <a:buChar char="•"/>
            </a:pPr>
            <a:r>
              <a:rPr lang="en-US" sz="2000" dirty="0">
                <a:latin typeface="Arial" pitchFamily="34" charset="0"/>
                <a:cs typeface="Arial" pitchFamily="34" charset="0"/>
              </a:rPr>
              <a:t>Air-fuel mixture (pre-combustion) nearly constant over entire operating range</a:t>
            </a:r>
          </a:p>
          <a:p>
            <a:pPr marL="342900" indent="-342900">
              <a:buFont typeface="Arial" panose="020B0604020202020204" pitchFamily="34" charset="0"/>
              <a:buChar char="•"/>
            </a:pPr>
            <a:r>
              <a:rPr lang="en-US" sz="2000" dirty="0">
                <a:latin typeface="Arial" pitchFamily="34" charset="0"/>
                <a:cs typeface="Arial" pitchFamily="34" charset="0"/>
              </a:rPr>
              <a:t>Torque output controlled via throttle (lowers intake pressure to the cylinder) </a:t>
            </a:r>
          </a:p>
          <a:p>
            <a:pPr marL="342900" indent="-342900">
              <a:buFont typeface="Arial" panose="020B0604020202020204" pitchFamily="34" charset="0"/>
              <a:buChar char="•"/>
            </a:pPr>
            <a:r>
              <a:rPr lang="en-US" sz="2000" dirty="0">
                <a:latin typeface="Arial" pitchFamily="34" charset="0"/>
                <a:cs typeface="Arial" pitchFamily="34" charset="0"/>
              </a:rPr>
              <a:t>Spark plugs are used to ignite air-fuel mixture</a:t>
            </a:r>
          </a:p>
          <a:p>
            <a:pPr marL="342900" indent="-342900">
              <a:buFont typeface="Arial" panose="020B0604020202020204" pitchFamily="34" charset="0"/>
              <a:buChar char="•"/>
            </a:pPr>
            <a:r>
              <a:rPr lang="en-US" sz="2000" dirty="0">
                <a:latin typeface="Arial" pitchFamily="34" charset="0"/>
                <a:cs typeface="Arial" pitchFamily="34" charset="0"/>
              </a:rPr>
              <a:t>Fuel burns rapidly through propagating flame front</a:t>
            </a:r>
          </a:p>
          <a:p>
            <a:endParaRPr lang="en-US" sz="2000" b="1" dirty="0">
              <a:latin typeface="Arial" pitchFamily="34" charset="0"/>
              <a:cs typeface="Arial" pitchFamily="34" charset="0"/>
            </a:endParaRPr>
          </a:p>
          <a:p>
            <a:r>
              <a:rPr lang="en-US" sz="2000" b="1" dirty="0">
                <a:latin typeface="Arial" pitchFamily="34" charset="0"/>
                <a:cs typeface="Arial" pitchFamily="34" charset="0"/>
              </a:rPr>
              <a:t>Typically Found In:</a:t>
            </a:r>
          </a:p>
          <a:p>
            <a:pPr marL="342900" indent="-342900">
              <a:buFont typeface="Arial" panose="020B0604020202020204" pitchFamily="34" charset="0"/>
              <a:buChar char="•"/>
            </a:pPr>
            <a:r>
              <a:rPr lang="en-US" sz="2000" dirty="0">
                <a:latin typeface="Arial" pitchFamily="34" charset="0"/>
                <a:cs typeface="Arial" pitchFamily="34" charset="0"/>
              </a:rPr>
              <a:t>Passenger cars</a:t>
            </a:r>
          </a:p>
          <a:p>
            <a:pPr marL="342900" indent="-342900">
              <a:buFont typeface="Arial" panose="020B0604020202020204" pitchFamily="34" charset="0"/>
              <a:buChar char="•"/>
            </a:pPr>
            <a:r>
              <a:rPr lang="en-US" sz="2000" dirty="0">
                <a:latin typeface="Arial" pitchFamily="34" charset="0"/>
                <a:cs typeface="Arial" pitchFamily="34" charset="0"/>
              </a:rPr>
              <a:t>Small-engines</a:t>
            </a:r>
          </a:p>
          <a:p>
            <a:pPr marL="342900" indent="-342900">
              <a:buFont typeface="Arial" panose="020B0604020202020204" pitchFamily="34" charset="0"/>
              <a:buChar char="•"/>
            </a:pPr>
            <a:r>
              <a:rPr lang="en-US" sz="2000" dirty="0">
                <a:latin typeface="Arial" pitchFamily="34" charset="0"/>
                <a:cs typeface="Arial" pitchFamily="34" charset="0"/>
              </a:rPr>
              <a:t>Powersports</a:t>
            </a:r>
          </a:p>
        </p:txBody>
      </p:sp>
      <p:sp>
        <p:nvSpPr>
          <p:cNvPr id="11" name="Slide Number Placeholder 3"/>
          <p:cNvSpPr>
            <a:spLocks noGrp="1"/>
          </p:cNvSpPr>
          <p:nvPr>
            <p:ph type="sldNum" sz="quarter" idx="12"/>
          </p:nvPr>
        </p:nvSpPr>
        <p:spPr>
          <a:xfrm>
            <a:off x="78615" y="6405110"/>
            <a:ext cx="773565" cy="365125"/>
          </a:xfrm>
        </p:spPr>
        <p:txBody>
          <a:bodyPr/>
          <a:lstStyle/>
          <a:p>
            <a:pPr algn="l"/>
            <a:fld id="{16890861-4B16-40B9-9EE8-90F7D404DB3D}" type="slidenum">
              <a:rPr lang="en-US" smtClean="0"/>
              <a:pPr algn="l"/>
              <a:t>7</a:t>
            </a:fld>
            <a:endParaRPr lang="en-US" dirty="0"/>
          </a:p>
        </p:txBody>
      </p:sp>
      <p:pic>
        <p:nvPicPr>
          <p:cNvPr id="4" name="Picture 3">
            <a:extLst>
              <a:ext uri="{FF2B5EF4-FFF2-40B4-BE49-F238E27FC236}">
                <a16:creationId xmlns:a16="http://schemas.microsoft.com/office/drawing/2014/main" id="{0CADBBC2-2BAE-4551-87E6-C12A30524D98}"/>
              </a:ext>
            </a:extLst>
          </p:cNvPr>
          <p:cNvPicPr>
            <a:picLocks noChangeAspect="1"/>
          </p:cNvPicPr>
          <p:nvPr/>
        </p:nvPicPr>
        <p:blipFill>
          <a:blip r:embed="rId3"/>
          <a:stretch>
            <a:fillRect/>
          </a:stretch>
        </p:blipFill>
        <p:spPr>
          <a:xfrm>
            <a:off x="4495190" y="3924831"/>
            <a:ext cx="4202777" cy="2237059"/>
          </a:xfrm>
          <a:prstGeom prst="rect">
            <a:avLst/>
          </a:prstGeom>
        </p:spPr>
      </p:pic>
      <p:pic>
        <p:nvPicPr>
          <p:cNvPr id="6" name="Picture 5">
            <a:extLst>
              <a:ext uri="{FF2B5EF4-FFF2-40B4-BE49-F238E27FC236}">
                <a16:creationId xmlns:a16="http://schemas.microsoft.com/office/drawing/2014/main" id="{CCC842B2-703D-4447-9D89-4322800E2C0D}"/>
              </a:ext>
            </a:extLst>
          </p:cNvPr>
          <p:cNvPicPr>
            <a:picLocks noChangeAspect="1"/>
          </p:cNvPicPr>
          <p:nvPr/>
        </p:nvPicPr>
        <p:blipFill>
          <a:blip r:embed="rId4"/>
          <a:stretch>
            <a:fillRect/>
          </a:stretch>
        </p:blipFill>
        <p:spPr>
          <a:xfrm>
            <a:off x="4833708" y="1099839"/>
            <a:ext cx="3812390" cy="2610050"/>
          </a:xfrm>
          <a:prstGeom prst="rect">
            <a:avLst/>
          </a:prstGeom>
        </p:spPr>
      </p:pic>
    </p:spTree>
    <p:extLst>
      <p:ext uri="{BB962C8B-B14F-4D97-AF65-F5344CB8AC3E}">
        <p14:creationId xmlns:p14="http://schemas.microsoft.com/office/powerpoint/2010/main" val="246631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6" end="6"/>
                                            </p:txEl>
                                          </p:spTgt>
                                        </p:tgtEl>
                                        <p:attrNameLst>
                                          <p:attrName>style.visibility</p:attrName>
                                        </p:attrNameLst>
                                      </p:cBhvr>
                                      <p:to>
                                        <p:strVal val="visible"/>
                                      </p:to>
                                    </p:set>
                                    <p:animEffect transition="in" filter="fade">
                                      <p:cBhvr>
                                        <p:cTn id="14" dur="500"/>
                                        <p:tgtEl>
                                          <p:spTgt spid="7">
                                            <p:txEl>
                                              <p:pRg st="6" end="6"/>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animEffect transition="in" filter="fade">
                                      <p:cBhvr>
                                        <p:cTn id="17" dur="500"/>
                                        <p:tgtEl>
                                          <p:spTgt spid="7">
                                            <p:txEl>
                                              <p:pRg st="7" end="7"/>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8" end="8"/>
                                            </p:txEl>
                                          </p:spTgt>
                                        </p:tgtEl>
                                        <p:attrNameLst>
                                          <p:attrName>style.visibility</p:attrName>
                                        </p:attrNameLst>
                                      </p:cBhvr>
                                      <p:to>
                                        <p:strVal val="visible"/>
                                      </p:to>
                                    </p:set>
                                    <p:animEffect transition="in" filter="fade">
                                      <p:cBhvr>
                                        <p:cTn id="20" dur="500"/>
                                        <p:tgtEl>
                                          <p:spTgt spid="7">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animEffect transition="in" filter="fade">
                                      <p:cBhvr>
                                        <p:cTn id="23"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6031390" y="932675"/>
            <a:ext cx="2765160" cy="26883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a:t>SI Engine - Otto Cycle</a:t>
            </a:r>
          </a:p>
        </p:txBody>
      </p:sp>
      <p:sp>
        <p:nvSpPr>
          <p:cNvPr id="4" name="Slide Number Placeholder 3"/>
          <p:cNvSpPr>
            <a:spLocks noGrp="1"/>
          </p:cNvSpPr>
          <p:nvPr>
            <p:ph type="sldNum" sz="quarter" idx="12"/>
          </p:nvPr>
        </p:nvSpPr>
        <p:spPr/>
        <p:txBody>
          <a:bodyPr/>
          <a:lstStyle/>
          <a:p>
            <a:pPr algn="l"/>
            <a:fld id="{16890861-4B16-40B9-9EE8-90F7D404DB3D}" type="slidenum">
              <a:rPr lang="en-US" smtClean="0"/>
              <a:pPr algn="l"/>
              <a:t>8</a:t>
            </a:fld>
            <a:endParaRPr lang="en-US" dirty="0"/>
          </a:p>
        </p:txBody>
      </p:sp>
      <mc:AlternateContent xmlns:mc="http://schemas.openxmlformats.org/markup-compatibility/2006" xmlns:a14="http://schemas.microsoft.com/office/drawing/2010/main">
        <mc:Choice Requires="a14">
          <p:sp>
            <p:nvSpPr>
              <p:cNvPr id="42" name="Content Placeholder 41"/>
              <p:cNvSpPr txBox="1">
                <a:spLocks/>
              </p:cNvSpPr>
              <p:nvPr/>
            </p:nvSpPr>
            <p:spPr>
              <a:xfrm>
                <a:off x="385855" y="2276849"/>
                <a:ext cx="5722345" cy="386666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rgbClr val="076797"/>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rgbClr val="076797"/>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latin typeface="Arial" pitchFamily="34" charset="0"/>
                    <a:cs typeface="Arial" pitchFamily="34" charset="0"/>
                  </a:rPr>
                  <a:t>First Law – Closed System</a:t>
                </a: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Arial" pitchFamily="34" charset="0"/>
                        </a:rPr>
                        <m:t>𝑄</m:t>
                      </m:r>
                      <m:r>
                        <a:rPr lang="en-US" sz="2000" b="0" i="1" smtClean="0">
                          <a:latin typeface="Cambria Math" panose="02040503050406030204" pitchFamily="18" charset="0"/>
                          <a:cs typeface="Arial" pitchFamily="34" charset="0"/>
                        </a:rPr>
                        <m:t>−</m:t>
                      </m:r>
                      <m:r>
                        <a:rPr lang="en-US" sz="2000" b="0" i="1" smtClean="0">
                          <a:latin typeface="Cambria Math" panose="02040503050406030204" pitchFamily="18" charset="0"/>
                          <a:cs typeface="Arial" pitchFamily="34" charset="0"/>
                        </a:rPr>
                        <m:t>𝑊</m:t>
                      </m:r>
                      <m:r>
                        <a:rPr lang="en-US" sz="2000" b="0" i="1" smtClean="0">
                          <a:latin typeface="Cambria Math" panose="02040503050406030204" pitchFamily="18" charset="0"/>
                          <a:cs typeface="Arial" pitchFamily="34" charset="0"/>
                        </a:rPr>
                        <m:t>=∆</m:t>
                      </m:r>
                      <m:r>
                        <a:rPr lang="en-US" sz="2000" b="0" i="1" smtClean="0">
                          <a:latin typeface="Cambria Math" panose="02040503050406030204" pitchFamily="18" charset="0"/>
                          <a:ea typeface="Cambria Math" panose="02040503050406030204" pitchFamily="18" charset="0"/>
                          <a:cs typeface="Arial" pitchFamily="34" charset="0"/>
                        </a:rPr>
                        <m:t>𝐸</m:t>
                      </m:r>
                    </m:oMath>
                  </m:oMathPara>
                </a14:m>
                <a:endParaRPr lang="en-US" sz="2000" dirty="0">
                  <a:latin typeface="Arial" pitchFamily="34" charset="0"/>
                  <a:cs typeface="Arial" pitchFamily="34" charset="0"/>
                </a:endParaRPr>
              </a:p>
              <a:p>
                <a:r>
                  <a:rPr lang="en-US" sz="2000" b="1" dirty="0">
                    <a:latin typeface="Arial" pitchFamily="34" charset="0"/>
                    <a:cs typeface="Arial" pitchFamily="34" charset="0"/>
                  </a:rPr>
                  <a:t>1-2</a:t>
                </a:r>
                <a:r>
                  <a:rPr lang="en-US" sz="2000" dirty="0">
                    <a:latin typeface="Arial" pitchFamily="34" charset="0"/>
                    <a:cs typeface="Arial" pitchFamily="34" charset="0"/>
                  </a:rPr>
                  <a:t> Isentropic compression from BDC to TDC</a:t>
                </a:r>
              </a:p>
              <a:p>
                <a:endParaRPr lang="en-US" sz="2000" dirty="0">
                  <a:latin typeface="Arial" pitchFamily="34" charset="0"/>
                  <a:cs typeface="Arial" pitchFamily="34" charset="0"/>
                </a:endParaRPr>
              </a:p>
              <a:p>
                <a:r>
                  <a:rPr lang="en-US" sz="2000" b="1" dirty="0">
                    <a:latin typeface="Arial" pitchFamily="34" charset="0"/>
                    <a:cs typeface="Arial" pitchFamily="34" charset="0"/>
                  </a:rPr>
                  <a:t>2-3</a:t>
                </a:r>
                <a:r>
                  <a:rPr lang="en-US" sz="2000" dirty="0">
                    <a:latin typeface="Arial" pitchFamily="34" charset="0"/>
                    <a:cs typeface="Arial" pitchFamily="34" charset="0"/>
                  </a:rPr>
                  <a:t> Isochoric heat input (combustion)</a:t>
                </a:r>
              </a:p>
              <a:p>
                <a:endParaRPr lang="en-US" sz="2000" dirty="0">
                  <a:latin typeface="Arial" pitchFamily="34" charset="0"/>
                  <a:cs typeface="Arial" pitchFamily="34" charset="0"/>
                </a:endParaRPr>
              </a:p>
              <a:p>
                <a:r>
                  <a:rPr lang="en-US" sz="2000" b="1" dirty="0">
                    <a:latin typeface="Arial" pitchFamily="34" charset="0"/>
                    <a:cs typeface="Arial" pitchFamily="34" charset="0"/>
                  </a:rPr>
                  <a:t>3-4</a:t>
                </a:r>
                <a:r>
                  <a:rPr lang="en-US" sz="2000" dirty="0">
                    <a:latin typeface="Arial" pitchFamily="34" charset="0"/>
                    <a:cs typeface="Arial" pitchFamily="34" charset="0"/>
                  </a:rPr>
                  <a:t> Isentropic expansion (power stroke)</a:t>
                </a:r>
              </a:p>
              <a:p>
                <a:endParaRPr lang="en-US" sz="2000" dirty="0">
                  <a:latin typeface="Arial" pitchFamily="34" charset="0"/>
                  <a:cs typeface="Arial" pitchFamily="34" charset="0"/>
                </a:endParaRPr>
              </a:p>
              <a:p>
                <a:r>
                  <a:rPr lang="en-US" sz="2000" b="1" dirty="0">
                    <a:latin typeface="Arial" pitchFamily="34" charset="0"/>
                    <a:cs typeface="Arial" pitchFamily="34" charset="0"/>
                  </a:rPr>
                  <a:t>4-1</a:t>
                </a:r>
                <a:r>
                  <a:rPr lang="en-US" sz="2000" dirty="0">
                    <a:latin typeface="Arial" pitchFamily="34" charset="0"/>
                    <a:cs typeface="Arial" pitchFamily="34" charset="0"/>
                  </a:rPr>
                  <a:t> Isochoric heat rejection (exhaust)</a:t>
                </a:r>
              </a:p>
              <a:p>
                <a:endParaRPr lang="en-US" sz="2000" dirty="0">
                  <a:latin typeface="Arial" pitchFamily="34" charset="0"/>
                  <a:cs typeface="Arial" pitchFamily="34" charset="0"/>
                </a:endParaRPr>
              </a:p>
              <a:p>
                <a:endParaRPr lang="en-US" sz="2000" dirty="0">
                  <a:latin typeface="Arial" pitchFamily="34" charset="0"/>
                  <a:cs typeface="Arial" pitchFamily="34" charset="0"/>
                </a:endParaRPr>
              </a:p>
            </p:txBody>
          </p:sp>
        </mc:Choice>
        <mc:Fallback xmlns="">
          <p:sp>
            <p:nvSpPr>
              <p:cNvPr id="42" name="Content Placeholder 41"/>
              <p:cNvSpPr txBox="1">
                <a:spLocks noRot="1" noChangeAspect="1" noMove="1" noResize="1" noEditPoints="1" noAdjustHandles="1" noChangeArrowheads="1" noChangeShapeType="1" noTextEdit="1"/>
              </p:cNvSpPr>
              <p:nvPr/>
            </p:nvSpPr>
            <p:spPr>
              <a:xfrm>
                <a:off x="385855" y="2276849"/>
                <a:ext cx="5722345" cy="3866665"/>
              </a:xfrm>
              <a:prstGeom prst="rect">
                <a:avLst/>
              </a:prstGeom>
              <a:blipFill>
                <a:blip r:embed="rId4"/>
                <a:stretch>
                  <a:fillRect l="-1065" t="-630"/>
                </a:stretch>
              </a:blipFill>
            </p:spPr>
            <p:txBody>
              <a:bodyPr/>
              <a:lstStyle/>
              <a:p>
                <a:r>
                  <a:rPr lang="en-US">
                    <a:noFill/>
                  </a:rPr>
                  <a:t> </a:t>
                </a:r>
              </a:p>
            </p:txBody>
          </p:sp>
        </mc:Fallback>
      </mc:AlternateContent>
      <p:grpSp>
        <p:nvGrpSpPr>
          <p:cNvPr id="49" name="Group 48"/>
          <p:cNvGrpSpPr>
            <a:grpSpLocks noChangeAspect="1"/>
          </p:cNvGrpSpPr>
          <p:nvPr/>
        </p:nvGrpSpPr>
        <p:grpSpPr>
          <a:xfrm>
            <a:off x="7061465" y="721248"/>
            <a:ext cx="1239643" cy="2028507"/>
            <a:chOff x="4495190" y="1892800"/>
            <a:chExt cx="1689820" cy="2765160"/>
          </a:xfrm>
        </p:grpSpPr>
        <p:sp>
          <p:nvSpPr>
            <p:cNvPr id="50" name="Freeform 49"/>
            <p:cNvSpPr/>
            <p:nvPr/>
          </p:nvSpPr>
          <p:spPr>
            <a:xfrm>
              <a:off x="4534215" y="1934598"/>
              <a:ext cx="1617203" cy="1964827"/>
            </a:xfrm>
            <a:custGeom>
              <a:avLst/>
              <a:gdLst>
                <a:gd name="connsiteX0" fmla="*/ 0 w 1617203"/>
                <a:gd name="connsiteY0" fmla="*/ 0 h 1964827"/>
                <a:gd name="connsiteX1" fmla="*/ 672575 w 1617203"/>
                <a:gd name="connsiteY1" fmla="*/ 959742 h 1964827"/>
                <a:gd name="connsiteX2" fmla="*/ 1617203 w 1617203"/>
                <a:gd name="connsiteY2" fmla="*/ 1964827 h 1964827"/>
              </a:gdLst>
              <a:ahLst/>
              <a:cxnLst>
                <a:cxn ang="0">
                  <a:pos x="connsiteX0" y="connsiteY0"/>
                </a:cxn>
                <a:cxn ang="0">
                  <a:pos x="connsiteX1" y="connsiteY1"/>
                </a:cxn>
                <a:cxn ang="0">
                  <a:pos x="connsiteX2" y="connsiteY2"/>
                </a:cxn>
              </a:cxnLst>
              <a:rect l="l" t="t" r="r" b="b"/>
              <a:pathLst>
                <a:path w="1617203" h="1964827">
                  <a:moveTo>
                    <a:pt x="0" y="0"/>
                  </a:moveTo>
                  <a:cubicBezTo>
                    <a:pt x="201520" y="316135"/>
                    <a:pt x="403041" y="632271"/>
                    <a:pt x="672575" y="959742"/>
                  </a:cubicBezTo>
                  <a:cubicBezTo>
                    <a:pt x="942109" y="1287213"/>
                    <a:pt x="1279656" y="1626020"/>
                    <a:pt x="1617203" y="1964827"/>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4534215" y="3204179"/>
              <a:ext cx="1617203" cy="1420720"/>
            </a:xfrm>
            <a:custGeom>
              <a:avLst/>
              <a:gdLst>
                <a:gd name="connsiteX0" fmla="*/ 0 w 1617203"/>
                <a:gd name="connsiteY0" fmla="*/ 0 h 1420720"/>
                <a:gd name="connsiteX1" fmla="*/ 740588 w 1617203"/>
                <a:gd name="connsiteY1" fmla="*/ 748145 h 1420720"/>
                <a:gd name="connsiteX2" fmla="*/ 1617203 w 1617203"/>
                <a:gd name="connsiteY2" fmla="*/ 1420720 h 1420720"/>
              </a:gdLst>
              <a:ahLst/>
              <a:cxnLst>
                <a:cxn ang="0">
                  <a:pos x="connsiteX0" y="connsiteY0"/>
                </a:cxn>
                <a:cxn ang="0">
                  <a:pos x="connsiteX1" y="connsiteY1"/>
                </a:cxn>
                <a:cxn ang="0">
                  <a:pos x="connsiteX2" y="connsiteY2"/>
                </a:cxn>
              </a:cxnLst>
              <a:rect l="l" t="t" r="r" b="b"/>
              <a:pathLst>
                <a:path w="1617203" h="1420720">
                  <a:moveTo>
                    <a:pt x="0" y="0"/>
                  </a:moveTo>
                  <a:cubicBezTo>
                    <a:pt x="235527" y="255679"/>
                    <a:pt x="471054" y="511358"/>
                    <a:pt x="740588" y="748145"/>
                  </a:cubicBezTo>
                  <a:cubicBezTo>
                    <a:pt x="1010122" y="984932"/>
                    <a:pt x="1313662" y="1202826"/>
                    <a:pt x="1617203" y="1420720"/>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2" name="Group 27"/>
            <p:cNvGrpSpPr/>
            <p:nvPr/>
          </p:nvGrpSpPr>
          <p:grpSpPr>
            <a:xfrm>
              <a:off x="4495190" y="1892800"/>
              <a:ext cx="1689820" cy="2765160"/>
              <a:chOff x="4495190" y="1892800"/>
              <a:chExt cx="1689820" cy="2765160"/>
            </a:xfrm>
          </p:grpSpPr>
          <p:cxnSp>
            <p:nvCxnSpPr>
              <p:cNvPr id="53" name="Straight Connector 52"/>
              <p:cNvCxnSpPr/>
              <p:nvPr/>
            </p:nvCxnSpPr>
            <p:spPr>
              <a:xfrm rot="5400000" flipH="1" flipV="1">
                <a:off x="3899913" y="2564888"/>
                <a:ext cx="1267365" cy="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5781759" y="4254706"/>
                <a:ext cx="729696" cy="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4495190" y="1892800"/>
                <a:ext cx="76810" cy="76810"/>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108200" y="3851455"/>
                <a:ext cx="76810" cy="76810"/>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495190" y="3160165"/>
                <a:ext cx="76810" cy="76810"/>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08200" y="4581150"/>
                <a:ext cx="76810" cy="76810"/>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59" name="Straight Connector 58"/>
          <p:cNvCxnSpPr/>
          <p:nvPr/>
        </p:nvCxnSpPr>
        <p:spPr>
          <a:xfrm rot="5400000">
            <a:off x="5381948" y="1600994"/>
            <a:ext cx="27192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741557" y="2960603"/>
            <a:ext cx="1879459"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1" name="Object 60"/>
          <p:cNvGraphicFramePr>
            <a:graphicFrameLocks noChangeAspect="1"/>
          </p:cNvGraphicFramePr>
          <p:nvPr>
            <p:extLst>
              <p:ext uri="{D42A27DB-BD31-4B8C-83A1-F6EECF244321}">
                <p14:modId xmlns:p14="http://schemas.microsoft.com/office/powerpoint/2010/main" val="1611219546"/>
              </p:ext>
            </p:extLst>
          </p:nvPr>
        </p:nvGraphicFramePr>
        <p:xfrm>
          <a:off x="6501626" y="241386"/>
          <a:ext cx="238025" cy="257861"/>
        </p:xfrm>
        <a:graphic>
          <a:graphicData uri="http://schemas.openxmlformats.org/presentationml/2006/ole">
            <mc:AlternateContent xmlns:mc="http://schemas.openxmlformats.org/markup-compatibility/2006">
              <mc:Choice xmlns:v="urn:schemas-microsoft-com:vml" Requires="v">
                <p:oleObj name="Equation" r:id="rId5" imgW="152268" imgH="164957" progId="">
                  <p:embed/>
                </p:oleObj>
              </mc:Choice>
              <mc:Fallback>
                <p:oleObj name="Equation" r:id="rId5" imgW="152268" imgH="164957" progId="">
                  <p:embed/>
                  <p:pic>
                    <p:nvPicPr>
                      <p:cNvPr id="0" name="Picture 17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1626" y="241386"/>
                        <a:ext cx="238025" cy="2578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 name="TextBox 61"/>
          <p:cNvSpPr txBox="1"/>
          <p:nvPr/>
        </p:nvSpPr>
        <p:spPr>
          <a:xfrm>
            <a:off x="8260296" y="2592206"/>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1</a:t>
            </a:r>
          </a:p>
        </p:txBody>
      </p:sp>
      <p:sp>
        <p:nvSpPr>
          <p:cNvPr id="63" name="TextBox 62"/>
          <p:cNvSpPr txBox="1"/>
          <p:nvPr/>
        </p:nvSpPr>
        <p:spPr>
          <a:xfrm>
            <a:off x="6821534" y="1521017"/>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2</a:t>
            </a:r>
          </a:p>
        </p:txBody>
      </p:sp>
      <p:sp>
        <p:nvSpPr>
          <p:cNvPr id="64" name="TextBox 63"/>
          <p:cNvSpPr txBox="1"/>
          <p:nvPr/>
        </p:nvSpPr>
        <p:spPr>
          <a:xfrm>
            <a:off x="6941499" y="472816"/>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3</a:t>
            </a:r>
          </a:p>
        </p:txBody>
      </p:sp>
      <p:sp>
        <p:nvSpPr>
          <p:cNvPr id="65" name="TextBox 64"/>
          <p:cNvSpPr txBox="1"/>
          <p:nvPr/>
        </p:nvSpPr>
        <p:spPr>
          <a:xfrm>
            <a:off x="8141154" y="1880914"/>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4</a:t>
            </a:r>
          </a:p>
        </p:txBody>
      </p:sp>
      <p:cxnSp>
        <p:nvCxnSpPr>
          <p:cNvPr id="66" name="Straight Connector 65"/>
          <p:cNvCxnSpPr/>
          <p:nvPr/>
        </p:nvCxnSpPr>
        <p:spPr>
          <a:xfrm rot="5400000">
            <a:off x="6386412" y="2430471"/>
            <a:ext cx="138258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8114637" y="2968141"/>
            <a:ext cx="30724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191447" y="2737711"/>
            <a:ext cx="508473" cy="276999"/>
          </a:xfrm>
          <a:prstGeom prst="rect">
            <a:avLst/>
          </a:prstGeom>
          <a:noFill/>
        </p:spPr>
        <p:txBody>
          <a:bodyPr wrap="none" rtlCol="0">
            <a:spAutoFit/>
          </a:bodyPr>
          <a:lstStyle/>
          <a:p>
            <a:r>
              <a:rPr lang="en-US" sz="1200" dirty="0">
                <a:latin typeface="Arial" pitchFamily="34" charset="0"/>
                <a:cs typeface="Arial" pitchFamily="34" charset="0"/>
              </a:rPr>
              <a:t>BDC</a:t>
            </a:r>
          </a:p>
        </p:txBody>
      </p:sp>
      <p:sp>
        <p:nvSpPr>
          <p:cNvPr id="69" name="TextBox 68"/>
          <p:cNvSpPr txBox="1"/>
          <p:nvPr/>
        </p:nvSpPr>
        <p:spPr>
          <a:xfrm>
            <a:off x="7030348" y="2726382"/>
            <a:ext cx="500458" cy="276999"/>
          </a:xfrm>
          <a:prstGeom prst="rect">
            <a:avLst/>
          </a:prstGeom>
          <a:noFill/>
        </p:spPr>
        <p:txBody>
          <a:bodyPr wrap="none" rtlCol="0">
            <a:spAutoFit/>
          </a:bodyPr>
          <a:lstStyle/>
          <a:p>
            <a:r>
              <a:rPr lang="en-US" sz="1200" dirty="0">
                <a:latin typeface="Arial" pitchFamily="34" charset="0"/>
                <a:cs typeface="Arial" pitchFamily="34" charset="0"/>
              </a:rPr>
              <a:t>TDC</a:t>
            </a:r>
          </a:p>
        </p:txBody>
      </p:sp>
      <p:sp>
        <p:nvSpPr>
          <p:cNvPr id="71" name="Freeform 70"/>
          <p:cNvSpPr/>
          <p:nvPr/>
        </p:nvSpPr>
        <p:spPr>
          <a:xfrm flipH="1">
            <a:off x="7038306" y="3735456"/>
            <a:ext cx="1186372" cy="1441387"/>
          </a:xfrm>
          <a:custGeom>
            <a:avLst/>
            <a:gdLst>
              <a:gd name="connsiteX0" fmla="*/ 0 w 1617203"/>
              <a:gd name="connsiteY0" fmla="*/ 0 h 1964827"/>
              <a:gd name="connsiteX1" fmla="*/ 672575 w 1617203"/>
              <a:gd name="connsiteY1" fmla="*/ 959742 h 1964827"/>
              <a:gd name="connsiteX2" fmla="*/ 1617203 w 1617203"/>
              <a:gd name="connsiteY2" fmla="*/ 1964827 h 1964827"/>
            </a:gdLst>
            <a:ahLst/>
            <a:cxnLst>
              <a:cxn ang="0">
                <a:pos x="connsiteX0" y="connsiteY0"/>
              </a:cxn>
              <a:cxn ang="0">
                <a:pos x="connsiteX1" y="connsiteY1"/>
              </a:cxn>
              <a:cxn ang="0">
                <a:pos x="connsiteX2" y="connsiteY2"/>
              </a:cxn>
            </a:cxnLst>
            <a:rect l="l" t="t" r="r" b="b"/>
            <a:pathLst>
              <a:path w="1617203" h="1964827">
                <a:moveTo>
                  <a:pt x="0" y="0"/>
                </a:moveTo>
                <a:cubicBezTo>
                  <a:pt x="201520" y="316135"/>
                  <a:pt x="403041" y="632271"/>
                  <a:pt x="672575" y="959742"/>
                </a:cubicBezTo>
                <a:cubicBezTo>
                  <a:pt x="942109" y="1287213"/>
                  <a:pt x="1279656" y="1626020"/>
                  <a:pt x="1617203" y="1964827"/>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flipH="1">
            <a:off x="7038306" y="4666814"/>
            <a:ext cx="1186372" cy="1042233"/>
          </a:xfrm>
          <a:custGeom>
            <a:avLst/>
            <a:gdLst>
              <a:gd name="connsiteX0" fmla="*/ 0 w 1617203"/>
              <a:gd name="connsiteY0" fmla="*/ 0 h 1420720"/>
              <a:gd name="connsiteX1" fmla="*/ 740588 w 1617203"/>
              <a:gd name="connsiteY1" fmla="*/ 748145 h 1420720"/>
              <a:gd name="connsiteX2" fmla="*/ 1617203 w 1617203"/>
              <a:gd name="connsiteY2" fmla="*/ 1420720 h 1420720"/>
            </a:gdLst>
            <a:ahLst/>
            <a:cxnLst>
              <a:cxn ang="0">
                <a:pos x="connsiteX0" y="connsiteY0"/>
              </a:cxn>
              <a:cxn ang="0">
                <a:pos x="connsiteX1" y="connsiteY1"/>
              </a:cxn>
              <a:cxn ang="0">
                <a:pos x="connsiteX2" y="connsiteY2"/>
              </a:cxn>
            </a:cxnLst>
            <a:rect l="l" t="t" r="r" b="b"/>
            <a:pathLst>
              <a:path w="1617203" h="1420720">
                <a:moveTo>
                  <a:pt x="0" y="0"/>
                </a:moveTo>
                <a:cubicBezTo>
                  <a:pt x="235527" y="255679"/>
                  <a:pt x="471054" y="511358"/>
                  <a:pt x="740588" y="748145"/>
                </a:cubicBezTo>
                <a:cubicBezTo>
                  <a:pt x="1010122" y="984932"/>
                  <a:pt x="1313662" y="1202826"/>
                  <a:pt x="1617203" y="1420720"/>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3" name="Straight Connector 72"/>
          <p:cNvCxnSpPr/>
          <p:nvPr/>
        </p:nvCxnSpPr>
        <p:spPr>
          <a:xfrm rot="16200000" flipV="1">
            <a:off x="7760266" y="4197833"/>
            <a:ext cx="929732" cy="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6774185" y="5437475"/>
            <a:ext cx="535301" cy="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flipH="1">
            <a:off x="8196959" y="3704793"/>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flipH="1">
            <a:off x="7013663" y="5141652"/>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flipH="1">
            <a:off x="8196959" y="4634525"/>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flipH="1">
            <a:off x="7013663" y="5676953"/>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p:nvPr/>
        </p:nvCxnSpPr>
        <p:spPr>
          <a:xfrm rot="5400000">
            <a:off x="5380875" y="4571643"/>
            <a:ext cx="27192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740484" y="5931252"/>
            <a:ext cx="1879459"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1" name="Object 4"/>
          <p:cNvGraphicFramePr>
            <a:graphicFrameLocks noChangeAspect="1"/>
          </p:cNvGraphicFramePr>
          <p:nvPr>
            <p:extLst>
              <p:ext uri="{D42A27DB-BD31-4B8C-83A1-F6EECF244321}">
                <p14:modId xmlns:p14="http://schemas.microsoft.com/office/powerpoint/2010/main" val="3689717872"/>
              </p:ext>
            </p:extLst>
          </p:nvPr>
        </p:nvGraphicFramePr>
        <p:xfrm>
          <a:off x="6510838" y="3212085"/>
          <a:ext cx="218190" cy="257861"/>
        </p:xfrm>
        <a:graphic>
          <a:graphicData uri="http://schemas.openxmlformats.org/presentationml/2006/ole">
            <mc:AlternateContent xmlns:mc="http://schemas.openxmlformats.org/markup-compatibility/2006">
              <mc:Choice xmlns:v="urn:schemas-microsoft-com:vml" Requires="v">
                <p:oleObj name="Equation" r:id="rId7" imgW="139579" imgH="164957" progId="">
                  <p:embed/>
                </p:oleObj>
              </mc:Choice>
              <mc:Fallback>
                <p:oleObj name="Equation" r:id="rId7" imgW="139579" imgH="164957" progId="">
                  <p:embed/>
                  <p:pic>
                    <p:nvPicPr>
                      <p:cNvPr id="0" name="Picture 1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0838" y="3212085"/>
                        <a:ext cx="218190" cy="2578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 name="Object 5"/>
          <p:cNvGraphicFramePr>
            <a:graphicFrameLocks noChangeAspect="1"/>
          </p:cNvGraphicFramePr>
          <p:nvPr>
            <p:extLst>
              <p:ext uri="{D42A27DB-BD31-4B8C-83A1-F6EECF244321}">
                <p14:modId xmlns:p14="http://schemas.microsoft.com/office/powerpoint/2010/main" val="2354867985"/>
              </p:ext>
            </p:extLst>
          </p:nvPr>
        </p:nvGraphicFramePr>
        <p:xfrm>
          <a:off x="8618031" y="5925325"/>
          <a:ext cx="178519" cy="218190"/>
        </p:xfrm>
        <a:graphic>
          <a:graphicData uri="http://schemas.openxmlformats.org/presentationml/2006/ole">
            <mc:AlternateContent xmlns:mc="http://schemas.openxmlformats.org/markup-compatibility/2006">
              <mc:Choice xmlns:v="urn:schemas-microsoft-com:vml" Requires="v">
                <p:oleObj name="Equation" r:id="rId9" imgW="114201" imgH="139579" progId="">
                  <p:embed/>
                </p:oleObj>
              </mc:Choice>
              <mc:Fallback>
                <p:oleObj name="Equation" r:id="rId9" imgW="114201" imgH="139579" progId="">
                  <p:embed/>
                  <p:pic>
                    <p:nvPicPr>
                      <p:cNvPr id="0" name="Picture 17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18031" y="5925325"/>
                        <a:ext cx="178519" cy="218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 name="TextBox 82"/>
          <p:cNvSpPr txBox="1"/>
          <p:nvPr/>
        </p:nvSpPr>
        <p:spPr>
          <a:xfrm>
            <a:off x="6902797" y="5691321"/>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1</a:t>
            </a:r>
          </a:p>
        </p:txBody>
      </p:sp>
      <p:sp>
        <p:nvSpPr>
          <p:cNvPr id="84" name="TextBox 83"/>
          <p:cNvSpPr txBox="1"/>
          <p:nvPr/>
        </p:nvSpPr>
        <p:spPr>
          <a:xfrm>
            <a:off x="6893698" y="4864459"/>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2</a:t>
            </a:r>
          </a:p>
        </p:txBody>
      </p:sp>
      <p:sp>
        <p:nvSpPr>
          <p:cNvPr id="85" name="TextBox 84"/>
          <p:cNvSpPr txBox="1"/>
          <p:nvPr/>
        </p:nvSpPr>
        <p:spPr>
          <a:xfrm>
            <a:off x="8092529" y="3456361"/>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3</a:t>
            </a:r>
          </a:p>
        </p:txBody>
      </p:sp>
      <p:sp>
        <p:nvSpPr>
          <p:cNvPr id="86" name="TextBox 85"/>
          <p:cNvSpPr txBox="1"/>
          <p:nvPr/>
        </p:nvSpPr>
        <p:spPr>
          <a:xfrm>
            <a:off x="8093352" y="4664516"/>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4</a:t>
            </a:r>
          </a:p>
        </p:txBody>
      </p:sp>
      <p:sp>
        <p:nvSpPr>
          <p:cNvPr id="87" name="TextBox 86"/>
          <p:cNvSpPr txBox="1"/>
          <p:nvPr/>
        </p:nvSpPr>
        <p:spPr>
          <a:xfrm rot="18704679">
            <a:off x="7135811" y="4370247"/>
            <a:ext cx="805029" cy="276999"/>
          </a:xfrm>
          <a:prstGeom prst="rect">
            <a:avLst/>
          </a:prstGeom>
          <a:noFill/>
        </p:spPr>
        <p:txBody>
          <a:bodyPr wrap="none" rtlCol="0">
            <a:spAutoFit/>
          </a:bodyPr>
          <a:lstStyle/>
          <a:p>
            <a:r>
              <a:rPr lang="en-US" sz="1200" i="1" dirty="0">
                <a:latin typeface="Times New Roman" pitchFamily="18" charset="0"/>
                <a:cs typeface="Times New Roman" pitchFamily="18" charset="0"/>
              </a:rPr>
              <a:t>v</a:t>
            </a:r>
            <a:r>
              <a:rPr lang="en-US" sz="1200" dirty="0">
                <a:latin typeface="Arial" pitchFamily="34" charset="0"/>
                <a:cs typeface="Arial" pitchFamily="34" charset="0"/>
              </a:rPr>
              <a:t> = </a:t>
            </a:r>
            <a:r>
              <a:rPr lang="en-US" sz="1200" dirty="0" err="1">
                <a:latin typeface="Arial" pitchFamily="34" charset="0"/>
                <a:cs typeface="Arial" pitchFamily="34" charset="0"/>
              </a:rPr>
              <a:t>const</a:t>
            </a:r>
            <a:endParaRPr lang="en-US" sz="1200" dirty="0">
              <a:latin typeface="Arial" pitchFamily="34" charset="0"/>
              <a:cs typeface="Arial" pitchFamily="34" charset="0"/>
            </a:endParaRPr>
          </a:p>
        </p:txBody>
      </p:sp>
      <p:sp>
        <p:nvSpPr>
          <p:cNvPr id="88" name="TextBox 87"/>
          <p:cNvSpPr txBox="1"/>
          <p:nvPr/>
        </p:nvSpPr>
        <p:spPr>
          <a:xfrm rot="19063453">
            <a:off x="7299020" y="4905606"/>
            <a:ext cx="805029" cy="276999"/>
          </a:xfrm>
          <a:prstGeom prst="rect">
            <a:avLst/>
          </a:prstGeom>
          <a:noFill/>
        </p:spPr>
        <p:txBody>
          <a:bodyPr wrap="none" rtlCol="0">
            <a:spAutoFit/>
          </a:bodyPr>
          <a:lstStyle/>
          <a:p>
            <a:r>
              <a:rPr lang="en-US" sz="1200" i="1" dirty="0">
                <a:latin typeface="Times New Roman" pitchFamily="18" charset="0"/>
                <a:cs typeface="Times New Roman" pitchFamily="18" charset="0"/>
              </a:rPr>
              <a:t>v</a:t>
            </a:r>
            <a:r>
              <a:rPr lang="en-US" sz="1200" dirty="0">
                <a:latin typeface="Arial" pitchFamily="34" charset="0"/>
                <a:cs typeface="Arial" pitchFamily="34" charset="0"/>
              </a:rPr>
              <a:t> = </a:t>
            </a:r>
            <a:r>
              <a:rPr lang="en-US" sz="1200" dirty="0" err="1">
                <a:latin typeface="Arial" pitchFamily="34" charset="0"/>
                <a:cs typeface="Arial" pitchFamily="34" charset="0"/>
              </a:rPr>
              <a:t>const</a:t>
            </a:r>
            <a:endParaRPr lang="en-US" sz="1200" dirty="0">
              <a:latin typeface="Arial" pitchFamily="34" charset="0"/>
              <a:cs typeface="Arial" pitchFamily="34" charset="0"/>
            </a:endParaRPr>
          </a:p>
        </p:txBody>
      </p:sp>
      <p:graphicFrame>
        <p:nvGraphicFramePr>
          <p:cNvPr id="290816" name="Object 290815"/>
          <p:cNvGraphicFramePr>
            <a:graphicFrameLocks noChangeAspect="1"/>
          </p:cNvGraphicFramePr>
          <p:nvPr>
            <p:extLst>
              <p:ext uri="{D42A27DB-BD31-4B8C-83A1-F6EECF244321}">
                <p14:modId xmlns:p14="http://schemas.microsoft.com/office/powerpoint/2010/main" val="4223844168"/>
              </p:ext>
            </p:extLst>
          </p:nvPr>
        </p:nvGraphicFramePr>
        <p:xfrm>
          <a:off x="8611020" y="2968140"/>
          <a:ext cx="177800" cy="217487"/>
        </p:xfrm>
        <a:graphic>
          <a:graphicData uri="http://schemas.openxmlformats.org/presentationml/2006/ole">
            <mc:AlternateContent xmlns:mc="http://schemas.openxmlformats.org/markup-compatibility/2006">
              <mc:Choice xmlns:v="urn:schemas-microsoft-com:vml" Requires="v">
                <p:oleObj name="Equation" r:id="rId11" imgW="114120" imgH="139680" progId="">
                  <p:embed/>
                </p:oleObj>
              </mc:Choice>
              <mc:Fallback>
                <p:oleObj name="Equation" r:id="rId11" imgW="114120" imgH="139680" progId="">
                  <p:embed/>
                  <p:pic>
                    <p:nvPicPr>
                      <p:cNvPr id="0" name="Picture 17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11020" y="2968140"/>
                        <a:ext cx="177800" cy="217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0817" name="Object 290816"/>
          <p:cNvGraphicFramePr>
            <a:graphicFrameLocks noChangeAspect="1"/>
          </p:cNvGraphicFramePr>
          <p:nvPr>
            <p:extLst>
              <p:ext uri="{D42A27DB-BD31-4B8C-83A1-F6EECF244321}">
                <p14:modId xmlns:p14="http://schemas.microsoft.com/office/powerpoint/2010/main" val="4138183192"/>
              </p:ext>
            </p:extLst>
          </p:nvPr>
        </p:nvGraphicFramePr>
        <p:xfrm>
          <a:off x="2574940" y="3318955"/>
          <a:ext cx="1821960" cy="444150"/>
        </p:xfrm>
        <a:graphic>
          <a:graphicData uri="http://schemas.openxmlformats.org/presentationml/2006/ole">
            <mc:AlternateContent xmlns:mc="http://schemas.openxmlformats.org/markup-compatibility/2006">
              <mc:Choice xmlns:v="urn:schemas-microsoft-com:vml" Requires="v">
                <p:oleObj name="Equation" r:id="rId13" imgW="1041120" imgH="253800" progId="">
                  <p:embed/>
                </p:oleObj>
              </mc:Choice>
              <mc:Fallback>
                <p:oleObj name="Equation" r:id="rId13" imgW="1041120" imgH="253800" progId="">
                  <p:embed/>
                  <p:pic>
                    <p:nvPicPr>
                      <p:cNvPr id="0" name="Picture 17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74940" y="3318955"/>
                        <a:ext cx="1821960" cy="444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456575458"/>
              </p:ext>
            </p:extLst>
          </p:nvPr>
        </p:nvGraphicFramePr>
        <p:xfrm>
          <a:off x="2574940" y="4046099"/>
          <a:ext cx="1822450" cy="444500"/>
        </p:xfrm>
        <a:graphic>
          <a:graphicData uri="http://schemas.openxmlformats.org/presentationml/2006/ole">
            <mc:AlternateContent xmlns:mc="http://schemas.openxmlformats.org/markup-compatibility/2006">
              <mc:Choice xmlns:v="urn:schemas-microsoft-com:vml" Requires="v">
                <p:oleObj name="Equation" r:id="rId15" imgW="1041120" imgH="253800" progId="">
                  <p:embed/>
                </p:oleObj>
              </mc:Choice>
              <mc:Fallback>
                <p:oleObj name="Equation" r:id="rId15" imgW="1041120" imgH="253800" progId="">
                  <p:embed/>
                  <p:pic>
                    <p:nvPicPr>
                      <p:cNvPr id="0" name="Picture 17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74940" y="4046099"/>
                        <a:ext cx="182245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154535447"/>
              </p:ext>
            </p:extLst>
          </p:nvPr>
        </p:nvGraphicFramePr>
        <p:xfrm>
          <a:off x="2583182" y="4789535"/>
          <a:ext cx="1844675" cy="444500"/>
        </p:xfrm>
        <a:graphic>
          <a:graphicData uri="http://schemas.openxmlformats.org/presentationml/2006/ole">
            <mc:AlternateContent xmlns:mc="http://schemas.openxmlformats.org/markup-compatibility/2006">
              <mc:Choice xmlns:v="urn:schemas-microsoft-com:vml" Requires="v">
                <p:oleObj name="Equation" r:id="rId17" imgW="1054100" imgH="254000" progId="">
                  <p:embed/>
                </p:oleObj>
              </mc:Choice>
              <mc:Fallback>
                <p:oleObj name="Equation" r:id="rId17" imgW="1054100" imgH="254000" progId="">
                  <p:embed/>
                  <p:pic>
                    <p:nvPicPr>
                      <p:cNvPr id="0" name="Object 2908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83182" y="4789535"/>
                        <a:ext cx="18446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97761907"/>
              </p:ext>
            </p:extLst>
          </p:nvPr>
        </p:nvGraphicFramePr>
        <p:xfrm>
          <a:off x="2586038" y="5596040"/>
          <a:ext cx="1800225" cy="444500"/>
        </p:xfrm>
        <a:graphic>
          <a:graphicData uri="http://schemas.openxmlformats.org/presentationml/2006/ole">
            <mc:AlternateContent xmlns:mc="http://schemas.openxmlformats.org/markup-compatibility/2006">
              <mc:Choice xmlns:v="urn:schemas-microsoft-com:vml" Requires="v">
                <p:oleObj name="Equation" r:id="rId19" imgW="1028254" imgH="253890" progId="">
                  <p:embed/>
                </p:oleObj>
              </mc:Choice>
              <mc:Fallback>
                <p:oleObj name="Equation" r:id="rId19" imgW="1028254" imgH="253890" progId="">
                  <p:embed/>
                  <p:pic>
                    <p:nvPicPr>
                      <p:cNvPr id="0" name="Object 2908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86038" y="5596040"/>
                        <a:ext cx="18002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 name="Picture 12">
            <a:extLst>
              <a:ext uri="{FF2B5EF4-FFF2-40B4-BE49-F238E27FC236}">
                <a16:creationId xmlns:a16="http://schemas.microsoft.com/office/drawing/2014/main" id="{95061E07-7193-46D7-9FA9-167B55A7388F}"/>
              </a:ext>
            </a:extLst>
          </p:cNvPr>
          <p:cNvPicPr>
            <a:picLocks noChangeAspect="1"/>
          </p:cNvPicPr>
          <p:nvPr/>
        </p:nvPicPr>
        <p:blipFill>
          <a:blip r:embed="rId21"/>
          <a:stretch>
            <a:fillRect/>
          </a:stretch>
        </p:blipFill>
        <p:spPr>
          <a:xfrm>
            <a:off x="1108877" y="1079625"/>
            <a:ext cx="3962388" cy="1197225"/>
          </a:xfrm>
          <a:prstGeom prst="rect">
            <a:avLst/>
          </a:prstGeom>
        </p:spPr>
      </p:pic>
    </p:spTree>
    <p:extLst>
      <p:ext uri="{BB962C8B-B14F-4D97-AF65-F5344CB8AC3E}">
        <p14:creationId xmlns:p14="http://schemas.microsoft.com/office/powerpoint/2010/main" val="39901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2">
                                            <p:txEl>
                                              <p:pRg st="2" end="2"/>
                                            </p:txEl>
                                          </p:spTgt>
                                        </p:tgtEl>
                                        <p:attrNameLst>
                                          <p:attrName>style.visibility</p:attrName>
                                        </p:attrNameLst>
                                      </p:cBhvr>
                                      <p:to>
                                        <p:strVal val="visible"/>
                                      </p:to>
                                    </p:set>
                                    <p:animEffect transition="in" filter="wipe(left)">
                                      <p:cBhvr>
                                        <p:cTn id="7" dur="500"/>
                                        <p:tgtEl>
                                          <p:spTgt spid="42">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2">
                                            <p:txEl>
                                              <p:pRg st="4" end="4"/>
                                            </p:txEl>
                                          </p:spTgt>
                                        </p:tgtEl>
                                        <p:attrNameLst>
                                          <p:attrName>style.visibility</p:attrName>
                                        </p:attrNameLst>
                                      </p:cBhvr>
                                      <p:to>
                                        <p:strVal val="visible"/>
                                      </p:to>
                                    </p:set>
                                    <p:animEffect transition="in" filter="wipe(left)">
                                      <p:cBhvr>
                                        <p:cTn id="10" dur="500"/>
                                        <p:tgtEl>
                                          <p:spTgt spid="42">
                                            <p:txEl>
                                              <p:pRg st="4" end="4"/>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2">
                                            <p:txEl>
                                              <p:pRg st="6" end="6"/>
                                            </p:txEl>
                                          </p:spTgt>
                                        </p:tgtEl>
                                        <p:attrNameLst>
                                          <p:attrName>style.visibility</p:attrName>
                                        </p:attrNameLst>
                                      </p:cBhvr>
                                      <p:to>
                                        <p:strVal val="visible"/>
                                      </p:to>
                                    </p:set>
                                    <p:animEffect transition="in" filter="wipe(left)">
                                      <p:cBhvr>
                                        <p:cTn id="13" dur="500"/>
                                        <p:tgtEl>
                                          <p:spTgt spid="42">
                                            <p:txEl>
                                              <p:pRg st="6" end="6"/>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42">
                                            <p:txEl>
                                              <p:pRg st="8" end="8"/>
                                            </p:txEl>
                                          </p:spTgt>
                                        </p:tgtEl>
                                        <p:attrNameLst>
                                          <p:attrName>style.visibility</p:attrName>
                                        </p:attrNameLst>
                                      </p:cBhvr>
                                      <p:to>
                                        <p:strVal val="visible"/>
                                      </p:to>
                                    </p:set>
                                    <p:animEffect transition="in" filter="wipe(left)">
                                      <p:cBhvr>
                                        <p:cTn id="16" dur="500"/>
                                        <p:tgtEl>
                                          <p:spTgt spid="42">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2">
                                            <p:txEl>
                                              <p:pRg st="0" end="0"/>
                                            </p:txEl>
                                          </p:spTgt>
                                        </p:tgtEl>
                                        <p:attrNameLst>
                                          <p:attrName>style.visibility</p:attrName>
                                        </p:attrNameLst>
                                      </p:cBhvr>
                                      <p:to>
                                        <p:strVal val="visible"/>
                                      </p:to>
                                    </p:set>
                                    <p:animEffect transition="in" filter="wipe(left)">
                                      <p:cBhvr>
                                        <p:cTn id="21" dur="500"/>
                                        <p:tgtEl>
                                          <p:spTgt spid="42">
                                            <p:txEl>
                                              <p:pRg st="0" end="0"/>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42">
                                            <p:txEl>
                                              <p:pRg st="1" end="1"/>
                                            </p:txEl>
                                          </p:spTgt>
                                        </p:tgtEl>
                                        <p:attrNameLst>
                                          <p:attrName>style.visibility</p:attrName>
                                        </p:attrNameLst>
                                      </p:cBhvr>
                                      <p:to>
                                        <p:strVal val="visible"/>
                                      </p:to>
                                    </p:set>
                                    <p:animEffect transition="in" filter="wipe(left)">
                                      <p:cBhvr>
                                        <p:cTn id="24" dur="500"/>
                                        <p:tgtEl>
                                          <p:spTgt spid="4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90817"/>
                                        </p:tgtEl>
                                        <p:attrNameLst>
                                          <p:attrName>style.visibility</p:attrName>
                                        </p:attrNameLst>
                                      </p:cBhvr>
                                      <p:to>
                                        <p:strVal val="visible"/>
                                      </p:to>
                                    </p:set>
                                    <p:anim calcmode="lin" valueType="num">
                                      <p:cBhvr>
                                        <p:cTn id="29" dur="500" fill="hold"/>
                                        <p:tgtEl>
                                          <p:spTgt spid="290817"/>
                                        </p:tgtEl>
                                        <p:attrNameLst>
                                          <p:attrName>ppt_w</p:attrName>
                                        </p:attrNameLst>
                                      </p:cBhvr>
                                      <p:tavLst>
                                        <p:tav tm="0">
                                          <p:val>
                                            <p:fltVal val="0"/>
                                          </p:val>
                                        </p:tav>
                                        <p:tav tm="100000">
                                          <p:val>
                                            <p:strVal val="#ppt_w"/>
                                          </p:val>
                                        </p:tav>
                                      </p:tavLst>
                                    </p:anim>
                                    <p:anim calcmode="lin" valueType="num">
                                      <p:cBhvr>
                                        <p:cTn id="30" dur="500" fill="hold"/>
                                        <p:tgtEl>
                                          <p:spTgt spid="290817"/>
                                        </p:tgtEl>
                                        <p:attrNameLst>
                                          <p:attrName>ppt_h</p:attrName>
                                        </p:attrNameLst>
                                      </p:cBhvr>
                                      <p:tavLst>
                                        <p:tav tm="0">
                                          <p:val>
                                            <p:fltVal val="0"/>
                                          </p:val>
                                        </p:tav>
                                        <p:tav tm="100000">
                                          <p:val>
                                            <p:strVal val="#ppt_h"/>
                                          </p:val>
                                        </p:tav>
                                      </p:tavLst>
                                    </p:anim>
                                    <p:animEffect transition="in" filter="fade">
                                      <p:cBhvr>
                                        <p:cTn id="31" dur="500"/>
                                        <p:tgtEl>
                                          <p:spTgt spid="29081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Otto Cycle Performance</a:t>
            </a:r>
          </a:p>
        </p:txBody>
      </p:sp>
      <p:graphicFrame>
        <p:nvGraphicFramePr>
          <p:cNvPr id="211970" name="Object 2"/>
          <p:cNvGraphicFramePr>
            <a:graphicFrameLocks noChangeAspect="1"/>
          </p:cNvGraphicFramePr>
          <p:nvPr>
            <p:extLst>
              <p:ext uri="{D42A27DB-BD31-4B8C-83A1-F6EECF244321}">
                <p14:modId xmlns:p14="http://schemas.microsoft.com/office/powerpoint/2010/main" val="1237902888"/>
              </p:ext>
            </p:extLst>
          </p:nvPr>
        </p:nvGraphicFramePr>
        <p:xfrm>
          <a:off x="993775" y="3616325"/>
          <a:ext cx="4016375" cy="800100"/>
        </p:xfrm>
        <a:graphic>
          <a:graphicData uri="http://schemas.openxmlformats.org/presentationml/2006/ole">
            <mc:AlternateContent xmlns:mc="http://schemas.openxmlformats.org/markup-compatibility/2006">
              <mc:Choice xmlns:v="urn:schemas-microsoft-com:vml" Requires="v">
                <p:oleObj name="Equation" r:id="rId3" imgW="2298600" imgH="457200" progId="">
                  <p:embed/>
                </p:oleObj>
              </mc:Choice>
              <mc:Fallback>
                <p:oleObj name="Equation" r:id="rId3" imgW="2298600" imgH="457200" progId="">
                  <p:embed/>
                  <p:pic>
                    <p:nvPicPr>
                      <p:cNvPr id="0" name="Picture 2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775" y="3616325"/>
                        <a:ext cx="4016375"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341394" y="2834330"/>
            <a:ext cx="2711833" cy="461665"/>
          </a:xfrm>
          <a:prstGeom prst="rect">
            <a:avLst/>
          </a:prstGeom>
          <a:noFill/>
        </p:spPr>
        <p:txBody>
          <a:bodyPr wrap="none" rtlCol="0">
            <a:spAutoFit/>
          </a:bodyPr>
          <a:lstStyle/>
          <a:p>
            <a:r>
              <a:rPr lang="en-US" sz="2400" dirty="0">
                <a:latin typeface="Arial" pitchFamily="34" charset="0"/>
                <a:cs typeface="Arial" pitchFamily="34" charset="0"/>
              </a:rPr>
              <a:t>Thermal Efficiency</a:t>
            </a:r>
          </a:p>
        </p:txBody>
      </p:sp>
      <p:sp>
        <p:nvSpPr>
          <p:cNvPr id="8" name="Rectangle 7"/>
          <p:cNvSpPr/>
          <p:nvPr/>
        </p:nvSpPr>
        <p:spPr>
          <a:xfrm>
            <a:off x="6031390" y="932675"/>
            <a:ext cx="2765160" cy="26883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a:xfrm>
            <a:off x="7061465" y="721248"/>
            <a:ext cx="1239643" cy="2028507"/>
            <a:chOff x="4495190" y="1892800"/>
            <a:chExt cx="1689820" cy="2765160"/>
          </a:xfrm>
        </p:grpSpPr>
        <p:sp>
          <p:nvSpPr>
            <p:cNvPr id="10" name="Freeform 9"/>
            <p:cNvSpPr/>
            <p:nvPr/>
          </p:nvSpPr>
          <p:spPr>
            <a:xfrm>
              <a:off x="4534215" y="1934598"/>
              <a:ext cx="1617203" cy="1964827"/>
            </a:xfrm>
            <a:custGeom>
              <a:avLst/>
              <a:gdLst>
                <a:gd name="connsiteX0" fmla="*/ 0 w 1617203"/>
                <a:gd name="connsiteY0" fmla="*/ 0 h 1964827"/>
                <a:gd name="connsiteX1" fmla="*/ 672575 w 1617203"/>
                <a:gd name="connsiteY1" fmla="*/ 959742 h 1964827"/>
                <a:gd name="connsiteX2" fmla="*/ 1617203 w 1617203"/>
                <a:gd name="connsiteY2" fmla="*/ 1964827 h 1964827"/>
              </a:gdLst>
              <a:ahLst/>
              <a:cxnLst>
                <a:cxn ang="0">
                  <a:pos x="connsiteX0" y="connsiteY0"/>
                </a:cxn>
                <a:cxn ang="0">
                  <a:pos x="connsiteX1" y="connsiteY1"/>
                </a:cxn>
                <a:cxn ang="0">
                  <a:pos x="connsiteX2" y="connsiteY2"/>
                </a:cxn>
              </a:cxnLst>
              <a:rect l="l" t="t" r="r" b="b"/>
              <a:pathLst>
                <a:path w="1617203" h="1964827">
                  <a:moveTo>
                    <a:pt x="0" y="0"/>
                  </a:moveTo>
                  <a:cubicBezTo>
                    <a:pt x="201520" y="316135"/>
                    <a:pt x="403041" y="632271"/>
                    <a:pt x="672575" y="959742"/>
                  </a:cubicBezTo>
                  <a:cubicBezTo>
                    <a:pt x="942109" y="1287213"/>
                    <a:pt x="1279656" y="1626020"/>
                    <a:pt x="1617203" y="1964827"/>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4534215" y="3204179"/>
              <a:ext cx="1617203" cy="1420720"/>
            </a:xfrm>
            <a:custGeom>
              <a:avLst/>
              <a:gdLst>
                <a:gd name="connsiteX0" fmla="*/ 0 w 1617203"/>
                <a:gd name="connsiteY0" fmla="*/ 0 h 1420720"/>
                <a:gd name="connsiteX1" fmla="*/ 740588 w 1617203"/>
                <a:gd name="connsiteY1" fmla="*/ 748145 h 1420720"/>
                <a:gd name="connsiteX2" fmla="*/ 1617203 w 1617203"/>
                <a:gd name="connsiteY2" fmla="*/ 1420720 h 1420720"/>
              </a:gdLst>
              <a:ahLst/>
              <a:cxnLst>
                <a:cxn ang="0">
                  <a:pos x="connsiteX0" y="connsiteY0"/>
                </a:cxn>
                <a:cxn ang="0">
                  <a:pos x="connsiteX1" y="connsiteY1"/>
                </a:cxn>
                <a:cxn ang="0">
                  <a:pos x="connsiteX2" y="connsiteY2"/>
                </a:cxn>
              </a:cxnLst>
              <a:rect l="l" t="t" r="r" b="b"/>
              <a:pathLst>
                <a:path w="1617203" h="1420720">
                  <a:moveTo>
                    <a:pt x="0" y="0"/>
                  </a:moveTo>
                  <a:cubicBezTo>
                    <a:pt x="235527" y="255679"/>
                    <a:pt x="471054" y="511358"/>
                    <a:pt x="740588" y="748145"/>
                  </a:cubicBezTo>
                  <a:cubicBezTo>
                    <a:pt x="1010122" y="984932"/>
                    <a:pt x="1313662" y="1202826"/>
                    <a:pt x="1617203" y="1420720"/>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 name="Group 27"/>
            <p:cNvGrpSpPr/>
            <p:nvPr/>
          </p:nvGrpSpPr>
          <p:grpSpPr>
            <a:xfrm>
              <a:off x="4495190" y="1892800"/>
              <a:ext cx="1689820" cy="2765160"/>
              <a:chOff x="4495190" y="1892800"/>
              <a:chExt cx="1689820" cy="2765160"/>
            </a:xfrm>
          </p:grpSpPr>
          <p:cxnSp>
            <p:nvCxnSpPr>
              <p:cNvPr id="13" name="Straight Connector 12"/>
              <p:cNvCxnSpPr/>
              <p:nvPr/>
            </p:nvCxnSpPr>
            <p:spPr>
              <a:xfrm rot="5400000" flipH="1" flipV="1">
                <a:off x="3899913" y="2564888"/>
                <a:ext cx="1267365" cy="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781759" y="4254706"/>
                <a:ext cx="729696" cy="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495190" y="1892800"/>
                <a:ext cx="76810" cy="76810"/>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108200" y="3851455"/>
                <a:ext cx="76810" cy="76810"/>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95190" y="3160165"/>
                <a:ext cx="76810" cy="76810"/>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108200" y="4581150"/>
                <a:ext cx="76810" cy="76810"/>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9" name="Straight Connector 18"/>
          <p:cNvCxnSpPr/>
          <p:nvPr/>
        </p:nvCxnSpPr>
        <p:spPr>
          <a:xfrm rot="5400000">
            <a:off x="5381948" y="1600994"/>
            <a:ext cx="27192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41557" y="2960603"/>
            <a:ext cx="1879459"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1" name="Object 20"/>
          <p:cNvGraphicFramePr>
            <a:graphicFrameLocks noChangeAspect="1"/>
          </p:cNvGraphicFramePr>
          <p:nvPr>
            <p:extLst>
              <p:ext uri="{D42A27DB-BD31-4B8C-83A1-F6EECF244321}">
                <p14:modId xmlns:p14="http://schemas.microsoft.com/office/powerpoint/2010/main" val="2469551640"/>
              </p:ext>
            </p:extLst>
          </p:nvPr>
        </p:nvGraphicFramePr>
        <p:xfrm>
          <a:off x="6501626" y="241386"/>
          <a:ext cx="238025" cy="257861"/>
        </p:xfrm>
        <a:graphic>
          <a:graphicData uri="http://schemas.openxmlformats.org/presentationml/2006/ole">
            <mc:AlternateContent xmlns:mc="http://schemas.openxmlformats.org/markup-compatibility/2006">
              <mc:Choice xmlns:v="urn:schemas-microsoft-com:vml" Requires="v">
                <p:oleObj name="Equation" r:id="rId5" imgW="152268" imgH="164957" progId="">
                  <p:embed/>
                </p:oleObj>
              </mc:Choice>
              <mc:Fallback>
                <p:oleObj name="Equation" r:id="rId5" imgW="152268" imgH="164957" progId="">
                  <p:embed/>
                  <p:pic>
                    <p:nvPicPr>
                      <p:cNvPr id="0" name="Picture 2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1626" y="241386"/>
                        <a:ext cx="238025" cy="2578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8260296" y="2592206"/>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1</a:t>
            </a:r>
          </a:p>
        </p:txBody>
      </p:sp>
      <p:sp>
        <p:nvSpPr>
          <p:cNvPr id="23" name="TextBox 22"/>
          <p:cNvSpPr txBox="1"/>
          <p:nvPr/>
        </p:nvSpPr>
        <p:spPr>
          <a:xfrm>
            <a:off x="6821534" y="1521017"/>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2</a:t>
            </a:r>
          </a:p>
        </p:txBody>
      </p:sp>
      <p:sp>
        <p:nvSpPr>
          <p:cNvPr id="24" name="TextBox 23"/>
          <p:cNvSpPr txBox="1"/>
          <p:nvPr/>
        </p:nvSpPr>
        <p:spPr>
          <a:xfrm>
            <a:off x="6941499" y="472816"/>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3</a:t>
            </a:r>
          </a:p>
        </p:txBody>
      </p:sp>
      <p:sp>
        <p:nvSpPr>
          <p:cNvPr id="25" name="TextBox 24"/>
          <p:cNvSpPr txBox="1"/>
          <p:nvPr/>
        </p:nvSpPr>
        <p:spPr>
          <a:xfrm>
            <a:off x="8141154" y="1880914"/>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4</a:t>
            </a:r>
          </a:p>
        </p:txBody>
      </p:sp>
      <p:cxnSp>
        <p:nvCxnSpPr>
          <p:cNvPr id="26" name="Straight Connector 25"/>
          <p:cNvCxnSpPr/>
          <p:nvPr/>
        </p:nvCxnSpPr>
        <p:spPr>
          <a:xfrm rot="5400000">
            <a:off x="6386412" y="2430471"/>
            <a:ext cx="138258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8114637" y="2968141"/>
            <a:ext cx="30724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191447" y="2737711"/>
            <a:ext cx="508473" cy="276999"/>
          </a:xfrm>
          <a:prstGeom prst="rect">
            <a:avLst/>
          </a:prstGeom>
          <a:noFill/>
        </p:spPr>
        <p:txBody>
          <a:bodyPr wrap="none" rtlCol="0">
            <a:spAutoFit/>
          </a:bodyPr>
          <a:lstStyle/>
          <a:p>
            <a:r>
              <a:rPr lang="en-US" sz="1200" dirty="0">
                <a:latin typeface="Arial" pitchFamily="34" charset="0"/>
                <a:cs typeface="Arial" pitchFamily="34" charset="0"/>
              </a:rPr>
              <a:t>BDC</a:t>
            </a:r>
          </a:p>
        </p:txBody>
      </p:sp>
      <p:sp>
        <p:nvSpPr>
          <p:cNvPr id="29" name="TextBox 28"/>
          <p:cNvSpPr txBox="1"/>
          <p:nvPr/>
        </p:nvSpPr>
        <p:spPr>
          <a:xfrm>
            <a:off x="7030348" y="2726382"/>
            <a:ext cx="500458" cy="276999"/>
          </a:xfrm>
          <a:prstGeom prst="rect">
            <a:avLst/>
          </a:prstGeom>
          <a:noFill/>
        </p:spPr>
        <p:txBody>
          <a:bodyPr wrap="none" rtlCol="0">
            <a:spAutoFit/>
          </a:bodyPr>
          <a:lstStyle/>
          <a:p>
            <a:r>
              <a:rPr lang="en-US" sz="1200" dirty="0">
                <a:latin typeface="Arial" pitchFamily="34" charset="0"/>
                <a:cs typeface="Arial" pitchFamily="34" charset="0"/>
              </a:rPr>
              <a:t>TDC</a:t>
            </a:r>
          </a:p>
        </p:txBody>
      </p:sp>
      <p:graphicFrame>
        <p:nvGraphicFramePr>
          <p:cNvPr id="30" name="Object 29"/>
          <p:cNvGraphicFramePr>
            <a:graphicFrameLocks noChangeAspect="1"/>
          </p:cNvGraphicFramePr>
          <p:nvPr>
            <p:extLst>
              <p:ext uri="{D42A27DB-BD31-4B8C-83A1-F6EECF244321}">
                <p14:modId xmlns:p14="http://schemas.microsoft.com/office/powerpoint/2010/main" val="3200533616"/>
              </p:ext>
            </p:extLst>
          </p:nvPr>
        </p:nvGraphicFramePr>
        <p:xfrm>
          <a:off x="8611020" y="2968140"/>
          <a:ext cx="177800" cy="217487"/>
        </p:xfrm>
        <a:graphic>
          <a:graphicData uri="http://schemas.openxmlformats.org/presentationml/2006/ole">
            <mc:AlternateContent xmlns:mc="http://schemas.openxmlformats.org/markup-compatibility/2006">
              <mc:Choice xmlns:v="urn:schemas-microsoft-com:vml" Requires="v">
                <p:oleObj name="Equation" r:id="rId7" imgW="114120" imgH="139680" progId="">
                  <p:embed/>
                </p:oleObj>
              </mc:Choice>
              <mc:Fallback>
                <p:oleObj name="Equation" r:id="rId7" imgW="114120" imgH="139680" progId="">
                  <p:embed/>
                  <p:pic>
                    <p:nvPicPr>
                      <p:cNvPr id="0" name="Picture 2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11020" y="2968140"/>
                        <a:ext cx="177800" cy="217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341394" y="1185540"/>
            <a:ext cx="2805576" cy="461665"/>
          </a:xfrm>
          <a:prstGeom prst="rect">
            <a:avLst/>
          </a:prstGeom>
          <a:noFill/>
        </p:spPr>
        <p:txBody>
          <a:bodyPr wrap="none" rtlCol="0">
            <a:spAutoFit/>
          </a:bodyPr>
          <a:lstStyle/>
          <a:p>
            <a:r>
              <a:rPr lang="en-US" sz="2400" dirty="0">
                <a:latin typeface="Arial" pitchFamily="34" charset="0"/>
                <a:cs typeface="Arial" pitchFamily="34" charset="0"/>
              </a:rPr>
              <a:t>Compression Ratio</a:t>
            </a:r>
          </a:p>
        </p:txBody>
      </p:sp>
      <p:graphicFrame>
        <p:nvGraphicFramePr>
          <p:cNvPr id="7" name="Object 6"/>
          <p:cNvGraphicFramePr>
            <a:graphicFrameLocks noChangeAspect="1"/>
          </p:cNvGraphicFramePr>
          <p:nvPr>
            <p:extLst>
              <p:ext uri="{D42A27DB-BD31-4B8C-83A1-F6EECF244321}">
                <p14:modId xmlns:p14="http://schemas.microsoft.com/office/powerpoint/2010/main" val="399760812"/>
              </p:ext>
            </p:extLst>
          </p:nvPr>
        </p:nvGraphicFramePr>
        <p:xfrm>
          <a:off x="885120" y="1707327"/>
          <a:ext cx="1485900" cy="755650"/>
        </p:xfrm>
        <a:graphic>
          <a:graphicData uri="http://schemas.openxmlformats.org/presentationml/2006/ole">
            <mc:AlternateContent xmlns:mc="http://schemas.openxmlformats.org/markup-compatibility/2006">
              <mc:Choice xmlns:v="urn:schemas-microsoft-com:vml" Requires="v">
                <p:oleObj name="Equation" r:id="rId9" imgW="850680" imgH="431640" progId="">
                  <p:embed/>
                </p:oleObj>
              </mc:Choice>
              <mc:Fallback>
                <p:oleObj name="Equation" r:id="rId9" imgW="850680" imgH="431640" progId="">
                  <p:embed/>
                  <p:pic>
                    <p:nvPicPr>
                      <p:cNvPr id="0" name="Picture 2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5120" y="1707327"/>
                        <a:ext cx="1485900"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444705652"/>
              </p:ext>
            </p:extLst>
          </p:nvPr>
        </p:nvGraphicFramePr>
        <p:xfrm>
          <a:off x="894857" y="4632005"/>
          <a:ext cx="3017838" cy="755650"/>
        </p:xfrm>
        <a:graphic>
          <a:graphicData uri="http://schemas.openxmlformats.org/presentationml/2006/ole">
            <mc:AlternateContent xmlns:mc="http://schemas.openxmlformats.org/markup-compatibility/2006">
              <mc:Choice xmlns:v="urn:schemas-microsoft-com:vml" Requires="v">
                <p:oleObj name="Equation" r:id="rId11" imgW="1726920" imgH="431640" progId="">
                  <p:embed/>
                </p:oleObj>
              </mc:Choice>
              <mc:Fallback>
                <p:oleObj name="Equation" r:id="rId11" imgW="1726920" imgH="431640" progId="">
                  <p:embed/>
                  <p:pic>
                    <p:nvPicPr>
                      <p:cNvPr id="0" name="Picture 23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4857" y="4632005"/>
                        <a:ext cx="3017838"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Freeform 33"/>
          <p:cNvSpPr/>
          <p:nvPr/>
        </p:nvSpPr>
        <p:spPr>
          <a:xfrm flipH="1">
            <a:off x="7038306" y="3735456"/>
            <a:ext cx="1186372" cy="1441387"/>
          </a:xfrm>
          <a:custGeom>
            <a:avLst/>
            <a:gdLst>
              <a:gd name="connsiteX0" fmla="*/ 0 w 1617203"/>
              <a:gd name="connsiteY0" fmla="*/ 0 h 1964827"/>
              <a:gd name="connsiteX1" fmla="*/ 672575 w 1617203"/>
              <a:gd name="connsiteY1" fmla="*/ 959742 h 1964827"/>
              <a:gd name="connsiteX2" fmla="*/ 1617203 w 1617203"/>
              <a:gd name="connsiteY2" fmla="*/ 1964827 h 1964827"/>
            </a:gdLst>
            <a:ahLst/>
            <a:cxnLst>
              <a:cxn ang="0">
                <a:pos x="connsiteX0" y="connsiteY0"/>
              </a:cxn>
              <a:cxn ang="0">
                <a:pos x="connsiteX1" y="connsiteY1"/>
              </a:cxn>
              <a:cxn ang="0">
                <a:pos x="connsiteX2" y="connsiteY2"/>
              </a:cxn>
            </a:cxnLst>
            <a:rect l="l" t="t" r="r" b="b"/>
            <a:pathLst>
              <a:path w="1617203" h="1964827">
                <a:moveTo>
                  <a:pt x="0" y="0"/>
                </a:moveTo>
                <a:cubicBezTo>
                  <a:pt x="201520" y="316135"/>
                  <a:pt x="403041" y="632271"/>
                  <a:pt x="672575" y="959742"/>
                </a:cubicBezTo>
                <a:cubicBezTo>
                  <a:pt x="942109" y="1287213"/>
                  <a:pt x="1279656" y="1626020"/>
                  <a:pt x="1617203" y="1964827"/>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flipH="1">
            <a:off x="7038306" y="4666814"/>
            <a:ext cx="1186372" cy="1042233"/>
          </a:xfrm>
          <a:custGeom>
            <a:avLst/>
            <a:gdLst>
              <a:gd name="connsiteX0" fmla="*/ 0 w 1617203"/>
              <a:gd name="connsiteY0" fmla="*/ 0 h 1420720"/>
              <a:gd name="connsiteX1" fmla="*/ 740588 w 1617203"/>
              <a:gd name="connsiteY1" fmla="*/ 748145 h 1420720"/>
              <a:gd name="connsiteX2" fmla="*/ 1617203 w 1617203"/>
              <a:gd name="connsiteY2" fmla="*/ 1420720 h 1420720"/>
            </a:gdLst>
            <a:ahLst/>
            <a:cxnLst>
              <a:cxn ang="0">
                <a:pos x="connsiteX0" y="connsiteY0"/>
              </a:cxn>
              <a:cxn ang="0">
                <a:pos x="connsiteX1" y="connsiteY1"/>
              </a:cxn>
              <a:cxn ang="0">
                <a:pos x="connsiteX2" y="connsiteY2"/>
              </a:cxn>
            </a:cxnLst>
            <a:rect l="l" t="t" r="r" b="b"/>
            <a:pathLst>
              <a:path w="1617203" h="1420720">
                <a:moveTo>
                  <a:pt x="0" y="0"/>
                </a:moveTo>
                <a:cubicBezTo>
                  <a:pt x="235527" y="255679"/>
                  <a:pt x="471054" y="511358"/>
                  <a:pt x="740588" y="748145"/>
                </a:cubicBezTo>
                <a:cubicBezTo>
                  <a:pt x="1010122" y="984932"/>
                  <a:pt x="1313662" y="1202826"/>
                  <a:pt x="1617203" y="1420720"/>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Connector 35"/>
          <p:cNvCxnSpPr/>
          <p:nvPr/>
        </p:nvCxnSpPr>
        <p:spPr>
          <a:xfrm rot="16200000" flipV="1">
            <a:off x="7760266" y="4197833"/>
            <a:ext cx="929732" cy="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6774185" y="5437475"/>
            <a:ext cx="535301" cy="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flipH="1">
            <a:off x="8196959" y="3704793"/>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flipH="1">
            <a:off x="7013663" y="5141652"/>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flipH="1">
            <a:off x="8196959" y="4634525"/>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flipH="1">
            <a:off x="7013663" y="5676953"/>
            <a:ext cx="56347" cy="56347"/>
          </a:xfrm>
          <a:prstGeom prst="ellipse">
            <a:avLst/>
          </a:prstGeom>
          <a:solidFill>
            <a:schemeClr val="accent4"/>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rot="5400000">
            <a:off x="5380875" y="4571643"/>
            <a:ext cx="27192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740484" y="5931252"/>
            <a:ext cx="1879459"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4" name="Object 4"/>
          <p:cNvGraphicFramePr>
            <a:graphicFrameLocks noChangeAspect="1"/>
          </p:cNvGraphicFramePr>
          <p:nvPr>
            <p:extLst>
              <p:ext uri="{D42A27DB-BD31-4B8C-83A1-F6EECF244321}">
                <p14:modId xmlns:p14="http://schemas.microsoft.com/office/powerpoint/2010/main" val="1129126992"/>
              </p:ext>
            </p:extLst>
          </p:nvPr>
        </p:nvGraphicFramePr>
        <p:xfrm>
          <a:off x="6510838" y="3212085"/>
          <a:ext cx="218190" cy="257861"/>
        </p:xfrm>
        <a:graphic>
          <a:graphicData uri="http://schemas.openxmlformats.org/presentationml/2006/ole">
            <mc:AlternateContent xmlns:mc="http://schemas.openxmlformats.org/markup-compatibility/2006">
              <mc:Choice xmlns:v="urn:schemas-microsoft-com:vml" Requires="v">
                <p:oleObj name="Equation" r:id="rId13" imgW="139579" imgH="164957" progId="">
                  <p:embed/>
                </p:oleObj>
              </mc:Choice>
              <mc:Fallback>
                <p:oleObj name="Equation" r:id="rId13" imgW="139579" imgH="164957" progId="">
                  <p:embed/>
                  <p:pic>
                    <p:nvPicPr>
                      <p:cNvPr id="0" name="Picture 23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10838" y="3212085"/>
                        <a:ext cx="218190" cy="2578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Object 5"/>
          <p:cNvGraphicFramePr>
            <a:graphicFrameLocks noChangeAspect="1"/>
          </p:cNvGraphicFramePr>
          <p:nvPr>
            <p:extLst>
              <p:ext uri="{D42A27DB-BD31-4B8C-83A1-F6EECF244321}">
                <p14:modId xmlns:p14="http://schemas.microsoft.com/office/powerpoint/2010/main" val="2835984971"/>
              </p:ext>
            </p:extLst>
          </p:nvPr>
        </p:nvGraphicFramePr>
        <p:xfrm>
          <a:off x="8618031" y="5925325"/>
          <a:ext cx="178519" cy="218190"/>
        </p:xfrm>
        <a:graphic>
          <a:graphicData uri="http://schemas.openxmlformats.org/presentationml/2006/ole">
            <mc:AlternateContent xmlns:mc="http://schemas.openxmlformats.org/markup-compatibility/2006">
              <mc:Choice xmlns:v="urn:schemas-microsoft-com:vml" Requires="v">
                <p:oleObj name="Equation" r:id="rId15" imgW="114201" imgH="139579" progId="">
                  <p:embed/>
                </p:oleObj>
              </mc:Choice>
              <mc:Fallback>
                <p:oleObj name="Equation" r:id="rId15" imgW="114201" imgH="139579" progId="">
                  <p:embed/>
                  <p:pic>
                    <p:nvPicPr>
                      <p:cNvPr id="0" name="Picture 23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18031" y="5925325"/>
                        <a:ext cx="178519" cy="218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TextBox 45"/>
          <p:cNvSpPr txBox="1"/>
          <p:nvPr/>
        </p:nvSpPr>
        <p:spPr>
          <a:xfrm>
            <a:off x="6902797" y="5691321"/>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1</a:t>
            </a:r>
          </a:p>
        </p:txBody>
      </p:sp>
      <p:sp>
        <p:nvSpPr>
          <p:cNvPr id="47" name="TextBox 46"/>
          <p:cNvSpPr txBox="1"/>
          <p:nvPr/>
        </p:nvSpPr>
        <p:spPr>
          <a:xfrm>
            <a:off x="6893698" y="4864459"/>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2</a:t>
            </a:r>
          </a:p>
        </p:txBody>
      </p:sp>
      <p:sp>
        <p:nvSpPr>
          <p:cNvPr id="48" name="TextBox 47"/>
          <p:cNvSpPr txBox="1"/>
          <p:nvPr/>
        </p:nvSpPr>
        <p:spPr>
          <a:xfrm>
            <a:off x="8092529" y="3456361"/>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3</a:t>
            </a:r>
          </a:p>
        </p:txBody>
      </p:sp>
      <p:sp>
        <p:nvSpPr>
          <p:cNvPr id="49" name="TextBox 48"/>
          <p:cNvSpPr txBox="1"/>
          <p:nvPr/>
        </p:nvSpPr>
        <p:spPr>
          <a:xfrm>
            <a:off x="8093352" y="4664516"/>
            <a:ext cx="280743" cy="288420"/>
          </a:xfrm>
          <a:prstGeom prst="rect">
            <a:avLst/>
          </a:prstGeom>
          <a:noFill/>
        </p:spPr>
        <p:txBody>
          <a:bodyPr wrap="none" rtlCol="0">
            <a:spAutoFit/>
          </a:bodyPr>
          <a:lstStyle/>
          <a:p>
            <a:pPr algn="ctr"/>
            <a:r>
              <a:rPr lang="en-US" sz="1200" dirty="0">
                <a:latin typeface="Arial" pitchFamily="34" charset="0"/>
                <a:cs typeface="Arial" pitchFamily="34" charset="0"/>
              </a:rPr>
              <a:t>4</a:t>
            </a:r>
          </a:p>
        </p:txBody>
      </p:sp>
      <p:sp>
        <p:nvSpPr>
          <p:cNvPr id="50" name="TextBox 49"/>
          <p:cNvSpPr txBox="1"/>
          <p:nvPr/>
        </p:nvSpPr>
        <p:spPr>
          <a:xfrm rot="18704679">
            <a:off x="7135811" y="4370247"/>
            <a:ext cx="805029" cy="276999"/>
          </a:xfrm>
          <a:prstGeom prst="rect">
            <a:avLst/>
          </a:prstGeom>
          <a:noFill/>
        </p:spPr>
        <p:txBody>
          <a:bodyPr wrap="none" rtlCol="0">
            <a:spAutoFit/>
          </a:bodyPr>
          <a:lstStyle/>
          <a:p>
            <a:r>
              <a:rPr lang="en-US" sz="1200" i="1" dirty="0">
                <a:latin typeface="Times New Roman" pitchFamily="18" charset="0"/>
                <a:cs typeface="Times New Roman" pitchFamily="18" charset="0"/>
              </a:rPr>
              <a:t>v</a:t>
            </a:r>
            <a:r>
              <a:rPr lang="en-US" sz="1200" dirty="0">
                <a:latin typeface="Arial" pitchFamily="34" charset="0"/>
                <a:cs typeface="Arial" pitchFamily="34" charset="0"/>
              </a:rPr>
              <a:t> = </a:t>
            </a:r>
            <a:r>
              <a:rPr lang="en-US" sz="1200" dirty="0" err="1">
                <a:latin typeface="Arial" pitchFamily="34" charset="0"/>
                <a:cs typeface="Arial" pitchFamily="34" charset="0"/>
              </a:rPr>
              <a:t>const</a:t>
            </a:r>
            <a:endParaRPr lang="en-US" sz="1200" dirty="0">
              <a:latin typeface="Arial" pitchFamily="34" charset="0"/>
              <a:cs typeface="Arial" pitchFamily="34" charset="0"/>
            </a:endParaRPr>
          </a:p>
        </p:txBody>
      </p:sp>
      <p:sp>
        <p:nvSpPr>
          <p:cNvPr id="51" name="TextBox 50"/>
          <p:cNvSpPr txBox="1"/>
          <p:nvPr/>
        </p:nvSpPr>
        <p:spPr>
          <a:xfrm rot="19063453">
            <a:off x="7299020" y="4905606"/>
            <a:ext cx="805029" cy="276999"/>
          </a:xfrm>
          <a:prstGeom prst="rect">
            <a:avLst/>
          </a:prstGeom>
          <a:noFill/>
        </p:spPr>
        <p:txBody>
          <a:bodyPr wrap="none" rtlCol="0">
            <a:spAutoFit/>
          </a:bodyPr>
          <a:lstStyle/>
          <a:p>
            <a:r>
              <a:rPr lang="en-US" sz="1200" i="1" dirty="0">
                <a:latin typeface="Times New Roman" pitchFamily="18" charset="0"/>
                <a:cs typeface="Times New Roman" pitchFamily="18" charset="0"/>
              </a:rPr>
              <a:t>v</a:t>
            </a:r>
            <a:r>
              <a:rPr lang="en-US" sz="1200" dirty="0">
                <a:latin typeface="Arial" pitchFamily="34" charset="0"/>
                <a:cs typeface="Arial" pitchFamily="34" charset="0"/>
              </a:rPr>
              <a:t> = </a:t>
            </a:r>
            <a:r>
              <a:rPr lang="en-US" sz="1200" dirty="0" err="1">
                <a:latin typeface="Arial" pitchFamily="34" charset="0"/>
                <a:cs typeface="Arial" pitchFamily="34" charset="0"/>
              </a:rPr>
              <a:t>const</a:t>
            </a:r>
            <a:endParaRPr lang="en-US" sz="1200" dirty="0">
              <a:latin typeface="Arial" pitchFamily="34" charset="0"/>
              <a:cs typeface="Arial" pitchFamily="34" charset="0"/>
            </a:endParaRPr>
          </a:p>
        </p:txBody>
      </p:sp>
      <p:sp>
        <p:nvSpPr>
          <p:cNvPr id="52" name="Slide Number Placeholder 3"/>
          <p:cNvSpPr>
            <a:spLocks noGrp="1"/>
          </p:cNvSpPr>
          <p:nvPr>
            <p:ph type="sldNum" sz="quarter" idx="12"/>
          </p:nvPr>
        </p:nvSpPr>
        <p:spPr>
          <a:xfrm>
            <a:off x="78615" y="6405110"/>
            <a:ext cx="773565" cy="365125"/>
          </a:xfrm>
        </p:spPr>
        <p:txBody>
          <a:bodyPr/>
          <a:lstStyle/>
          <a:p>
            <a:pPr algn="l"/>
            <a:fld id="{16890861-4B16-40B9-9EE8-90F7D404DB3D}" type="slidenum">
              <a:rPr lang="en-US" smtClean="0"/>
              <a:pPr algn="l"/>
              <a:t>9</a:t>
            </a:fld>
            <a:endParaRPr lang="en-US" dirty="0"/>
          </a:p>
        </p:txBody>
      </p:sp>
    </p:spTree>
    <p:extLst>
      <p:ext uri="{BB962C8B-B14F-4D97-AF65-F5344CB8AC3E}">
        <p14:creationId xmlns:p14="http://schemas.microsoft.com/office/powerpoint/2010/main" val="145787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53" presetClass="entr" presetSubtype="16" fill="hold" nodeType="withEffect">
                                  <p:stCondLst>
                                    <p:cond delay="0"/>
                                  </p:stCondLst>
                                  <p:childTnLst>
                                    <p:set>
                                      <p:cBhvr>
                                        <p:cTn id="19" dur="1" fill="hold">
                                          <p:stCondLst>
                                            <p:cond delay="0"/>
                                          </p:stCondLst>
                                        </p:cTn>
                                        <p:tgtEl>
                                          <p:spTgt spid="211970"/>
                                        </p:tgtEl>
                                        <p:attrNameLst>
                                          <p:attrName>style.visibility</p:attrName>
                                        </p:attrNameLst>
                                      </p:cBhvr>
                                      <p:to>
                                        <p:strVal val="visible"/>
                                      </p:to>
                                    </p:set>
                                    <p:anim calcmode="lin" valueType="num">
                                      <p:cBhvr>
                                        <p:cTn id="20" dur="500" fill="hold"/>
                                        <p:tgtEl>
                                          <p:spTgt spid="211970"/>
                                        </p:tgtEl>
                                        <p:attrNameLst>
                                          <p:attrName>ppt_w</p:attrName>
                                        </p:attrNameLst>
                                      </p:cBhvr>
                                      <p:tavLst>
                                        <p:tav tm="0">
                                          <p:val>
                                            <p:fltVal val="0"/>
                                          </p:val>
                                        </p:tav>
                                        <p:tav tm="100000">
                                          <p:val>
                                            <p:strVal val="#ppt_w"/>
                                          </p:val>
                                        </p:tav>
                                      </p:tavLst>
                                    </p:anim>
                                    <p:anim calcmode="lin" valueType="num">
                                      <p:cBhvr>
                                        <p:cTn id="21" dur="500" fill="hold"/>
                                        <p:tgtEl>
                                          <p:spTgt spid="211970"/>
                                        </p:tgtEl>
                                        <p:attrNameLst>
                                          <p:attrName>ppt_h</p:attrName>
                                        </p:attrNameLst>
                                      </p:cBhvr>
                                      <p:tavLst>
                                        <p:tav tm="0">
                                          <p:val>
                                            <p:fltVal val="0"/>
                                          </p:val>
                                        </p:tav>
                                        <p:tav tm="100000">
                                          <p:val>
                                            <p:strVal val="#ppt_h"/>
                                          </p:val>
                                        </p:tav>
                                      </p:tavLst>
                                    </p:anim>
                                    <p:animEffect transition="in" filter="fade">
                                      <p:cBhvr>
                                        <p:cTn id="22" dur="500"/>
                                        <p:tgtEl>
                                          <p:spTgt spid="21197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Office Theme">
  <a:themeElements>
    <a:clrScheme name="Balmer Thermodynamics">
      <a:dk1>
        <a:srgbClr val="000000"/>
      </a:dk1>
      <a:lt1>
        <a:srgbClr val="FFFFFF"/>
      </a:lt1>
      <a:dk2>
        <a:srgbClr val="BFBFBF"/>
      </a:dk2>
      <a:lt2>
        <a:srgbClr val="FFFFFF"/>
      </a:lt2>
      <a:accent1>
        <a:srgbClr val="000000"/>
      </a:accent1>
      <a:accent2>
        <a:srgbClr val="B18E5F"/>
      </a:accent2>
      <a:accent3>
        <a:srgbClr val="CDC9C8"/>
      </a:accent3>
      <a:accent4>
        <a:srgbClr val="076797"/>
      </a:accent4>
      <a:accent5>
        <a:srgbClr val="D20000"/>
      </a:accent5>
      <a:accent6>
        <a:srgbClr val="57797B"/>
      </a:accent6>
      <a:hlink>
        <a:srgbClr val="635476"/>
      </a:hlink>
      <a:folHlink>
        <a:srgbClr val="8F49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4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7327</TotalTime>
  <Words>928</Words>
  <Application>Microsoft Office PowerPoint</Application>
  <PresentationFormat>On-screen Show (4:3)</PresentationFormat>
  <Paragraphs>232</Paragraphs>
  <Slides>17</Slides>
  <Notes>17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Arial</vt:lpstr>
      <vt:lpstr>Book Antiqua</vt:lpstr>
      <vt:lpstr>Calibri</vt:lpstr>
      <vt:lpstr>Cambria Math</vt:lpstr>
      <vt:lpstr>Courier New</vt:lpstr>
      <vt:lpstr>Tahoma</vt:lpstr>
      <vt:lpstr>Times New Roman</vt:lpstr>
      <vt:lpstr>Office Theme</vt:lpstr>
      <vt:lpstr>Equation</vt:lpstr>
      <vt:lpstr>Lecture 28a</vt:lpstr>
      <vt:lpstr>IC Engine Terminology</vt:lpstr>
      <vt:lpstr>IC Engine Terminology</vt:lpstr>
      <vt:lpstr>IC Engine Performance</vt:lpstr>
      <vt:lpstr>IC Engine Terminology</vt:lpstr>
      <vt:lpstr>Modeling the IC Engine</vt:lpstr>
      <vt:lpstr>Spark Ignition Engine</vt:lpstr>
      <vt:lpstr>SI Engine - Otto Cycle</vt:lpstr>
      <vt:lpstr>Otto Cycle Performance</vt:lpstr>
      <vt:lpstr>Otto Cycle Performance</vt:lpstr>
      <vt:lpstr>Compression Ignition Engine</vt:lpstr>
      <vt:lpstr>CI Engine - Diesel Cycle</vt:lpstr>
      <vt:lpstr>Diesel Cycle Performance</vt:lpstr>
      <vt:lpstr>Diesel Cycle Performance</vt:lpstr>
      <vt:lpstr>Cycle Evaluation</vt:lpstr>
      <vt:lpstr>IC Engine Performance</vt:lpstr>
      <vt:lpstr>Calculating Power Output</vt:lpstr>
    </vt:vector>
  </TitlesOfParts>
  <Company>University of Idaho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SteveP</dc:creator>
  <cp:lastModifiedBy>Cordon, Dan (dcordon@uidaho.edu)</cp:lastModifiedBy>
  <cp:revision>1086</cp:revision>
  <cp:lastPrinted>2012-10-30T19:21:35Z</cp:lastPrinted>
  <dcterms:created xsi:type="dcterms:W3CDTF">2008-11-21T16:06:48Z</dcterms:created>
  <dcterms:modified xsi:type="dcterms:W3CDTF">2023-11-01T19:14:25Z</dcterms:modified>
</cp:coreProperties>
</file>