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6797"/>
    <a:srgbClr val="0066FF"/>
    <a:srgbClr val="99CCFF"/>
    <a:srgbClr val="0A50C2"/>
    <a:srgbClr val="5A9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9" d="100"/>
          <a:sy n="109" d="100"/>
        </p:scale>
        <p:origin x="136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98DAE91A-F90A-43FB-A228-D421B11EE7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0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209" tIns="48105" rIns="96209" bIns="4810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209" tIns="48105" rIns="96209" bIns="481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209" tIns="48105" rIns="96209" bIns="48105" rtlCol="0" anchor="b"/>
          <a:lstStyle>
            <a:lvl1pPr algn="r">
              <a:defRPr sz="1200"/>
            </a:lvl1pPr>
          </a:lstStyle>
          <a:p>
            <a:fld id="{1AB10860-0700-4C13-9D34-728C005124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6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3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B10860-0700-4C13-9D34-728C0051246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5396" y="2382510"/>
            <a:ext cx="7622804" cy="1470025"/>
          </a:xfrm>
        </p:spPr>
        <p:txBody>
          <a:bodyPr>
            <a:normAutofit/>
          </a:bodyPr>
          <a:lstStyle>
            <a:lvl1pPr algn="r">
              <a:defRPr sz="3600" b="1">
                <a:latin typeface="Arial" pitchFamily="34" charset="0"/>
                <a:ea typeface="Tahoma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47785"/>
            <a:ext cx="7620000" cy="2438400"/>
          </a:xfrm>
        </p:spPr>
        <p:txBody>
          <a:bodyPr/>
          <a:lstStyle>
            <a:lvl1pPr marL="0" indent="0" algn="l">
              <a:buNone/>
              <a:defRPr>
                <a:solidFill>
                  <a:schemeClr val="accent1"/>
                </a:solidFill>
                <a:effectLst/>
                <a:latin typeface="Arial" pitchFamily="34" charset="0"/>
                <a:ea typeface="Tahoma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678246" y="2375316"/>
            <a:ext cx="157150" cy="157247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81050" y="2382510"/>
            <a:ext cx="777715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 userDrawn="1"/>
        </p:nvSpPr>
        <p:spPr>
          <a:xfrm>
            <a:off x="8305800" y="3947785"/>
            <a:ext cx="152400" cy="2421651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 userDrawn="1"/>
        </p:nvCxnSpPr>
        <p:spPr>
          <a:xfrm flipV="1">
            <a:off x="681050" y="6369436"/>
            <a:ext cx="7777150" cy="1657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 userDrawn="1"/>
        </p:nvSpPr>
        <p:spPr>
          <a:xfrm>
            <a:off x="681050" y="3871585"/>
            <a:ext cx="7777150" cy="7620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678246" y="1236542"/>
            <a:ext cx="6236459" cy="1138773"/>
          </a:xfrm>
          <a:prstGeom prst="rect">
            <a:avLst/>
          </a:prstGeom>
          <a:solidFill>
            <a:srgbClr val="076797"/>
          </a:solidFill>
          <a:ln>
            <a:solidFill>
              <a:srgbClr val="07679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00" b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Department </a:t>
            </a:r>
            <a:r>
              <a:rPr lang="en-US" sz="14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of</a:t>
            </a:r>
            <a:r>
              <a:rPr lang="en-US" sz="1800" b="0" i="0" dirty="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 Mechanical Engineering</a:t>
            </a:r>
          </a:p>
          <a:p>
            <a:pPr algn="ctr"/>
            <a:r>
              <a:rPr lang="en-US" sz="2400" b="1" i="0" dirty="0">
                <a:solidFill>
                  <a:schemeClr val="accent1"/>
                </a:solidFill>
                <a:effectLst>
                  <a:outerShdw blurRad="50800" dist="38100" dir="2700000" algn="tl" rotWithShape="0">
                    <a:schemeClr val="accent3">
                      <a:lumMod val="40000"/>
                      <a:lumOff val="60000"/>
                      <a:alpha val="40000"/>
                    </a:schemeClr>
                  </a:outerShdw>
                </a:effectLst>
                <a:latin typeface="Arial" pitchFamily="34" charset="0"/>
                <a:ea typeface="Tahoma" pitchFamily="34" charset="0"/>
                <a:cs typeface="Arial" pitchFamily="34" charset="0"/>
              </a:rPr>
              <a:t>ME 322 – Mechanical Engineering Thermodynamics</a:t>
            </a:r>
            <a:endParaRPr lang="en-US" sz="2400" b="1" dirty="0">
              <a:solidFill>
                <a:schemeClr val="accent1"/>
              </a:solidFill>
              <a:effectLst>
                <a:outerShdw blurRad="50800" dist="38100" dir="2700000" algn="tl" rotWithShape="0">
                  <a:schemeClr val="accent3">
                    <a:lumMod val="40000"/>
                    <a:lumOff val="60000"/>
                    <a:alpha val="40000"/>
                  </a:scheme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9218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246" y="241385"/>
            <a:ext cx="4008735" cy="9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9" name="Picture 3" descr="G:\STEVE_HP7E\My Documents\My Pictures\Official UI Art\04UI_Seal-Black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202980"/>
            <a:ext cx="1814397" cy="1814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7E150-72F3-44C5-96E5-C72CE1B25613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75A4-B7E8-425F-BB24-BD800D4E6C4A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86295"/>
            <a:ext cx="8382000" cy="516210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1046303"/>
            <a:ext cx="83820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304800" y="190501"/>
            <a:ext cx="152400" cy="857390"/>
          </a:xfrm>
          <a:prstGeom prst="rect">
            <a:avLst/>
          </a:prstGeom>
          <a:solidFill>
            <a:srgbClr val="076797"/>
          </a:solidFill>
          <a:ln w="9525">
            <a:solidFill>
              <a:srgbClr val="0767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>
            <a:lvl1pPr algn="ctr">
              <a:defRPr i="0">
                <a:latin typeface="Arial" pitchFamily="34" charset="0"/>
                <a:cs typeface="Arial" pitchFamily="34" charset="0"/>
              </a:defRPr>
            </a:lvl1pPr>
          </a:lstStyle>
          <a:p>
            <a:pPr algn="l"/>
            <a:fld id="{16890861-4B16-40B9-9EE8-90F7D404DB3D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04800" y="6288088"/>
            <a:ext cx="8382000" cy="0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Book Antiqu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Book Antiqu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C856D-A7D5-4A83-86A1-E405EB9F648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81100"/>
            <a:ext cx="4038600" cy="5067300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solidFill>
                  <a:srgbClr val="076797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FFE05-D46B-4769-8980-F59A989191A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1104900"/>
            <a:ext cx="8388685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rgbClr val="076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304800" y="192088"/>
            <a:ext cx="152400" cy="914400"/>
          </a:xfrm>
          <a:prstGeom prst="rect">
            <a:avLst/>
          </a:prstGeom>
          <a:solidFill>
            <a:srgbClr val="0767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76797"/>
              </a:solidFill>
            </a:endParaRPr>
          </a:p>
        </p:txBody>
      </p:sp>
      <p:pic>
        <p:nvPicPr>
          <p:cNvPr id="12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81100"/>
            <a:ext cx="4040188" cy="9937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9556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35425"/>
          </a:xfrm>
        </p:spPr>
        <p:txBody>
          <a:bodyPr/>
          <a:lstStyle>
            <a:lvl1pPr>
              <a:defRPr sz="2400"/>
            </a:lvl1pPr>
            <a:lvl2pPr>
              <a:defRPr sz="2000">
                <a:solidFill>
                  <a:schemeClr val="accent5"/>
                </a:solidFill>
              </a:defRPr>
            </a:lvl2pPr>
            <a:lvl3pPr>
              <a:defRPr sz="1800"/>
            </a:lvl3pPr>
            <a:lvl4pPr>
              <a:defRPr sz="1600">
                <a:solidFill>
                  <a:schemeClr val="accent5"/>
                </a:solidFill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6C6B8-8C04-4296-89D4-905557259A71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1049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 userDrawn="1"/>
        </p:nvSpPr>
        <p:spPr>
          <a:xfrm>
            <a:off x="304800" y="190500"/>
            <a:ext cx="152400" cy="9144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B8394-1289-49A0-97B1-D7C884EA7072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7CC5D-15E3-4648-8232-2D20786571C0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9EE-AF68-4C74-80AF-2224FB38186F}" type="datetime1">
              <a:rPr lang="en-US" smtClean="0"/>
              <a:pPr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90861-4B16-40B9-9EE8-90F7D404D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6286500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SteveP\Pictures\UI Brand Resources\02UICE-black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730" y="6347780"/>
            <a:ext cx="2004368" cy="462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05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75477-58BD-4A28-9926-AB4BEBA63B4E}" type="datetime1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91200" y="63627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627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0861-4B16-40B9-9EE8-90F7D404D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76797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Relationship Id="rId5" Type="http://schemas.openxmlformats.org/officeDocument/2006/relationships/image" Target="../media/image24.png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9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tags" Target="../tags/tag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8.wmf"/><Relationship Id="rId5" Type="http://schemas.openxmlformats.org/officeDocument/2006/relationships/image" Target="../media/image11.jpeg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7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7.jpeg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10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1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16.bin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0.wmf"/><Relationship Id="rId5" Type="http://schemas.openxmlformats.org/officeDocument/2006/relationships/image" Target="../media/image17.jpeg"/><Relationship Id="rId15" Type="http://schemas.openxmlformats.org/officeDocument/2006/relationships/image" Target="../media/image22.wmf"/><Relationship Id="rId10" Type="http://schemas.openxmlformats.org/officeDocument/2006/relationships/oleObject" Target="../embeddings/oleObject15.bin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0.wm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1.bin"/><Relationship Id="rId2" Type="http://schemas.openxmlformats.org/officeDocument/2006/relationships/tags" Target="../tags/tag4.xml"/><Relationship Id="rId16" Type="http://schemas.openxmlformats.org/officeDocument/2006/relationships/oleObject" Target="../embeddings/oleObject23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19.wmf"/><Relationship Id="rId5" Type="http://schemas.openxmlformats.org/officeDocument/2006/relationships/image" Target="../media/image17.jpeg"/><Relationship Id="rId15" Type="http://schemas.openxmlformats.org/officeDocument/2006/relationships/image" Target="../media/image21.wmf"/><Relationship Id="rId10" Type="http://schemas.openxmlformats.org/officeDocument/2006/relationships/oleObject" Target="../embeddings/oleObject20.bin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18.wmf"/><Relationship Id="rId14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Lecture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Heat Pump Systems</a:t>
            </a:r>
          </a:p>
        </p:txBody>
      </p:sp>
    </p:spTree>
    <p:extLst>
      <p:ext uri="{BB962C8B-B14F-4D97-AF65-F5344CB8AC3E}">
        <p14:creationId xmlns:p14="http://schemas.microsoft.com/office/powerpoint/2010/main" val="4205563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pumps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Application:  Providing both heating and cooling with a heat pump</a:t>
            </a:r>
          </a:p>
        </p:txBody>
      </p:sp>
    </p:spTree>
    <p:extLst>
      <p:ext uri="{BB962C8B-B14F-4D97-AF65-F5344CB8AC3E}">
        <p14:creationId xmlns:p14="http://schemas.microsoft.com/office/powerpoint/2010/main" val="275162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Heating and Air Conditioning</a:t>
            </a:r>
          </a:p>
        </p:txBody>
      </p:sp>
      <p:pic>
        <p:nvPicPr>
          <p:cNvPr id="4" name="Picture 2" descr="Fig10_12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855" y="1239915"/>
            <a:ext cx="4295039" cy="49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994455" y="1316725"/>
            <a:ext cx="3840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The reversing valve reverses the roles of the heat exchangers.</a:t>
            </a:r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2555" y="2776115"/>
            <a:ext cx="2512237" cy="218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863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Reversing (4-way) Valve</a:t>
            </a:r>
          </a:p>
        </p:txBody>
      </p:sp>
      <p:sp>
        <p:nvSpPr>
          <p:cNvPr id="5" name="Rectangle 4"/>
          <p:cNvSpPr/>
          <p:nvPr/>
        </p:nvSpPr>
        <p:spPr>
          <a:xfrm>
            <a:off x="3227824" y="3121762"/>
            <a:ext cx="1997060" cy="65288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 rot="16200000">
            <a:off x="4111139" y="3313787"/>
            <a:ext cx="914400" cy="914400"/>
            <a:chOff x="5263290" y="4926795"/>
            <a:chExt cx="914400" cy="914400"/>
          </a:xfrm>
        </p:grpSpPr>
        <p:sp>
          <p:nvSpPr>
            <p:cNvPr id="7" name="Arc 6"/>
            <p:cNvSpPr/>
            <p:nvPr/>
          </p:nvSpPr>
          <p:spPr>
            <a:xfrm>
              <a:off x="5263290" y="4926795"/>
              <a:ext cx="914400" cy="9144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 rot="5400000">
              <a:off x="5263290" y="4926795"/>
              <a:ext cx="914400" cy="9144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Connector 8"/>
          <p:cNvCxnSpPr/>
          <p:nvPr/>
        </p:nvCxnSpPr>
        <p:spPr>
          <a:xfrm rot="5400000" flipH="1" flipV="1">
            <a:off x="3266228" y="4081886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3919113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571998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3919113" y="2814521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3266228" y="4081886"/>
            <a:ext cx="614482" cy="0"/>
          </a:xfrm>
          <a:prstGeom prst="line">
            <a:avLst/>
          </a:prstGeom>
          <a:ln w="28575"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571998" y="4081886"/>
            <a:ext cx="614482" cy="0"/>
          </a:xfrm>
          <a:prstGeom prst="line">
            <a:avLst/>
          </a:prstGeom>
          <a:ln w="28575"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rapezoid 15"/>
          <p:cNvSpPr/>
          <p:nvPr/>
        </p:nvSpPr>
        <p:spPr>
          <a:xfrm rot="5400000">
            <a:off x="5436112" y="3064152"/>
            <a:ext cx="960124" cy="768100"/>
          </a:xfrm>
          <a:prstGeom prst="trapezoid">
            <a:avLst>
              <a:gd name="adj" fmla="val 38774"/>
            </a:avLst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226354" y="2507280"/>
            <a:ext cx="199706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5858567" y="2872127"/>
            <a:ext cx="729695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5282492" y="4254707"/>
            <a:ext cx="72969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226355" y="4619555"/>
            <a:ext cx="142098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4091937" y="4485137"/>
            <a:ext cx="268835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/>
          <p:cNvGrpSpPr/>
          <p:nvPr/>
        </p:nvGrpSpPr>
        <p:grpSpPr>
          <a:xfrm>
            <a:off x="4567957" y="1585561"/>
            <a:ext cx="460860" cy="307240"/>
            <a:chOff x="3189420" y="1777585"/>
            <a:chExt cx="460860" cy="268835"/>
          </a:xfrm>
        </p:grpSpPr>
        <p:sp>
          <p:nvSpPr>
            <p:cNvPr id="30" name="Isosceles Triangle 29"/>
            <p:cNvSpPr/>
            <p:nvPr/>
          </p:nvSpPr>
          <p:spPr>
            <a:xfrm rot="5400000">
              <a:off x="3170217" y="1796788"/>
              <a:ext cx="268835" cy="230430"/>
            </a:xfrm>
            <a:prstGeom prst="triangl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Isosceles Triangle 30"/>
            <p:cNvSpPr/>
            <p:nvPr/>
          </p:nvSpPr>
          <p:spPr>
            <a:xfrm rot="16200000">
              <a:off x="3400647" y="1796788"/>
              <a:ext cx="268835" cy="230430"/>
            </a:xfrm>
            <a:prstGeom prst="triangle">
              <a:avLst/>
            </a:pr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Rectangle 32"/>
          <p:cNvSpPr/>
          <p:nvPr/>
        </p:nvSpPr>
        <p:spPr>
          <a:xfrm>
            <a:off x="1384385" y="3198570"/>
            <a:ext cx="1382580" cy="49926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761085" y="3198570"/>
            <a:ext cx="1382580" cy="49926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3"/>
          </p:cNvCxnSpPr>
          <p:nvPr/>
        </p:nvCxnSpPr>
        <p:spPr>
          <a:xfrm flipV="1">
            <a:off x="5028817" y="1739180"/>
            <a:ext cx="2423557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34" idx="0"/>
          </p:cNvCxnSpPr>
          <p:nvPr/>
        </p:nvCxnSpPr>
        <p:spPr>
          <a:xfrm rot="16200000" flipH="1">
            <a:off x="6722679" y="2468874"/>
            <a:ext cx="14593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3"/>
          </p:cNvCxnSpPr>
          <p:nvPr/>
        </p:nvCxnSpPr>
        <p:spPr>
          <a:xfrm rot="10800000">
            <a:off x="2075677" y="1739180"/>
            <a:ext cx="2492281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endCxn id="33" idx="0"/>
          </p:cNvCxnSpPr>
          <p:nvPr/>
        </p:nvCxnSpPr>
        <p:spPr>
          <a:xfrm rot="16200000" flipH="1">
            <a:off x="1345979" y="2468874"/>
            <a:ext cx="1459390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33" idx="2"/>
          </p:cNvCxnSpPr>
          <p:nvPr/>
        </p:nvCxnSpPr>
        <p:spPr>
          <a:xfrm rot="5400000">
            <a:off x="1365183" y="4408327"/>
            <a:ext cx="14209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075674" y="5118820"/>
            <a:ext cx="14977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3208622" y="4753972"/>
            <a:ext cx="7296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" name="Group 56"/>
          <p:cNvGrpSpPr>
            <a:grpSpLocks noChangeAspect="1"/>
          </p:cNvGrpSpPr>
          <p:nvPr/>
        </p:nvGrpSpPr>
        <p:grpSpPr>
          <a:xfrm>
            <a:off x="4802429" y="4542745"/>
            <a:ext cx="153620" cy="153620"/>
            <a:chOff x="5263290" y="4926795"/>
            <a:chExt cx="914400" cy="914400"/>
          </a:xfrm>
        </p:grpSpPr>
        <p:sp>
          <p:nvSpPr>
            <p:cNvPr id="58" name="Arc 57"/>
            <p:cNvSpPr/>
            <p:nvPr/>
          </p:nvSpPr>
          <p:spPr>
            <a:xfrm>
              <a:off x="5263290" y="4926795"/>
              <a:ext cx="914400" cy="914400"/>
            </a:xfrm>
            <a:prstGeom prst="arc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Arc 58"/>
            <p:cNvSpPr/>
            <p:nvPr/>
          </p:nvSpPr>
          <p:spPr>
            <a:xfrm rot="5400000">
              <a:off x="5263290" y="4926795"/>
              <a:ext cx="914400" cy="914400"/>
            </a:xfrm>
            <a:prstGeom prst="arc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1" name="Straight Connector 60"/>
          <p:cNvCxnSpPr/>
          <p:nvPr/>
        </p:nvCxnSpPr>
        <p:spPr>
          <a:xfrm rot="5400000">
            <a:off x="4802429" y="4465935"/>
            <a:ext cx="153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rot="5400000">
            <a:off x="4668012" y="4907592"/>
            <a:ext cx="4224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4" idx="2"/>
          </p:cNvCxnSpPr>
          <p:nvPr/>
        </p:nvCxnSpPr>
        <p:spPr>
          <a:xfrm rot="5400000">
            <a:off x="6741883" y="4408327"/>
            <a:ext cx="142098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4879240" y="5118820"/>
            <a:ext cx="25731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365552" y="3236975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Condenser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761888" y="3236975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Evaporator</a:t>
            </a:r>
          </a:p>
        </p:txBody>
      </p:sp>
      <p:cxnSp>
        <p:nvCxnSpPr>
          <p:cNvPr id="72" name="Straight Connector 71"/>
          <p:cNvCxnSpPr/>
          <p:nvPr/>
        </p:nvCxnSpPr>
        <p:spPr>
          <a:xfrm rot="5400000" flipH="1" flipV="1">
            <a:off x="1787639" y="4485137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 flipH="1" flipV="1">
            <a:off x="7317958" y="4485137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7317958" y="4485136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 flipH="1" flipV="1">
            <a:off x="1787638" y="4485137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67156" y="3236975"/>
            <a:ext cx="14382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Evaporator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761085" y="3236975"/>
            <a:ext cx="14398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Condenser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3953478" y="1899891"/>
            <a:ext cx="169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Expansion Valve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647340" y="3851455"/>
            <a:ext cx="13019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Arial" pitchFamily="34" charset="0"/>
                <a:cs typeface="Arial" pitchFamily="34" charset="0"/>
              </a:rPr>
              <a:t>Compressor</a:t>
            </a:r>
          </a:p>
        </p:txBody>
      </p:sp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803" y="0"/>
            <a:ext cx="1895197" cy="165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4" name="Straight Connector 83"/>
          <p:cNvCxnSpPr/>
          <p:nvPr/>
        </p:nvCxnSpPr>
        <p:spPr>
          <a:xfrm>
            <a:off x="5224885" y="1662370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919115" y="1662370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186480" y="1662370"/>
            <a:ext cx="422455" cy="0"/>
          </a:xfrm>
          <a:prstGeom prst="line">
            <a:avLst/>
          </a:prstGeom>
          <a:ln>
            <a:solidFill>
              <a:srgbClr val="C0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3919115" y="1662370"/>
            <a:ext cx="422455" cy="0"/>
          </a:xfrm>
          <a:prstGeom prst="line">
            <a:avLst/>
          </a:prstGeom>
          <a:ln>
            <a:solidFill>
              <a:schemeClr val="accent4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" name="Group 106"/>
          <p:cNvGrpSpPr/>
          <p:nvPr/>
        </p:nvGrpSpPr>
        <p:grpSpPr>
          <a:xfrm>
            <a:off x="1038740" y="1508750"/>
            <a:ext cx="2073873" cy="2496325"/>
            <a:chOff x="1038740" y="1508750"/>
            <a:chExt cx="2073873" cy="2496325"/>
          </a:xfrm>
        </p:grpSpPr>
        <p:cxnSp>
          <p:nvCxnSpPr>
            <p:cNvPr id="89" name="Straight Connector 88"/>
            <p:cNvCxnSpPr/>
            <p:nvPr/>
          </p:nvCxnSpPr>
          <p:spPr>
            <a:xfrm rot="5400000" flipH="1" flipV="1">
              <a:off x="2286905" y="3371393"/>
              <a:ext cx="1267363" cy="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2920585" y="2737710"/>
              <a:ext cx="192025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rot="5400000" flipH="1" flipV="1">
              <a:off x="3035800" y="2660900"/>
              <a:ext cx="1536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 rot="16200000" flipV="1">
              <a:off x="2056473" y="1527953"/>
              <a:ext cx="1075343" cy="1036937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5400000">
              <a:off x="1019537" y="1527954"/>
              <a:ext cx="1075343" cy="1036937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 flipH="1" flipV="1">
              <a:off x="961930" y="2660900"/>
              <a:ext cx="1536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>
              <a:off x="1038740" y="2737710"/>
              <a:ext cx="192025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 flipH="1" flipV="1">
              <a:off x="597085" y="3371390"/>
              <a:ext cx="1267363" cy="2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>
              <a:off x="1230765" y="4005075"/>
              <a:ext cx="1689820" cy="0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8" name="TextBox 107"/>
          <p:cNvSpPr txBox="1"/>
          <p:nvPr/>
        </p:nvSpPr>
        <p:spPr>
          <a:xfrm>
            <a:off x="3542873" y="5502870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Heat Pump Mode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057413" y="5502870"/>
            <a:ext cx="5702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Refrigeration (Air-Conditioning) Mode</a:t>
            </a:r>
          </a:p>
        </p:txBody>
      </p:sp>
      <p:sp>
        <p:nvSpPr>
          <p:cNvPr id="66" name="Down Arrow 65"/>
          <p:cNvSpPr/>
          <p:nvPr/>
        </p:nvSpPr>
        <p:spPr>
          <a:xfrm rot="7989866">
            <a:off x="1647157" y="2841642"/>
            <a:ext cx="307240" cy="53767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Down Arrow 67"/>
          <p:cNvSpPr/>
          <p:nvPr/>
        </p:nvSpPr>
        <p:spPr>
          <a:xfrm rot="7989866">
            <a:off x="7791957" y="3532934"/>
            <a:ext cx="307240" cy="53767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Down Arrow 70"/>
          <p:cNvSpPr/>
          <p:nvPr/>
        </p:nvSpPr>
        <p:spPr>
          <a:xfrm rot="18843587">
            <a:off x="1645998" y="2843028"/>
            <a:ext cx="307240" cy="537670"/>
          </a:xfrm>
          <a:prstGeom prst="down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Down Arrow 80"/>
          <p:cNvSpPr/>
          <p:nvPr/>
        </p:nvSpPr>
        <p:spPr>
          <a:xfrm rot="18662868">
            <a:off x="7794407" y="3529370"/>
            <a:ext cx="307240" cy="537670"/>
          </a:xfrm>
          <a:prstGeom prst="downArrow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1307575" y="239126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8220475" y="373624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1307575" y="2391260"/>
            <a:ext cx="5790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endParaRPr lang="en-US" sz="2400" b="1" i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220475" y="37362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2400" b="1" i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out</a:t>
            </a:r>
            <a:endParaRPr lang="en-US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48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12911E-6 L -0.07517 0.0007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6" grpId="0"/>
      <p:bldP spid="77" grpId="0"/>
      <p:bldP spid="108" grpId="0"/>
      <p:bldP spid="109" grpId="0"/>
      <p:bldP spid="66" grpId="0" animBg="1"/>
      <p:bldP spid="68" grpId="0" animBg="1"/>
      <p:bldP spid="71" grpId="0" animBg="1"/>
      <p:bldP spid="81" grpId="0" animBg="1"/>
      <p:bldP spid="83" grpId="0"/>
      <p:bldP spid="88" grpId="0"/>
      <p:bldP spid="90" grpId="0"/>
      <p:bldP spid="9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Tons of Refrigeration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4970" y="1163105"/>
            <a:ext cx="83418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One ton of refrigeration is the heat transfer rate required to melt 1 ton (2000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lbf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of ice at 32°F in 1 day (24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What heat transfer rate can accomplish this?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0826355"/>
              </p:ext>
            </p:extLst>
          </p:nvPr>
        </p:nvGraphicFramePr>
        <p:xfrm>
          <a:off x="808310" y="2891330"/>
          <a:ext cx="148869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36" name="Equation" r:id="rId4" imgW="850680" imgH="393480" progId="">
                  <p:embed/>
                </p:oleObj>
              </mc:Choice>
              <mc:Fallback>
                <p:oleObj name="Equation" r:id="rId4" imgW="850680" imgH="393480" progId="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310" y="2891330"/>
                        <a:ext cx="1488690" cy="6885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24876" y="2968140"/>
            <a:ext cx="61253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Latent heat of fusion of ice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</a:t>
            </a:r>
            <a:r>
              <a:rPr lang="en-US" sz="2400" baseline="-25000" dirty="0" err="1">
                <a:latin typeface="Arial" pitchFamily="34" charset="0"/>
                <a:cs typeface="Arial" pitchFamily="34" charset="0"/>
              </a:rPr>
              <a:t>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at 1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atm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4970" y="3736240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Then: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65228"/>
              </p:ext>
            </p:extLst>
          </p:nvPr>
        </p:nvGraphicFramePr>
        <p:xfrm>
          <a:off x="1192360" y="4298810"/>
          <a:ext cx="6711951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37" name="Equation" r:id="rId6" imgW="3835080" imgH="863280" progId="">
                  <p:embed/>
                </p:oleObj>
              </mc:Choice>
              <mc:Fallback>
                <p:oleObj name="Equation" r:id="rId6" imgW="3835080" imgH="863280" progId="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360" y="4298810"/>
                        <a:ext cx="6711951" cy="151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985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Heat Pump Cycle</a:t>
            </a:r>
          </a:p>
        </p:txBody>
      </p:sp>
      <p:pic>
        <p:nvPicPr>
          <p:cNvPr id="5" name="Picture 2" descr="Fig10_03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4265" y="1526056"/>
            <a:ext cx="4083110" cy="439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708275"/>
              </p:ext>
            </p:extLst>
          </p:nvPr>
        </p:nvGraphicFramePr>
        <p:xfrm>
          <a:off x="6512160" y="3428492"/>
          <a:ext cx="12303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2" name="Equation" r:id="rId6" imgW="812447" imgH="279279" progId="">
                  <p:embed/>
                </p:oleObj>
              </mc:Choice>
              <mc:Fallback>
                <p:oleObj name="Equation" r:id="rId6" imgW="812447" imgH="279279" progId="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2160" y="3428492"/>
                        <a:ext cx="12303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552894"/>
              </p:ext>
            </p:extLst>
          </p:nvPr>
        </p:nvGraphicFramePr>
        <p:xfrm>
          <a:off x="4515100" y="1508242"/>
          <a:ext cx="12493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3" name="Equation" r:id="rId8" imgW="825500" imgH="279400" progId="">
                  <p:embed/>
                </p:oleObj>
              </mc:Choice>
              <mc:Fallback>
                <p:oleObj name="Equation" r:id="rId8" imgW="825500" imgH="27940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5100" y="1508242"/>
                        <a:ext cx="124936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5754399"/>
              </p:ext>
            </p:extLst>
          </p:nvPr>
        </p:nvGraphicFramePr>
        <p:xfrm>
          <a:off x="4466498" y="5579860"/>
          <a:ext cx="123031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4" name="Equation" r:id="rId10" imgW="812447" imgH="279279" progId="">
                  <p:embed/>
                </p:oleObj>
              </mc:Choice>
              <mc:Fallback>
                <p:oleObj name="Equation" r:id="rId10" imgW="812447" imgH="279279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6498" y="5579860"/>
                        <a:ext cx="1230312" cy="42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996385"/>
              </p:ext>
            </p:extLst>
          </p:nvPr>
        </p:nvGraphicFramePr>
        <p:xfrm>
          <a:off x="1806840" y="3601037"/>
          <a:ext cx="711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5" name="Equation" r:id="rId12" imgW="469696" imgH="241195" progId="">
                  <p:embed/>
                </p:oleObj>
              </mc:Choice>
              <mc:Fallback>
                <p:oleObj name="Equation" r:id="rId12" imgW="469696" imgH="241195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840" y="3601037"/>
                        <a:ext cx="711200" cy="36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607465" y="1623965"/>
            <a:ext cx="19479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Performance</a:t>
            </a:r>
          </a:p>
        </p:txBody>
      </p:sp>
      <p:graphicFrame>
        <p:nvGraphicFramePr>
          <p:cNvPr id="19047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526753"/>
              </p:ext>
            </p:extLst>
          </p:nvPr>
        </p:nvGraphicFramePr>
        <p:xfrm>
          <a:off x="6943820" y="2046420"/>
          <a:ext cx="12382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896" name="Equation" r:id="rId14" imgW="825480" imgH="457200" progId="">
                  <p:embed/>
                </p:oleObj>
              </mc:Choice>
              <mc:Fallback>
                <p:oleObj name="Equation" r:id="rId14" imgW="825480" imgH="457200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3820" y="2046420"/>
                        <a:ext cx="123825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7450" y="1201510"/>
            <a:ext cx="22858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The heat pump cycle IS a refrigeration cycle!</a:t>
            </a:r>
          </a:p>
        </p:txBody>
      </p:sp>
    </p:spTree>
    <p:extLst>
      <p:ext uri="{BB962C8B-B14F-4D97-AF65-F5344CB8AC3E}">
        <p14:creationId xmlns:p14="http://schemas.microsoft.com/office/powerpoint/2010/main" val="32237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0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0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Heat Pumps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260" y="1239915"/>
            <a:ext cx="82570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How can the high temperature heat transfer be utilized?  It all happens at the condenser.  A few possibilities are …</a:t>
            </a:r>
          </a:p>
        </p:txBody>
      </p:sp>
      <p:sp>
        <p:nvSpPr>
          <p:cNvPr id="51" name="Rectangle 50"/>
          <p:cNvSpPr/>
          <p:nvPr/>
        </p:nvSpPr>
        <p:spPr>
          <a:xfrm rot="10800000">
            <a:off x="5724150" y="3742794"/>
            <a:ext cx="1459390" cy="1036935"/>
          </a:xfrm>
          <a:prstGeom prst="rect">
            <a:avLst/>
          </a:prstGeom>
          <a:gradFill flip="none" rotWithShape="1">
            <a:gsLst>
              <a:gs pos="0">
                <a:srgbClr val="4F81BD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4F81BD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4F81BD">
                  <a:lumMod val="40000"/>
                  <a:lumOff val="60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2" name="Group 96"/>
          <p:cNvGrpSpPr/>
          <p:nvPr/>
        </p:nvGrpSpPr>
        <p:grpSpPr>
          <a:xfrm rot="16200000">
            <a:off x="6300221" y="3973221"/>
            <a:ext cx="307240" cy="998529"/>
            <a:chOff x="4418380" y="2238445"/>
            <a:chExt cx="307240" cy="99852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4418380" y="2507280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>
            <a:xfrm>
              <a:off x="4418380" y="250728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5" name="Straight Connector 54"/>
            <p:cNvCxnSpPr/>
            <p:nvPr/>
          </p:nvCxnSpPr>
          <p:spPr>
            <a:xfrm rot="10800000">
              <a:off x="4418380" y="258409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>
            <a:xfrm>
              <a:off x="4418380" y="258409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>
            <a:xfrm rot="10800000">
              <a:off x="4418380" y="266090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>
            <a:xfrm>
              <a:off x="4418380" y="2659680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59" name="Straight Connector 58"/>
            <p:cNvCxnSpPr/>
            <p:nvPr/>
          </p:nvCxnSpPr>
          <p:spPr>
            <a:xfrm>
              <a:off x="4418380" y="265968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0" name="Straight Connector 59"/>
            <p:cNvCxnSpPr/>
            <p:nvPr/>
          </p:nvCxnSpPr>
          <p:spPr>
            <a:xfrm rot="10800000">
              <a:off x="4418380" y="273649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1" name="Straight Connector 60"/>
            <p:cNvCxnSpPr/>
            <p:nvPr/>
          </p:nvCxnSpPr>
          <p:spPr>
            <a:xfrm>
              <a:off x="4418380" y="273649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>
            <a:xfrm rot="10800000">
              <a:off x="4418380" y="281330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>
            <a:xfrm>
              <a:off x="4418380" y="2814519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>
            <a:xfrm>
              <a:off x="4418380" y="2814519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>
            <a:xfrm rot="10800000">
              <a:off x="4418380" y="2891329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>
            <a:xfrm>
              <a:off x="4418380" y="2891329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7" name="Straight Connector 66"/>
            <p:cNvCxnSpPr/>
            <p:nvPr/>
          </p:nvCxnSpPr>
          <p:spPr>
            <a:xfrm rot="10800000" flipV="1">
              <a:off x="4572000" y="2968138"/>
              <a:ext cx="153620" cy="1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8" name="Straight Connector 67"/>
            <p:cNvCxnSpPr/>
            <p:nvPr/>
          </p:nvCxnSpPr>
          <p:spPr>
            <a:xfrm rot="5400000" flipH="1" flipV="1">
              <a:off x="4437583" y="2372863"/>
              <a:ext cx="268835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4437583" y="3102557"/>
              <a:ext cx="268835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</p:grpSp>
      <p:cxnSp>
        <p:nvCxnSpPr>
          <p:cNvPr id="70" name="Straight Connector 69"/>
          <p:cNvCxnSpPr/>
          <p:nvPr/>
        </p:nvCxnSpPr>
        <p:spPr>
          <a:xfrm rot="16200000">
            <a:off x="6146601" y="4126840"/>
            <a:ext cx="15362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 rot="16200000">
            <a:off x="6108196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2" name="Straight Connector 71"/>
          <p:cNvCxnSpPr/>
          <p:nvPr/>
        </p:nvCxnSpPr>
        <p:spPr>
          <a:xfrm rot="5400000">
            <a:off x="6146601" y="4050030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rot="16200000">
            <a:off x="6185006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rot="5400000">
            <a:off x="6223411" y="4050030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 rot="16200000">
            <a:off x="6299001" y="4126840"/>
            <a:ext cx="15362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6" name="Straight Connector 75"/>
          <p:cNvCxnSpPr/>
          <p:nvPr/>
        </p:nvCxnSpPr>
        <p:spPr>
          <a:xfrm rot="16200000">
            <a:off x="6260596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7" name="Straight Connector 76"/>
          <p:cNvCxnSpPr/>
          <p:nvPr/>
        </p:nvCxnSpPr>
        <p:spPr>
          <a:xfrm rot="5400000">
            <a:off x="6299001" y="4050030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8" name="Straight Connector 77"/>
          <p:cNvCxnSpPr/>
          <p:nvPr/>
        </p:nvCxnSpPr>
        <p:spPr>
          <a:xfrm rot="16200000">
            <a:off x="6337406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79" name="Straight Connector 78"/>
          <p:cNvCxnSpPr/>
          <p:nvPr/>
        </p:nvCxnSpPr>
        <p:spPr>
          <a:xfrm rot="5400000">
            <a:off x="6375811" y="4050030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0" name="Straight Connector 79"/>
          <p:cNvCxnSpPr/>
          <p:nvPr/>
        </p:nvCxnSpPr>
        <p:spPr>
          <a:xfrm rot="16200000">
            <a:off x="6453840" y="4126840"/>
            <a:ext cx="15362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1" name="Straight Connector 80"/>
          <p:cNvCxnSpPr/>
          <p:nvPr/>
        </p:nvCxnSpPr>
        <p:spPr>
          <a:xfrm rot="16200000">
            <a:off x="6415435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 rot="5400000">
            <a:off x="6453840" y="4050030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3" name="Straight Connector 82"/>
          <p:cNvCxnSpPr/>
          <p:nvPr/>
        </p:nvCxnSpPr>
        <p:spPr>
          <a:xfrm rot="16200000">
            <a:off x="6492245" y="4011625"/>
            <a:ext cx="307240" cy="7681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4" name="Straight Connector 83"/>
          <p:cNvCxnSpPr/>
          <p:nvPr/>
        </p:nvCxnSpPr>
        <p:spPr>
          <a:xfrm rot="5400000" flipV="1">
            <a:off x="6607460" y="3973220"/>
            <a:ext cx="153620" cy="1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5" name="Straight Connector 84"/>
          <p:cNvCxnSpPr/>
          <p:nvPr/>
        </p:nvCxnSpPr>
        <p:spPr>
          <a:xfrm flipH="1" flipV="1">
            <a:off x="5954577" y="4050030"/>
            <a:ext cx="268835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6" name="Straight Connector 85"/>
          <p:cNvCxnSpPr/>
          <p:nvPr/>
        </p:nvCxnSpPr>
        <p:spPr>
          <a:xfrm rot="10800000">
            <a:off x="6684271" y="4050030"/>
            <a:ext cx="307244" cy="4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7" name="Straight Connector 86"/>
          <p:cNvCxnSpPr/>
          <p:nvPr/>
        </p:nvCxnSpPr>
        <p:spPr>
          <a:xfrm rot="10800000">
            <a:off x="5724150" y="4472489"/>
            <a:ext cx="23043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8" name="Straight Connector 87"/>
          <p:cNvCxnSpPr/>
          <p:nvPr/>
        </p:nvCxnSpPr>
        <p:spPr>
          <a:xfrm rot="10800000">
            <a:off x="6953110" y="4472489"/>
            <a:ext cx="23043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89" name="Straight Connector 88"/>
          <p:cNvCxnSpPr/>
          <p:nvPr/>
        </p:nvCxnSpPr>
        <p:spPr>
          <a:xfrm rot="10800000">
            <a:off x="5301695" y="4472489"/>
            <a:ext cx="42245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90" name="Straight Connector 89"/>
          <p:cNvCxnSpPr/>
          <p:nvPr/>
        </p:nvCxnSpPr>
        <p:spPr>
          <a:xfrm rot="10800000">
            <a:off x="7183540" y="4472489"/>
            <a:ext cx="42245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/>
          <p:nvPr/>
        </p:nvCxnSpPr>
        <p:spPr>
          <a:xfrm rot="16200000">
            <a:off x="6837895" y="3896414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/>
          <p:cNvCxnSpPr/>
          <p:nvPr/>
        </p:nvCxnSpPr>
        <p:spPr>
          <a:xfrm rot="16200000">
            <a:off x="5800960" y="3896414"/>
            <a:ext cx="30724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123" name="Straight Connector 122"/>
          <p:cNvCxnSpPr/>
          <p:nvPr/>
        </p:nvCxnSpPr>
        <p:spPr>
          <a:xfrm rot="5400000" flipH="1" flipV="1">
            <a:off x="6837895" y="3589174"/>
            <a:ext cx="307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 flipH="1" flipV="1">
            <a:off x="5800960" y="3589174"/>
            <a:ext cx="3072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91515" y="3435554"/>
            <a:ext cx="614480" cy="0"/>
          </a:xfrm>
          <a:prstGeom prst="line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5340100" y="3435554"/>
            <a:ext cx="614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 rot="10800000">
            <a:off x="1422790" y="3889859"/>
            <a:ext cx="1459390" cy="614480"/>
          </a:xfrm>
          <a:prstGeom prst="rect">
            <a:avLst/>
          </a:prstGeom>
          <a:gradFill flip="none" rotWithShape="1">
            <a:gsLst>
              <a:gs pos="0">
                <a:srgbClr val="4F81BD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4F81BD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4F81BD">
                  <a:lumMod val="40000"/>
                  <a:lumOff val="60000"/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29" name="Group 96"/>
          <p:cNvGrpSpPr/>
          <p:nvPr/>
        </p:nvGrpSpPr>
        <p:grpSpPr>
          <a:xfrm rot="16200000">
            <a:off x="1998861" y="3697832"/>
            <a:ext cx="307240" cy="998529"/>
            <a:chOff x="4418380" y="2238445"/>
            <a:chExt cx="307240" cy="998529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4418380" y="2507280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>
            <a:xfrm>
              <a:off x="4418380" y="250728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>
            <a:xfrm rot="10800000">
              <a:off x="4418380" y="258409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>
            <a:xfrm>
              <a:off x="4418380" y="258409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4" name="Straight Connector 133"/>
            <p:cNvCxnSpPr/>
            <p:nvPr/>
          </p:nvCxnSpPr>
          <p:spPr>
            <a:xfrm rot="10800000">
              <a:off x="4418380" y="266090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5" name="Straight Connector 134"/>
            <p:cNvCxnSpPr/>
            <p:nvPr/>
          </p:nvCxnSpPr>
          <p:spPr>
            <a:xfrm>
              <a:off x="4418380" y="2659680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>
            <a:xfrm>
              <a:off x="4418380" y="265968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7" name="Straight Connector 136"/>
            <p:cNvCxnSpPr/>
            <p:nvPr/>
          </p:nvCxnSpPr>
          <p:spPr>
            <a:xfrm rot="10800000">
              <a:off x="4418380" y="273649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8" name="Straight Connector 137"/>
            <p:cNvCxnSpPr/>
            <p:nvPr/>
          </p:nvCxnSpPr>
          <p:spPr>
            <a:xfrm>
              <a:off x="4418380" y="2736490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>
            <a:xfrm rot="10800000">
              <a:off x="4418380" y="2813300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0" name="Straight Connector 139"/>
            <p:cNvCxnSpPr/>
            <p:nvPr/>
          </p:nvCxnSpPr>
          <p:spPr>
            <a:xfrm>
              <a:off x="4418380" y="2814519"/>
              <a:ext cx="15362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>
            <a:xfrm>
              <a:off x="4418380" y="2814519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2" name="Straight Connector 141"/>
            <p:cNvCxnSpPr/>
            <p:nvPr/>
          </p:nvCxnSpPr>
          <p:spPr>
            <a:xfrm rot="10800000">
              <a:off x="4418380" y="2891329"/>
              <a:ext cx="307240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3" name="Straight Connector 142"/>
            <p:cNvCxnSpPr/>
            <p:nvPr/>
          </p:nvCxnSpPr>
          <p:spPr>
            <a:xfrm>
              <a:off x="4418380" y="2891329"/>
              <a:ext cx="307240" cy="7681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4" name="Straight Connector 143"/>
            <p:cNvCxnSpPr/>
            <p:nvPr/>
          </p:nvCxnSpPr>
          <p:spPr>
            <a:xfrm rot="10800000" flipV="1">
              <a:off x="4572000" y="2968138"/>
              <a:ext cx="153620" cy="1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5" name="Straight Connector 144"/>
            <p:cNvCxnSpPr/>
            <p:nvPr/>
          </p:nvCxnSpPr>
          <p:spPr>
            <a:xfrm rot="5400000" flipH="1" flipV="1">
              <a:off x="4437583" y="2372863"/>
              <a:ext cx="268835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  <p:cxnSp>
          <p:nvCxnSpPr>
            <p:cNvPr id="146" name="Straight Connector 145"/>
            <p:cNvCxnSpPr/>
            <p:nvPr/>
          </p:nvCxnSpPr>
          <p:spPr>
            <a:xfrm rot="5400000" flipH="1" flipV="1">
              <a:off x="4437583" y="3102557"/>
              <a:ext cx="268835" cy="0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/>
              </a:solidFill>
              <a:prstDash val="solid"/>
            </a:ln>
            <a:effectLst/>
          </p:spPr>
        </p:cxnSp>
      </p:grpSp>
      <p:cxnSp>
        <p:nvCxnSpPr>
          <p:cNvPr id="164" name="Straight Connector 163"/>
          <p:cNvCxnSpPr/>
          <p:nvPr/>
        </p:nvCxnSpPr>
        <p:spPr>
          <a:xfrm rot="10800000">
            <a:off x="1422790" y="4197100"/>
            <a:ext cx="23043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165" name="Straight Connector 164"/>
          <p:cNvCxnSpPr/>
          <p:nvPr/>
        </p:nvCxnSpPr>
        <p:spPr>
          <a:xfrm rot="10800000">
            <a:off x="2651750" y="4197100"/>
            <a:ext cx="230430" cy="0"/>
          </a:xfrm>
          <a:prstGeom prst="line">
            <a:avLst/>
          </a:prstGeom>
          <a:noFill/>
          <a:ln w="9525" cap="flat" cmpd="sng" algn="ctr">
            <a:solidFill>
              <a:sysClr val="window" lastClr="FFFFFF"/>
            </a:solidFill>
            <a:prstDash val="solid"/>
          </a:ln>
          <a:effectLst/>
        </p:spPr>
      </p:cxnSp>
      <p:cxnSp>
        <p:nvCxnSpPr>
          <p:cNvPr id="166" name="Straight Connector 165"/>
          <p:cNvCxnSpPr/>
          <p:nvPr/>
        </p:nvCxnSpPr>
        <p:spPr>
          <a:xfrm rot="10800000">
            <a:off x="1000335" y="4197100"/>
            <a:ext cx="42245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67" name="Straight Connector 166"/>
          <p:cNvCxnSpPr/>
          <p:nvPr/>
        </p:nvCxnSpPr>
        <p:spPr>
          <a:xfrm rot="10800000">
            <a:off x="2882180" y="4197100"/>
            <a:ext cx="422455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sp>
        <p:nvSpPr>
          <p:cNvPr id="174" name="Up Arrow 173"/>
          <p:cNvSpPr/>
          <p:nvPr/>
        </p:nvSpPr>
        <p:spPr>
          <a:xfrm>
            <a:off x="1960460" y="3467405"/>
            <a:ext cx="422455" cy="1305770"/>
          </a:xfrm>
          <a:prstGeom prst="upArrow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TextBox 174"/>
          <p:cNvSpPr txBox="1"/>
          <p:nvPr/>
        </p:nvSpPr>
        <p:spPr>
          <a:xfrm>
            <a:off x="1576410" y="4773175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Cold air in</a:t>
            </a:r>
          </a:p>
        </p:txBody>
      </p:sp>
      <p:sp>
        <p:nvSpPr>
          <p:cNvPr id="176" name="TextBox 175"/>
          <p:cNvSpPr txBox="1"/>
          <p:nvPr/>
        </p:nvSpPr>
        <p:spPr>
          <a:xfrm>
            <a:off x="1556310" y="3121760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Hot air out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1305265" y="2353660"/>
            <a:ext cx="1692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Heating Air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5416910" y="2391260"/>
            <a:ext cx="2141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pitchFamily="34" charset="0"/>
                <a:cs typeface="Arial" pitchFamily="34" charset="0"/>
              </a:rPr>
              <a:t>Heating Water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4538607" y="3128314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Cold water in</a:t>
            </a:r>
          </a:p>
        </p:txBody>
      </p:sp>
      <p:sp>
        <p:nvSpPr>
          <p:cNvPr id="182" name="TextBox 181"/>
          <p:cNvSpPr txBox="1"/>
          <p:nvPr/>
        </p:nvSpPr>
        <p:spPr>
          <a:xfrm>
            <a:off x="6894069" y="3128314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Hot water out</a:t>
            </a:r>
          </a:p>
        </p:txBody>
      </p:sp>
      <p:sp>
        <p:nvSpPr>
          <p:cNvPr id="184" name="TextBox 183"/>
          <p:cNvSpPr txBox="1"/>
          <p:nvPr/>
        </p:nvSpPr>
        <p:spPr>
          <a:xfrm>
            <a:off x="7183540" y="4472489"/>
            <a:ext cx="103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Hot refrigerant vapor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4725620" y="4472489"/>
            <a:ext cx="99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Hot condensed refrigerant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2882180" y="4197100"/>
            <a:ext cx="1036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Hot refrigerant vapor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424260" y="4197100"/>
            <a:ext cx="998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itchFamily="34" charset="0"/>
                <a:cs typeface="Arial" pitchFamily="34" charset="0"/>
              </a:rPr>
              <a:t>Hot condensed refrigerant</a:t>
            </a:r>
          </a:p>
        </p:txBody>
      </p:sp>
      <p:sp>
        <p:nvSpPr>
          <p:cNvPr id="9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5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128" grpId="0" animBg="1"/>
      <p:bldP spid="174" grpId="0" animBg="1"/>
      <p:bldP spid="175" grpId="0"/>
      <p:bldP spid="176" grpId="0"/>
      <p:bldP spid="179" grpId="0"/>
      <p:bldP spid="180" grpId="0"/>
      <p:bldP spid="181" grpId="0"/>
      <p:bldP spid="182" grpId="0"/>
      <p:bldP spid="184" grpId="0"/>
      <p:bldP spid="185" grpId="0"/>
      <p:bldP spid="186" grpId="0"/>
      <p:bldP spid="1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Heat Pumps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Application:  Residential heating</a:t>
            </a:r>
          </a:p>
        </p:txBody>
      </p:sp>
    </p:spTree>
    <p:extLst>
      <p:ext uri="{BB962C8B-B14F-4D97-AF65-F5344CB8AC3E}">
        <p14:creationId xmlns:p14="http://schemas.microsoft.com/office/powerpoint/2010/main" val="419409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Air-Source Heat Pump</a:t>
            </a:r>
          </a:p>
        </p:txBody>
      </p:sp>
      <p:pic>
        <p:nvPicPr>
          <p:cNvPr id="5" name="Picture 2" descr="Fig10_1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4260" y="1431940"/>
            <a:ext cx="5574190" cy="30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224885" y="381305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613" y="308335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Sink</a:t>
            </a:r>
          </a:p>
        </p:txBody>
      </p:sp>
      <p:sp>
        <p:nvSpPr>
          <p:cNvPr id="8" name="Rectangle 7"/>
          <p:cNvSpPr/>
          <p:nvPr/>
        </p:nvSpPr>
        <p:spPr>
          <a:xfrm>
            <a:off x="5455315" y="2507280"/>
            <a:ext cx="614480" cy="42245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5359303" y="3102557"/>
            <a:ext cx="2419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569060" y="4312315"/>
            <a:ext cx="20738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569060" y="2238445"/>
            <a:ext cx="2073870" cy="17666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26667" y="2372863"/>
            <a:ext cx="1843440" cy="16514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338630" y="1892800"/>
          <a:ext cx="1889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16" name="Equation" r:id="rId6" imgW="152334" imgH="228501" progId="">
                  <p:embed/>
                </p:oleObj>
              </mc:Choice>
              <mc:Fallback>
                <p:oleObj name="Equation" r:id="rId6" imgW="152334" imgH="228501" progId="">
                  <p:embed/>
                  <p:pic>
                    <p:nvPicPr>
                      <p:cNvPr id="0" name="Picture 2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630" y="1892800"/>
                        <a:ext cx="1889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1" name="Object 3"/>
          <p:cNvGraphicFramePr>
            <a:graphicFrameLocks noChangeAspect="1"/>
          </p:cNvGraphicFramePr>
          <p:nvPr/>
        </p:nvGraphicFramePr>
        <p:xfrm>
          <a:off x="8412500" y="4350720"/>
          <a:ext cx="4572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17" name="Equation" r:id="rId8" imgW="368300" imgH="228600" progId="">
                  <p:embed/>
                </p:oleObj>
              </mc:Choice>
              <mc:Fallback>
                <p:oleObj name="Equation" r:id="rId8" imgW="368300" imgH="228600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500" y="4350720"/>
                        <a:ext cx="4572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2" name="Object 4"/>
          <p:cNvGraphicFramePr>
            <a:graphicFrameLocks noChangeAspect="1"/>
          </p:cNvGraphicFramePr>
          <p:nvPr/>
        </p:nvGraphicFramePr>
        <p:xfrm>
          <a:off x="6914705" y="2008015"/>
          <a:ext cx="4572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18" name="Equation" r:id="rId10" imgW="368140" imgH="253890" progId="">
                  <p:embed/>
                </p:oleObj>
              </mc:Choice>
              <mc:Fallback>
                <p:oleObj name="Equation" r:id="rId10" imgW="368140" imgH="25389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705" y="2008015"/>
                        <a:ext cx="4572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9013" name="Object 5"/>
          <p:cNvGraphicFramePr>
            <a:graphicFrameLocks noChangeAspect="1"/>
          </p:cNvGraphicFramePr>
          <p:nvPr/>
        </p:nvGraphicFramePr>
        <p:xfrm>
          <a:off x="8220475" y="2468875"/>
          <a:ext cx="3476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19" name="Equation" r:id="rId12" imgW="279279" imgH="253890" progId="">
                  <p:embed/>
                </p:oleObj>
              </mc:Choice>
              <mc:Fallback>
                <p:oleObj name="Equation" r:id="rId12" imgW="279279" imgH="253890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0475" y="2468875"/>
                        <a:ext cx="34766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rot="5400000">
            <a:off x="7010717" y="3717037"/>
            <a:ext cx="1190555" cy="0"/>
          </a:xfrm>
          <a:prstGeom prst="line">
            <a:avLst/>
          </a:prstGeom>
          <a:ln>
            <a:prstDash val="lg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9014" name="Object 6"/>
          <p:cNvGraphicFramePr>
            <a:graphicFrameLocks noChangeAspect="1"/>
          </p:cNvGraphicFramePr>
          <p:nvPr/>
        </p:nvGraphicFramePr>
        <p:xfrm>
          <a:off x="7529185" y="4351338"/>
          <a:ext cx="1889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20" name="Equation" r:id="rId14" imgW="152334" imgH="228501" progId="">
                  <p:embed/>
                </p:oleObj>
              </mc:Choice>
              <mc:Fallback>
                <p:oleObj name="Equation" r:id="rId14" imgW="152334" imgH="228501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9185" y="4351338"/>
                        <a:ext cx="1889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Connector 25"/>
          <p:cNvCxnSpPr/>
          <p:nvPr/>
        </p:nvCxnSpPr>
        <p:spPr>
          <a:xfrm rot="5400000">
            <a:off x="7317958" y="4984402"/>
            <a:ext cx="576075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991515" y="4888390"/>
            <a:ext cx="61448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08310" y="5602025"/>
            <a:ext cx="649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heat pump is able to meet the house heating load.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46715" y="4657960"/>
            <a:ext cx="6221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The heat pump is not able to meet the house heating load.  An auxiliary heat source is needed.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7029919" y="5810110"/>
            <a:ext cx="5760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7202742" y="5406858"/>
            <a:ext cx="806505" cy="0"/>
          </a:xfrm>
          <a:prstGeom prst="line">
            <a:avLst/>
          </a:prstGeom>
          <a:ln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462666" y="4307505"/>
            <a:ext cx="5280674" cy="15843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9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9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99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9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Isothermal Source Heat Pump</a:t>
            </a:r>
          </a:p>
        </p:txBody>
      </p:sp>
      <p:pic>
        <p:nvPicPr>
          <p:cNvPr id="4" name="Picture 2" descr="Fig10_1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r="30413"/>
          <a:stretch>
            <a:fillRect/>
          </a:stretch>
        </p:blipFill>
        <p:spPr bwMode="auto">
          <a:xfrm>
            <a:off x="424260" y="1431940"/>
            <a:ext cx="3878905" cy="305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rot="5400000">
            <a:off x="5359303" y="3102557"/>
            <a:ext cx="2419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69060" y="4312315"/>
            <a:ext cx="20738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722680" y="2016688"/>
            <a:ext cx="161301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338630" y="1892800"/>
          <a:ext cx="1889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1" name="Equation" r:id="rId6" imgW="152334" imgH="228501" progId="">
                  <p:embed/>
                </p:oleObj>
              </mc:Choice>
              <mc:Fallback>
                <p:oleObj name="Equation" r:id="rId6" imgW="152334" imgH="228501" progId="">
                  <p:embed/>
                  <p:pic>
                    <p:nvPicPr>
                      <p:cNvPr id="0" name="Picture 2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630" y="1892800"/>
                        <a:ext cx="1889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412500" y="4350720"/>
          <a:ext cx="4572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2" name="Equation" r:id="rId8" imgW="368300" imgH="228600" progId="">
                  <p:embed/>
                </p:oleObj>
              </mc:Choice>
              <mc:Fallback>
                <p:oleObj name="Equation" r:id="rId8" imgW="368300" imgH="228600" progId="">
                  <p:embed/>
                  <p:pic>
                    <p:nvPicPr>
                      <p:cNvPr id="0" name="Picture 2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2500" y="4350720"/>
                        <a:ext cx="4572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6722680" y="2545685"/>
          <a:ext cx="4572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3" name="Equation" r:id="rId10" imgW="368140" imgH="253890" progId="">
                  <p:embed/>
                </p:oleObj>
              </mc:Choice>
              <mc:Fallback>
                <p:oleObj name="Equation" r:id="rId10" imgW="368140" imgH="253890" progId="">
                  <p:embed/>
                  <p:pic>
                    <p:nvPicPr>
                      <p:cNvPr id="0" name="Picture 2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2680" y="2545685"/>
                        <a:ext cx="4572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6761085" y="1700775"/>
          <a:ext cx="3476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4" name="Equation" r:id="rId12" imgW="279279" imgH="253890" progId="">
                  <p:embed/>
                </p:oleObj>
              </mc:Choice>
              <mc:Fallback>
                <p:oleObj name="Equation" r:id="rId12" imgW="279279" imgH="253890" progId="">
                  <p:embed/>
                  <p:pic>
                    <p:nvPicPr>
                      <p:cNvPr id="0" name="Picture 2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085" y="1700775"/>
                        <a:ext cx="34766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294988" y="4304758"/>
            <a:ext cx="145939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62666" y="4307505"/>
            <a:ext cx="5280674" cy="15843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4303165" y="4058594"/>
            <a:ext cx="34564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207153" y="4492694"/>
            <a:ext cx="88331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264760" y="3321342"/>
            <a:ext cx="138258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840836" y="4127848"/>
            <a:ext cx="1613008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5301694" y="4857543"/>
            <a:ext cx="15362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5186479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>
            <a:off x="5148074" y="493435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5109669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>
            <a:off x="5071264" y="493435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034079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6200000">
            <a:off x="4995674" y="493435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4957269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>
            <a:off x="4918864" y="493435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4994455" y="4857543"/>
            <a:ext cx="15362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4879240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>
            <a:off x="4840835" y="493435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802430" y="489594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6200000" flipV="1">
            <a:off x="4840835" y="5011162"/>
            <a:ext cx="153620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0800000" flipH="1" flipV="1">
            <a:off x="5378503" y="4934353"/>
            <a:ext cx="26883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0800000" flipH="1" flipV="1">
            <a:off x="4648809" y="4934353"/>
            <a:ext cx="26883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607466" y="4581150"/>
            <a:ext cx="2304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No auxiliary heat source needed.  The heat pump can always meet the house load!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4260" y="4542745"/>
            <a:ext cx="403252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In principle, this is a great idea!  However it is cost prohibitive to circulate refrigerant through the isothermal source. </a:t>
            </a:r>
            <a:br>
              <a:rPr lang="en-US" sz="2000" dirty="0">
                <a:latin typeface="Arial" pitchFamily="34" charset="0"/>
                <a:cs typeface="Arial" pitchFamily="34" charset="0"/>
              </a:rPr>
            </a:br>
            <a:r>
              <a:rPr lang="en-US" sz="2000" dirty="0">
                <a:latin typeface="Arial" pitchFamily="34" charset="0"/>
                <a:cs typeface="Arial" pitchFamily="34" charset="0"/>
              </a:rPr>
              <a:t>R22 ~$20/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R134a ~$8/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lbm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4936848" y="5330048"/>
            <a:ext cx="422455" cy="1588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5219083" y="5272088"/>
          <a:ext cx="2746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945" name="Equation" r:id="rId14" imgW="228501" imgH="253890" progId="">
                  <p:embed/>
                </p:oleObj>
              </mc:Choice>
              <mc:Fallback>
                <p:oleObj name="Equation" r:id="rId14" imgW="228501" imgH="253890" progId="">
                  <p:embed/>
                  <p:pic>
                    <p:nvPicPr>
                      <p:cNvPr id="0" name="Picture 2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083" y="5272088"/>
                        <a:ext cx="27463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4687215" y="5579680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Source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51613" y="308335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Sink</a:t>
            </a:r>
          </a:p>
        </p:txBody>
      </p:sp>
      <p:cxnSp>
        <p:nvCxnSpPr>
          <p:cNvPr id="55" name="Straight Connector 54"/>
          <p:cNvCxnSpPr/>
          <p:nvPr/>
        </p:nvCxnSpPr>
        <p:spPr>
          <a:xfrm rot="16200000" flipH="1">
            <a:off x="6569060" y="2238445"/>
            <a:ext cx="2073870" cy="176663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30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/>
          <p:cNvSpPr/>
          <p:nvPr/>
        </p:nvSpPr>
        <p:spPr>
          <a:xfrm>
            <a:off x="4688453" y="3090912"/>
            <a:ext cx="1267366" cy="883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803672" y="3172899"/>
            <a:ext cx="998529" cy="307240"/>
            <a:chOff x="4803672" y="3172899"/>
            <a:chExt cx="998529" cy="307240"/>
          </a:xfrm>
        </p:grpSpPr>
        <p:cxnSp>
          <p:nvCxnSpPr>
            <p:cNvPr id="92" name="Straight Connector 91"/>
            <p:cNvCxnSpPr/>
            <p:nvPr/>
          </p:nvCxnSpPr>
          <p:spPr>
            <a:xfrm rot="5400000">
              <a:off x="5456557" y="3249709"/>
              <a:ext cx="15362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 rot="5400000">
              <a:off x="5341342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 rot="16200000">
              <a:off x="5302937" y="3326519"/>
              <a:ext cx="30724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 rot="5400000">
              <a:off x="5264532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 rot="16200000">
              <a:off x="5226127" y="3326519"/>
              <a:ext cx="30724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 rot="5400000">
              <a:off x="5188942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>
            <a:xfrm rot="16200000">
              <a:off x="5150537" y="3326519"/>
              <a:ext cx="30724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 rot="5400000">
              <a:off x="5112132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>
            <a:xfrm rot="16200000">
              <a:off x="5073727" y="3326519"/>
              <a:ext cx="30724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>
            <a:xfrm rot="5400000">
              <a:off x="5034103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>
            <a:xfrm rot="16200000">
              <a:off x="4995698" y="3326519"/>
              <a:ext cx="307240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>
            <a:xfrm rot="5400000">
              <a:off x="4957293" y="3288114"/>
              <a:ext cx="307240" cy="7681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6" name="Straight Connector 105"/>
            <p:cNvCxnSpPr/>
            <p:nvPr/>
          </p:nvCxnSpPr>
          <p:spPr>
            <a:xfrm rot="16200000" flipV="1">
              <a:off x="4995698" y="3403328"/>
              <a:ext cx="153620" cy="1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7" name="Straight Connector 106"/>
            <p:cNvCxnSpPr/>
            <p:nvPr/>
          </p:nvCxnSpPr>
          <p:spPr>
            <a:xfrm rot="10800000" flipH="1" flipV="1">
              <a:off x="5533366" y="3326519"/>
              <a:ext cx="268835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>
            <a:xfrm rot="10800000" flipH="1" flipV="1">
              <a:off x="4803672" y="3326519"/>
              <a:ext cx="268835" cy="0"/>
            </a:xfrm>
            <a:prstGeom prst="line">
              <a:avLst/>
            </a:prstGeom>
            <a:noFill/>
            <a:ln w="12700" cap="flat" cmpd="sng" algn="ctr">
              <a:solidFill>
                <a:schemeClr val="accent4"/>
              </a:solidFill>
              <a:prstDash val="solid"/>
            </a:ln>
            <a:effectLst/>
          </p:spPr>
        </p:cxnSp>
      </p:grpSp>
      <p:cxnSp>
        <p:nvCxnSpPr>
          <p:cNvPr id="109" name="Straight Connector 108"/>
          <p:cNvCxnSpPr/>
          <p:nvPr/>
        </p:nvCxnSpPr>
        <p:spPr>
          <a:xfrm rot="5400000">
            <a:off x="5456557" y="3666991"/>
            <a:ext cx="15362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0" name="Straight Connector 109"/>
          <p:cNvCxnSpPr/>
          <p:nvPr/>
        </p:nvCxnSpPr>
        <p:spPr>
          <a:xfrm rot="5400000">
            <a:off x="5341342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1" name="Straight Connector 110"/>
          <p:cNvCxnSpPr/>
          <p:nvPr/>
        </p:nvCxnSpPr>
        <p:spPr>
          <a:xfrm rot="16200000">
            <a:off x="5302937" y="3743801"/>
            <a:ext cx="30724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2" name="Straight Connector 111"/>
          <p:cNvCxnSpPr/>
          <p:nvPr/>
        </p:nvCxnSpPr>
        <p:spPr>
          <a:xfrm rot="5400000">
            <a:off x="5264532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3" name="Straight Connector 112"/>
          <p:cNvCxnSpPr/>
          <p:nvPr/>
        </p:nvCxnSpPr>
        <p:spPr>
          <a:xfrm rot="16200000">
            <a:off x="5226127" y="3743801"/>
            <a:ext cx="30724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5" name="Straight Connector 114"/>
          <p:cNvCxnSpPr/>
          <p:nvPr/>
        </p:nvCxnSpPr>
        <p:spPr>
          <a:xfrm rot="5400000">
            <a:off x="5188942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6" name="Straight Connector 115"/>
          <p:cNvCxnSpPr/>
          <p:nvPr/>
        </p:nvCxnSpPr>
        <p:spPr>
          <a:xfrm rot="16200000">
            <a:off x="5150537" y="3743801"/>
            <a:ext cx="30724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7" name="Straight Connector 116"/>
          <p:cNvCxnSpPr/>
          <p:nvPr/>
        </p:nvCxnSpPr>
        <p:spPr>
          <a:xfrm rot="5400000">
            <a:off x="5112132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18" name="Straight Connector 117"/>
          <p:cNvCxnSpPr/>
          <p:nvPr/>
        </p:nvCxnSpPr>
        <p:spPr>
          <a:xfrm rot="16200000">
            <a:off x="5073727" y="3743801"/>
            <a:ext cx="30724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0" name="Straight Connector 119"/>
          <p:cNvCxnSpPr/>
          <p:nvPr/>
        </p:nvCxnSpPr>
        <p:spPr>
          <a:xfrm rot="5400000">
            <a:off x="5034103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1" name="Straight Connector 120"/>
          <p:cNvCxnSpPr/>
          <p:nvPr/>
        </p:nvCxnSpPr>
        <p:spPr>
          <a:xfrm rot="16200000">
            <a:off x="4995698" y="3743801"/>
            <a:ext cx="307240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2" name="Straight Connector 121"/>
          <p:cNvCxnSpPr/>
          <p:nvPr/>
        </p:nvCxnSpPr>
        <p:spPr>
          <a:xfrm rot="5400000">
            <a:off x="4957293" y="3705396"/>
            <a:ext cx="307240" cy="7681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3" name="Straight Connector 122"/>
          <p:cNvCxnSpPr/>
          <p:nvPr/>
        </p:nvCxnSpPr>
        <p:spPr>
          <a:xfrm rot="16200000" flipV="1">
            <a:off x="4995698" y="3820610"/>
            <a:ext cx="153620" cy="1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4" name="Straight Connector 123"/>
          <p:cNvCxnSpPr/>
          <p:nvPr/>
        </p:nvCxnSpPr>
        <p:spPr>
          <a:xfrm rot="10800000" flipH="1" flipV="1">
            <a:off x="5533366" y="3743801"/>
            <a:ext cx="268835" cy="0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cxnSp>
        <p:nvCxnSpPr>
          <p:cNvPr id="125" name="Straight Connector 124"/>
          <p:cNvCxnSpPr/>
          <p:nvPr/>
        </p:nvCxnSpPr>
        <p:spPr>
          <a:xfrm>
            <a:off x="4765263" y="3743797"/>
            <a:ext cx="307244" cy="4"/>
          </a:xfrm>
          <a:prstGeom prst="line">
            <a:avLst/>
          </a:prstGeom>
          <a:noFill/>
          <a:ln w="12700" cap="flat" cmpd="sng" algn="ctr">
            <a:solidFill>
              <a:schemeClr val="accent4"/>
            </a:solidFill>
            <a:prstDash val="soli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Isothermal Source Heat Pump</a:t>
            </a:r>
          </a:p>
        </p:txBody>
      </p:sp>
      <p:pic>
        <p:nvPicPr>
          <p:cNvPr id="4" name="Picture 2" descr="Fig10_11"/>
          <p:cNvPicPr preferRelativeResize="0"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/>
          <a:srcRect t="52728" r="30413"/>
          <a:stretch>
            <a:fillRect/>
          </a:stretch>
        </p:blipFill>
        <p:spPr bwMode="auto">
          <a:xfrm>
            <a:off x="424260" y="3044950"/>
            <a:ext cx="3878905" cy="1446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Connector 16"/>
          <p:cNvCxnSpPr/>
          <p:nvPr/>
        </p:nvCxnSpPr>
        <p:spPr>
          <a:xfrm>
            <a:off x="4294988" y="4304758"/>
            <a:ext cx="4079107" cy="7557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rot="5400000">
            <a:off x="5384230" y="4948223"/>
            <a:ext cx="15362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 rot="5400000">
            <a:off x="5269015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rot="16200000">
            <a:off x="5230610" y="502503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>
            <a:off x="5192205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16200000">
            <a:off x="5153800" y="502503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 rot="5400000">
            <a:off x="5116615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16200000">
            <a:off x="5078210" y="502503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5039805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rot="16200000">
            <a:off x="5001400" y="502503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 rot="5400000">
            <a:off x="5076991" y="4948223"/>
            <a:ext cx="15362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/>
          <p:nvPr/>
        </p:nvCxnSpPr>
        <p:spPr>
          <a:xfrm rot="5400000">
            <a:off x="4961776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rot="16200000">
            <a:off x="4923371" y="5025033"/>
            <a:ext cx="30724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 rot="5400000">
            <a:off x="4884966" y="4986628"/>
            <a:ext cx="307240" cy="7681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16200000" flipV="1">
            <a:off x="4923371" y="5101842"/>
            <a:ext cx="153620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5461039" y="5025033"/>
            <a:ext cx="236958" cy="38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V="1">
            <a:off x="4760926" y="5025033"/>
            <a:ext cx="239254" cy="388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/>
          <p:cNvCxnSpPr/>
          <p:nvPr/>
        </p:nvCxnSpPr>
        <p:spPr>
          <a:xfrm rot="5400000" flipH="1" flipV="1">
            <a:off x="5042055" y="5428285"/>
            <a:ext cx="422455" cy="1588"/>
          </a:xfrm>
          <a:prstGeom prst="straightConnector1">
            <a:avLst/>
          </a:prstGeom>
          <a:ln w="19050"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7" name="Object 146"/>
          <p:cNvGraphicFramePr>
            <a:graphicFrameLocks noChangeAspect="1"/>
          </p:cNvGraphicFramePr>
          <p:nvPr/>
        </p:nvGraphicFramePr>
        <p:xfrm>
          <a:off x="5324290" y="5370325"/>
          <a:ext cx="2746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3" name="Equation" r:id="rId6" imgW="228501" imgH="253890" progId="">
                  <p:embed/>
                </p:oleObj>
              </mc:Choice>
              <mc:Fallback>
                <p:oleObj name="Equation" r:id="rId6" imgW="228501" imgH="253890" progId="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290" y="5370325"/>
                        <a:ext cx="274637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" name="Rectangle 163"/>
          <p:cNvSpPr/>
          <p:nvPr/>
        </p:nvSpPr>
        <p:spPr>
          <a:xfrm>
            <a:off x="2524047" y="3044950"/>
            <a:ext cx="128469" cy="123988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6" name="Straight Connector 165"/>
          <p:cNvCxnSpPr/>
          <p:nvPr/>
        </p:nvCxnSpPr>
        <p:spPr>
          <a:xfrm>
            <a:off x="2486261" y="3325091"/>
            <a:ext cx="211597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/>
          <p:nvPr/>
        </p:nvCxnSpPr>
        <p:spPr>
          <a:xfrm>
            <a:off x="2502635" y="4059380"/>
            <a:ext cx="211597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/>
          <p:cNvCxnSpPr/>
          <p:nvPr/>
        </p:nvCxnSpPr>
        <p:spPr>
          <a:xfrm>
            <a:off x="4231934" y="3325091"/>
            <a:ext cx="574334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 flipV="1">
            <a:off x="5797493" y="3325091"/>
            <a:ext cx="467281" cy="126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5570530" y="4043480"/>
            <a:ext cx="230430" cy="23043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8" name="Straight Connector 177"/>
          <p:cNvCxnSpPr>
            <a:endCxn id="176" idx="6"/>
          </p:cNvCxnSpPr>
          <p:nvPr/>
        </p:nvCxnSpPr>
        <p:spPr>
          <a:xfrm rot="5400000">
            <a:off x="5593394" y="3948294"/>
            <a:ext cx="417968" cy="2835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Rectangle 185"/>
          <p:cNvSpPr/>
          <p:nvPr/>
        </p:nvSpPr>
        <p:spPr>
          <a:xfrm>
            <a:off x="3906983" y="3234406"/>
            <a:ext cx="385407" cy="1738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>
            <a:stCxn id="186" idx="1"/>
          </p:cNvCxnSpPr>
          <p:nvPr/>
        </p:nvCxnSpPr>
        <p:spPr>
          <a:xfrm rot="10800000">
            <a:off x="3906983" y="2848998"/>
            <a:ext cx="0" cy="472314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Connector 191"/>
          <p:cNvCxnSpPr/>
          <p:nvPr/>
        </p:nvCxnSpPr>
        <p:spPr>
          <a:xfrm>
            <a:off x="3906982" y="2848998"/>
            <a:ext cx="2350235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rot="5400000">
            <a:off x="6026728" y="3087044"/>
            <a:ext cx="476093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 flipV="1">
            <a:off x="467769" y="1473620"/>
            <a:ext cx="3129375" cy="1110472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3573470" y="1470345"/>
            <a:ext cx="3137168" cy="1136829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/>
          <p:cNvCxnSpPr/>
          <p:nvPr/>
        </p:nvCxnSpPr>
        <p:spPr>
          <a:xfrm rot="16200000" flipH="1">
            <a:off x="6617074" y="2655394"/>
            <a:ext cx="160765" cy="3865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 rot="10800000" flipV="1">
            <a:off x="6415919" y="2735643"/>
            <a:ext cx="317391" cy="2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/>
          <p:nvPr/>
        </p:nvCxnSpPr>
        <p:spPr>
          <a:xfrm rot="5400000">
            <a:off x="5666543" y="3525012"/>
            <a:ext cx="1574605" cy="0"/>
          </a:xfrm>
          <a:prstGeom prst="line">
            <a:avLst/>
          </a:prstGeom>
          <a:ln w="762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62665" y="4307505"/>
            <a:ext cx="7988239" cy="196835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4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4">
                  <a:lumMod val="20000"/>
                  <a:lumOff val="8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>
          <a:xfrm rot="5400000">
            <a:off x="4129915" y="4386852"/>
            <a:ext cx="1277137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 rot="16200000" flipH="1">
            <a:off x="5265135" y="4592558"/>
            <a:ext cx="861029" cy="4696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/>
          <p:nvPr/>
        </p:nvCxnSpPr>
        <p:spPr>
          <a:xfrm rot="16200000" flipV="1">
            <a:off x="3929653" y="3687829"/>
            <a:ext cx="725477" cy="1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/>
          <p:cNvSpPr txBox="1"/>
          <p:nvPr/>
        </p:nvSpPr>
        <p:spPr>
          <a:xfrm>
            <a:off x="270640" y="4619555"/>
            <a:ext cx="41392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latin typeface="Arial" pitchFamily="34" charset="0"/>
                <a:cs typeface="Arial" pitchFamily="34" charset="0"/>
              </a:rPr>
              <a:t>Secondary heat transfer loop</a:t>
            </a:r>
          </a:p>
          <a:p>
            <a:pPr algn="ctr"/>
            <a:r>
              <a:rPr lang="en-US" sz="2000" dirty="0">
                <a:latin typeface="Arial" pitchFamily="34" charset="0"/>
                <a:cs typeface="Arial" pitchFamily="34" charset="0"/>
              </a:rPr>
              <a:t>(Some type of glycol mixture)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6" name="Straight Arrow Connector 215"/>
          <p:cNvCxnSpPr/>
          <p:nvPr/>
        </p:nvCxnSpPr>
        <p:spPr>
          <a:xfrm>
            <a:off x="4341570" y="4888390"/>
            <a:ext cx="3840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5400000">
            <a:off x="5589733" y="2458345"/>
            <a:ext cx="24195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>
            <a:off x="6799490" y="3668103"/>
            <a:ext cx="20738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6953110" y="1517423"/>
            <a:ext cx="161301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1" name="Object 220"/>
          <p:cNvGraphicFramePr>
            <a:graphicFrameLocks noChangeAspect="1"/>
          </p:cNvGraphicFramePr>
          <p:nvPr/>
        </p:nvGraphicFramePr>
        <p:xfrm>
          <a:off x="6569060" y="1248588"/>
          <a:ext cx="1889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4" name="Equation" r:id="rId8" imgW="152334" imgH="228501" progId="">
                  <p:embed/>
                </p:oleObj>
              </mc:Choice>
              <mc:Fallback>
                <p:oleObj name="Equation" r:id="rId8" imgW="152334" imgH="228501" progId="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9060" y="1248588"/>
                        <a:ext cx="1889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2" name="Object 3"/>
          <p:cNvGraphicFramePr>
            <a:graphicFrameLocks noChangeAspect="1"/>
          </p:cNvGraphicFramePr>
          <p:nvPr/>
        </p:nvGraphicFramePr>
        <p:xfrm>
          <a:off x="8642930" y="3706508"/>
          <a:ext cx="4572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5" name="Equation" r:id="rId10" imgW="368300" imgH="228600" progId="">
                  <p:embed/>
                </p:oleObj>
              </mc:Choice>
              <mc:Fallback>
                <p:oleObj name="Equation" r:id="rId10" imgW="368300" imgH="228600" progId="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2930" y="3706508"/>
                        <a:ext cx="457200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3" name="Object 4"/>
          <p:cNvGraphicFramePr>
            <a:graphicFrameLocks noChangeAspect="1"/>
          </p:cNvGraphicFramePr>
          <p:nvPr/>
        </p:nvGraphicFramePr>
        <p:xfrm>
          <a:off x="6953110" y="1969610"/>
          <a:ext cx="457200" cy="31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6" name="Equation" r:id="rId12" imgW="368140" imgH="253890" progId="">
                  <p:embed/>
                </p:oleObj>
              </mc:Choice>
              <mc:Fallback>
                <p:oleObj name="Equation" r:id="rId12" imgW="368140" imgH="253890" progId="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110" y="1969610"/>
                        <a:ext cx="457200" cy="31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4" name="Object 5"/>
          <p:cNvGraphicFramePr>
            <a:graphicFrameLocks noChangeAspect="1"/>
          </p:cNvGraphicFramePr>
          <p:nvPr/>
        </p:nvGraphicFramePr>
        <p:xfrm>
          <a:off x="6991515" y="1201510"/>
          <a:ext cx="3476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7" name="Equation" r:id="rId14" imgW="279279" imgH="253890" progId="">
                  <p:embed/>
                </p:oleObj>
              </mc:Choice>
              <mc:Fallback>
                <p:oleObj name="Equation" r:id="rId14" imgW="279279" imgH="253890" progId="">
                  <p:embed/>
                  <p:pic>
                    <p:nvPicPr>
                      <p:cNvPr id="0" name="Picture 3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1515" y="1201510"/>
                        <a:ext cx="347663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" name="Rectangle 224"/>
          <p:cNvSpPr/>
          <p:nvPr/>
        </p:nvSpPr>
        <p:spPr>
          <a:xfrm>
            <a:off x="4103464" y="4179035"/>
            <a:ext cx="219154" cy="12091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1882959" y="4194148"/>
            <a:ext cx="663758" cy="9950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08078" y="4179036"/>
            <a:ext cx="454681" cy="11587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 127"/>
          <p:cNvSpPr/>
          <p:nvPr/>
        </p:nvSpPr>
        <p:spPr>
          <a:xfrm>
            <a:off x="6492250" y="1201510"/>
            <a:ext cx="270056" cy="34564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9" name="Straight Connector 128"/>
          <p:cNvCxnSpPr/>
          <p:nvPr/>
        </p:nvCxnSpPr>
        <p:spPr>
          <a:xfrm rot="16200000" flipH="1">
            <a:off x="6914705" y="1662369"/>
            <a:ext cx="1881845" cy="180503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0120165"/>
              </p:ext>
            </p:extLst>
          </p:nvPr>
        </p:nvGraphicFramePr>
        <p:xfrm>
          <a:off x="6544398" y="1234848"/>
          <a:ext cx="188912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28" name="Equation" r:id="rId16" imgW="152334" imgH="228501" progId="">
                  <p:embed/>
                </p:oleObj>
              </mc:Choice>
              <mc:Fallback>
                <p:oleObj name="Equation" r:id="rId16" imgW="152334" imgH="228501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4398" y="1234848"/>
                        <a:ext cx="188912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88914" y="2853229"/>
            <a:ext cx="870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Evaporator</a:t>
            </a:r>
          </a:p>
        </p:txBody>
      </p:sp>
      <p:sp>
        <p:nvSpPr>
          <p:cNvPr id="9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22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Isothermal Sources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Earth</a:t>
            </a:r>
          </a:p>
          <a:p>
            <a:pPr lvl="1"/>
            <a:r>
              <a:rPr lang="en-US" dirty="0"/>
              <a:t>In-ground secondary loop needed</a:t>
            </a:r>
          </a:p>
          <a:p>
            <a:pPr lvl="2"/>
            <a:r>
              <a:rPr lang="en-US" dirty="0"/>
              <a:t>Horizontal loop</a:t>
            </a:r>
          </a:p>
          <a:p>
            <a:pPr lvl="2"/>
            <a:r>
              <a:rPr lang="en-US" dirty="0"/>
              <a:t>Vertical loop</a:t>
            </a:r>
          </a:p>
          <a:p>
            <a:r>
              <a:rPr lang="en-US" dirty="0"/>
              <a:t>Ground water from a geothermal well</a:t>
            </a:r>
          </a:p>
          <a:p>
            <a:pPr lvl="1"/>
            <a:r>
              <a:rPr lang="en-US" dirty="0"/>
              <a:t>Environmental issues?</a:t>
            </a:r>
          </a:p>
          <a:p>
            <a:r>
              <a:rPr lang="en-US" dirty="0"/>
              <a:t>A contained mass of water</a:t>
            </a:r>
          </a:p>
          <a:p>
            <a:pPr lvl="1"/>
            <a:r>
              <a:rPr lang="en-US" dirty="0"/>
              <a:t>Ice-making heat pump</a:t>
            </a:r>
          </a:p>
          <a:p>
            <a:r>
              <a:rPr lang="en-US" dirty="0"/>
              <a:t>Others?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615" y="6405110"/>
            <a:ext cx="773565" cy="365125"/>
          </a:xfrm>
        </p:spPr>
        <p:txBody>
          <a:bodyPr/>
          <a:lstStyle/>
          <a:p>
            <a:pPr algn="l"/>
            <a:fld id="{16890861-4B16-40B9-9EE8-90F7D404DB3D}" type="slidenum">
              <a:rPr lang="en-US" smtClean="0"/>
              <a:pPr algn="l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55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Balmer Thermodynamics">
      <a:dk1>
        <a:srgbClr val="000000"/>
      </a:dk1>
      <a:lt1>
        <a:srgbClr val="FFFFFF"/>
      </a:lt1>
      <a:dk2>
        <a:srgbClr val="BFBFBF"/>
      </a:dk2>
      <a:lt2>
        <a:srgbClr val="FFFFFF"/>
      </a:lt2>
      <a:accent1>
        <a:srgbClr val="000000"/>
      </a:accent1>
      <a:accent2>
        <a:srgbClr val="B18E5F"/>
      </a:accent2>
      <a:accent3>
        <a:srgbClr val="CDC9C8"/>
      </a:accent3>
      <a:accent4>
        <a:srgbClr val="076797"/>
      </a:accent4>
      <a:accent5>
        <a:srgbClr val="D20000"/>
      </a:accent5>
      <a:accent6>
        <a:srgbClr val="57797B"/>
      </a:accent6>
      <a:hlink>
        <a:srgbClr val="635476"/>
      </a:hlink>
      <a:folHlink>
        <a:srgbClr val="8F49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7342</TotalTime>
  <Words>337</Words>
  <Application>Microsoft Office PowerPoint</Application>
  <PresentationFormat>On-screen Show (4:3)</PresentationFormat>
  <Paragraphs>87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 Antiqua</vt:lpstr>
      <vt:lpstr>Calibri</vt:lpstr>
      <vt:lpstr>Tahoma</vt:lpstr>
      <vt:lpstr>Times New Roman</vt:lpstr>
      <vt:lpstr>Office Theme</vt:lpstr>
      <vt:lpstr>Equation</vt:lpstr>
      <vt:lpstr>Lecture 30</vt:lpstr>
      <vt:lpstr>Tons of Refrigeration</vt:lpstr>
      <vt:lpstr>The Heat Pump Cycle</vt:lpstr>
      <vt:lpstr>Heat Pumps</vt:lpstr>
      <vt:lpstr>Heat Pumps</vt:lpstr>
      <vt:lpstr>Air-Source Heat Pump</vt:lpstr>
      <vt:lpstr>Isothermal Source Heat Pump</vt:lpstr>
      <vt:lpstr>Isothermal Source Heat Pump</vt:lpstr>
      <vt:lpstr>Possible Isothermal Sources</vt:lpstr>
      <vt:lpstr>Heat pumps</vt:lpstr>
      <vt:lpstr>Heating and Air Conditioning</vt:lpstr>
      <vt:lpstr>Reversing (4-way) Valve</vt:lpstr>
    </vt:vector>
  </TitlesOfParts>
  <Company>University of Idaho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SteveP</dc:creator>
  <cp:lastModifiedBy>Dan Cordon</cp:lastModifiedBy>
  <cp:revision>1152</cp:revision>
  <cp:lastPrinted>2012-11-06T17:29:21Z</cp:lastPrinted>
  <dcterms:created xsi:type="dcterms:W3CDTF">2008-11-21T16:06:48Z</dcterms:created>
  <dcterms:modified xsi:type="dcterms:W3CDTF">2020-04-15T01:37:15Z</dcterms:modified>
</cp:coreProperties>
</file>