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0" r:id="rId4"/>
    <p:sldId id="261" r:id="rId5"/>
    <p:sldId id="262" r:id="rId6"/>
    <p:sldId id="282" r:id="rId7"/>
    <p:sldId id="283" r:id="rId8"/>
    <p:sldId id="266" r:id="rId9"/>
    <p:sldId id="293" r:id="rId10"/>
    <p:sldId id="284" r:id="rId11"/>
    <p:sldId id="286" r:id="rId12"/>
    <p:sldId id="288" r:id="rId13"/>
    <p:sldId id="289" r:id="rId14"/>
    <p:sldId id="290" r:id="rId15"/>
    <p:sldId id="287" r:id="rId16"/>
    <p:sldId id="292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0066FF"/>
    <a:srgbClr val="99CCFF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62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5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5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5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0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7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45325-041B-4D3A-AFE1-6BC63FD49EA2}" type="slidenum">
              <a:rPr lang="en-US"/>
              <a:pPr/>
              <a:t>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17550"/>
            <a:ext cx="4783138" cy="3587750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BE1C6-4A97-406F-AEFC-ED93BC2717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7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59A2E-CD19-466E-8091-27DA912D7A50}" type="slidenum">
              <a:rPr lang="en-US"/>
              <a:pPr/>
              <a:t>4</a:t>
            </a:fld>
            <a:endParaRPr lang="en-US"/>
          </a:p>
        </p:txBody>
      </p:sp>
      <p:sp>
        <p:nvSpPr>
          <p:cNvPr id="85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17550"/>
            <a:ext cx="4783138" cy="3587750"/>
          </a:xfrm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94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2A411-5E75-4AB5-8020-F3732E10794E}" type="slidenum">
              <a:rPr lang="en-US"/>
              <a:pPr/>
              <a:t>8</a:t>
            </a:fld>
            <a:endParaRPr lang="en-US"/>
          </a:p>
        </p:txBody>
      </p:sp>
      <p:sp>
        <p:nvSpPr>
          <p:cNvPr id="86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17550"/>
            <a:ext cx="4783138" cy="3587750"/>
          </a:xfrm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Gas Mixtures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Mass/Mole Fraction Conversion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202688"/>
              </p:ext>
            </p:extLst>
          </p:nvPr>
        </p:nvGraphicFramePr>
        <p:xfrm>
          <a:off x="6881298" y="2238445"/>
          <a:ext cx="12239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2" name="Equation" r:id="rId4" imgW="698400" imgH="482400" progId="">
                  <p:embed/>
                </p:oleObj>
              </mc:Choice>
              <mc:Fallback>
                <p:oleObj name="Equation" r:id="rId4" imgW="698400" imgH="482400" progId="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298" y="2238445"/>
                        <a:ext cx="122396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49" y="1163105"/>
            <a:ext cx="7577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Calculating the mole fraction fro known mass fraction: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71664"/>
              </p:ext>
            </p:extLst>
          </p:nvPr>
        </p:nvGraphicFramePr>
        <p:xfrm>
          <a:off x="687410" y="2250895"/>
          <a:ext cx="8890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3" name="Equation" r:id="rId6" imgW="507960" imgH="431640" progId="">
                  <p:embed/>
                </p:oleObj>
              </mc:Choice>
              <mc:Fallback>
                <p:oleObj name="Equation" r:id="rId6" imgW="507960" imgH="431640" progId="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10" y="2250895"/>
                        <a:ext cx="8890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49" y="3813050"/>
            <a:ext cx="3331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Summary of findings ...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27364"/>
              </p:ext>
            </p:extLst>
          </p:nvPr>
        </p:nvGraphicFramePr>
        <p:xfrm>
          <a:off x="2190890" y="4671925"/>
          <a:ext cx="15557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4" name="Equation" r:id="rId8" imgW="888840" imgH="533160" progId="">
                  <p:embed/>
                </p:oleObj>
              </mc:Choice>
              <mc:Fallback>
                <p:oleObj name="Equation" r:id="rId8" imgW="888840" imgH="533160" progId="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90" y="4671925"/>
                        <a:ext cx="155575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646471"/>
              </p:ext>
            </p:extLst>
          </p:nvPr>
        </p:nvGraphicFramePr>
        <p:xfrm>
          <a:off x="4995722" y="4671925"/>
          <a:ext cx="19573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5" name="Equation" r:id="rId10" imgW="1117440" imgH="533160" progId="">
                  <p:embed/>
                </p:oleObj>
              </mc:Choice>
              <mc:Fallback>
                <p:oleObj name="Equation" r:id="rId10" imgW="1117440" imgH="533160" progId="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722" y="4671925"/>
                        <a:ext cx="195738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404143"/>
              </p:ext>
            </p:extLst>
          </p:nvPr>
        </p:nvGraphicFramePr>
        <p:xfrm>
          <a:off x="1614815" y="1892800"/>
          <a:ext cx="10668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6" name="Equation" r:id="rId12" imgW="609480" imgH="838080" progId="">
                  <p:embed/>
                </p:oleObj>
              </mc:Choice>
              <mc:Fallback>
                <p:oleObj name="Equation" r:id="rId12" imgW="609480" imgH="838080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815" y="1892800"/>
                        <a:ext cx="1066800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755527"/>
              </p:ext>
            </p:extLst>
          </p:nvPr>
        </p:nvGraphicFramePr>
        <p:xfrm>
          <a:off x="2644837" y="1815990"/>
          <a:ext cx="1735138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7" name="Equation" r:id="rId14" imgW="990360" imgH="939600" progId="">
                  <p:embed/>
                </p:oleObj>
              </mc:Choice>
              <mc:Fallback>
                <p:oleObj name="Equation" r:id="rId14" imgW="990360" imgH="939600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837" y="1815990"/>
                        <a:ext cx="1735138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865495"/>
              </p:ext>
            </p:extLst>
          </p:nvPr>
        </p:nvGraphicFramePr>
        <p:xfrm>
          <a:off x="4342290" y="2276850"/>
          <a:ext cx="16891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28" name="Equation" r:id="rId16" imgW="965160" imgH="533160" progId="">
                  <p:embed/>
                </p:oleObj>
              </mc:Choice>
              <mc:Fallback>
                <p:oleObj name="Equation" r:id="rId16" imgW="965160" imgH="533160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290" y="2276850"/>
                        <a:ext cx="16891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0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1" y="1201510"/>
            <a:ext cx="8339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Given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  A mixture of ideal gases has the following molar composition;  Argon (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Ar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= 0.20), helium (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He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= 0.54), and the balance is carbon monoxide.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Find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	(a) mole fraction of carbon monoxide</a:t>
            </a: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          (b) the molecular mass of the mixture</a:t>
            </a: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	(c) the gravimetric (mass) composition of the mixture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451" y="3463667"/>
            <a:ext cx="8640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Note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  The molecular mass of the mixture can be found by,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258976"/>
              </p:ext>
            </p:extLst>
          </p:nvPr>
        </p:nvGraphicFramePr>
        <p:xfrm>
          <a:off x="1979135" y="4471988"/>
          <a:ext cx="11334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81" name="Equation" r:id="rId4" imgW="647640" imgH="457200" progId="">
                  <p:embed/>
                </p:oleObj>
              </mc:Choice>
              <mc:Fallback>
                <p:oleObj name="Equation" r:id="rId4" imgW="647640" imgH="457200" progId="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135" y="4471988"/>
                        <a:ext cx="11334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569470"/>
              </p:ext>
            </p:extLst>
          </p:nvPr>
        </p:nvGraphicFramePr>
        <p:xfrm>
          <a:off x="3135375" y="4516790"/>
          <a:ext cx="12446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82" name="Equation" r:id="rId6" imgW="711000" imgH="431640" progId="">
                  <p:embed/>
                </p:oleObj>
              </mc:Choice>
              <mc:Fallback>
                <p:oleObj name="Equation" r:id="rId6" imgW="711000" imgH="431640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75" y="4516790"/>
                        <a:ext cx="12446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30895"/>
              </p:ext>
            </p:extLst>
          </p:nvPr>
        </p:nvGraphicFramePr>
        <p:xfrm>
          <a:off x="4360425" y="4516790"/>
          <a:ext cx="15557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83" name="Equation" r:id="rId8" imgW="888840" imgH="431640" progId="">
                  <p:embed/>
                </p:oleObj>
              </mc:Choice>
              <mc:Fallback>
                <p:oleObj name="Equation" r:id="rId8" imgW="888840" imgH="431640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425" y="4516790"/>
                        <a:ext cx="15557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093073"/>
              </p:ext>
            </p:extLst>
          </p:nvPr>
        </p:nvGraphicFramePr>
        <p:xfrm>
          <a:off x="5884355" y="4657960"/>
          <a:ext cx="12223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84" name="Equation" r:id="rId10" imgW="698400" imgH="342720" progId="">
                  <p:embed/>
                </p:oleObj>
              </mc:Choice>
              <mc:Fallback>
                <p:oleObj name="Equation" r:id="rId10" imgW="698400" imgH="34272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355" y="4657960"/>
                        <a:ext cx="12223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90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201510"/>
            <a:ext cx="864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mole fractions of the argon and helium are given.  Therefore, the mole fraction of carbon monoxide can be found,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022359"/>
              </p:ext>
            </p:extLst>
          </p:nvPr>
        </p:nvGraphicFramePr>
        <p:xfrm>
          <a:off x="2229295" y="2291255"/>
          <a:ext cx="11779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87" name="Equation" r:id="rId4" imgW="672840" imgH="342720" progId="">
                  <p:embed/>
                </p:oleObj>
              </mc:Choice>
              <mc:Fallback>
                <p:oleObj name="Equation" r:id="rId4" imgW="672840" imgH="342720" progId="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295" y="2291255"/>
                        <a:ext cx="11779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863727"/>
              </p:ext>
            </p:extLst>
          </p:nvPr>
        </p:nvGraphicFramePr>
        <p:xfrm>
          <a:off x="616285" y="3044825"/>
          <a:ext cx="2844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88" name="Equation" r:id="rId6" imgW="1625400" imgH="342720" progId="">
                  <p:embed/>
                </p:oleObj>
              </mc:Choice>
              <mc:Fallback>
                <p:oleObj name="Equation" r:id="rId6" imgW="1625400" imgH="342720" progId="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85" y="3044825"/>
                        <a:ext cx="28448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045" y="3851455"/>
            <a:ext cx="752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Now, the molecular mass of the mixture can be found,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425775"/>
              </p:ext>
            </p:extLst>
          </p:nvPr>
        </p:nvGraphicFramePr>
        <p:xfrm>
          <a:off x="527020" y="4477525"/>
          <a:ext cx="80391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89" name="Equation" r:id="rId8" imgW="5359320" imgH="965160" progId="">
                  <p:embed/>
                </p:oleObj>
              </mc:Choice>
              <mc:Fallback>
                <p:oleObj name="Equation" r:id="rId8" imgW="5359320" imgH="96516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20" y="4477525"/>
                        <a:ext cx="80391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936898"/>
              </p:ext>
            </p:extLst>
          </p:nvPr>
        </p:nvGraphicFramePr>
        <p:xfrm>
          <a:off x="3303400" y="2161635"/>
          <a:ext cx="1844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90" name="Equation" r:id="rId10" imgW="1054080" imgH="431640" progId="">
                  <p:embed/>
                </p:oleObj>
              </mc:Choice>
              <mc:Fallback>
                <p:oleObj name="Equation" r:id="rId10" imgW="1054080" imgH="431640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400" y="2161635"/>
                        <a:ext cx="1844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170472"/>
              </p:ext>
            </p:extLst>
          </p:nvPr>
        </p:nvGraphicFramePr>
        <p:xfrm>
          <a:off x="5059895" y="2291255"/>
          <a:ext cx="1778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91" name="Equation" r:id="rId12" imgW="1015920" imgH="342720" progId="">
                  <p:embed/>
                </p:oleObj>
              </mc:Choice>
              <mc:Fallback>
                <p:oleObj name="Equation" r:id="rId12" imgW="1015920" imgH="34272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895" y="2291255"/>
                        <a:ext cx="17780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554134"/>
              </p:ext>
            </p:extLst>
          </p:nvPr>
        </p:nvGraphicFramePr>
        <p:xfrm>
          <a:off x="3609945" y="3067355"/>
          <a:ext cx="4956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92" name="Equation" r:id="rId14" imgW="2831760" imgH="228600" progId="">
                  <p:embed/>
                </p:oleObj>
              </mc:Choice>
              <mc:Fallback>
                <p:oleObj name="Equation" r:id="rId14" imgW="2831760" imgH="228600" progId="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45" y="3067355"/>
                        <a:ext cx="49561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75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4" y="1163105"/>
            <a:ext cx="867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mass fraction composition of the mixture can be found by,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340323"/>
              </p:ext>
            </p:extLst>
          </p:nvPr>
        </p:nvGraphicFramePr>
        <p:xfrm>
          <a:off x="3304635" y="1816100"/>
          <a:ext cx="15557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56" name="Equation" r:id="rId4" imgW="888840" imgH="533160" progId="">
                  <p:embed/>
                </p:oleObj>
              </mc:Choice>
              <mc:Fallback>
                <p:oleObj name="Equation" r:id="rId4" imgW="888840" imgH="533160" progId="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635" y="1816100"/>
                        <a:ext cx="15557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4" y="2776115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Therefore,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884704"/>
              </p:ext>
            </p:extLst>
          </p:nvPr>
        </p:nvGraphicFramePr>
        <p:xfrm>
          <a:off x="2867025" y="4745445"/>
          <a:ext cx="33337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57" name="Equation" r:id="rId6" imgW="2222280" imgH="888840" progId="">
                  <p:embed/>
                </p:oleObj>
              </mc:Choice>
              <mc:Fallback>
                <p:oleObj name="Equation" r:id="rId6" imgW="2222280" imgH="88884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4745445"/>
                        <a:ext cx="333375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790349"/>
              </p:ext>
            </p:extLst>
          </p:nvPr>
        </p:nvGraphicFramePr>
        <p:xfrm>
          <a:off x="4895780" y="1815990"/>
          <a:ext cx="8667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58" name="Equation" r:id="rId8" imgW="495000" imgH="431640" progId="">
                  <p:embed/>
                </p:oleObj>
              </mc:Choice>
              <mc:Fallback>
                <p:oleObj name="Equation" r:id="rId8" imgW="495000" imgH="43164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780" y="1815990"/>
                        <a:ext cx="866775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71542"/>
              </p:ext>
            </p:extLst>
          </p:nvPr>
        </p:nvGraphicFramePr>
        <p:xfrm>
          <a:off x="1038740" y="3313785"/>
          <a:ext cx="33147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59" name="Equation" r:id="rId10" imgW="2209680" imgH="888840" progId="">
                  <p:embed/>
                </p:oleObj>
              </mc:Choice>
              <mc:Fallback>
                <p:oleObj name="Equation" r:id="rId10" imgW="2209680" imgH="88884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0" y="3313785"/>
                        <a:ext cx="33147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683530"/>
              </p:ext>
            </p:extLst>
          </p:nvPr>
        </p:nvGraphicFramePr>
        <p:xfrm>
          <a:off x="4725620" y="3313785"/>
          <a:ext cx="33147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60" name="Equation" r:id="rId12" imgW="2209680" imgH="888840" progId="">
                  <p:embed/>
                </p:oleObj>
              </mc:Choice>
              <mc:Fallback>
                <p:oleObj name="Equation" r:id="rId12" imgW="2209680" imgH="88884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620" y="3313785"/>
                        <a:ext cx="33147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72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1" y="1201510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Comparison of mole fractions and mass fractions for this mixture ...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90676"/>
              </p:ext>
            </p:extLst>
          </p:nvPr>
        </p:nvGraphicFramePr>
        <p:xfrm>
          <a:off x="1517264" y="2292300"/>
          <a:ext cx="6096000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0.458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0.124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0.418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622495"/>
              </p:ext>
            </p:extLst>
          </p:nvPr>
        </p:nvGraphicFramePr>
        <p:xfrm>
          <a:off x="3573470" y="4202125"/>
          <a:ext cx="713610" cy="57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20" name="Equation" r:id="rId4" imgW="317160" imgH="253800" progId="">
                  <p:embed/>
                </p:oleObj>
              </mc:Choice>
              <mc:Fallback>
                <p:oleObj name="Equation" r:id="rId4" imgW="317160" imgH="25380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4202125"/>
                        <a:ext cx="713610" cy="57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87950" y="42347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1.00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0516" y="4233558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1.00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430520"/>
              </p:ext>
            </p:extLst>
          </p:nvPr>
        </p:nvGraphicFramePr>
        <p:xfrm>
          <a:off x="5532125" y="4197100"/>
          <a:ext cx="714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21" name="Equation" r:id="rId6" imgW="317225" imgH="253780" progId="">
                  <p:embed/>
                </p:oleObj>
              </mc:Choice>
              <mc:Fallback>
                <p:oleObj name="Equation" r:id="rId6" imgW="317225" imgH="25378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125" y="4197100"/>
                        <a:ext cx="7143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7450" y="5157225"/>
            <a:ext cx="4800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It is always a good idea to check if the calculated fractions sum up to one!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840835" y="5511168"/>
            <a:ext cx="1681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522610" y="4773175"/>
            <a:ext cx="0" cy="73799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2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Mixture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07943"/>
              </p:ext>
            </p:extLst>
          </p:nvPr>
        </p:nvGraphicFramePr>
        <p:xfrm>
          <a:off x="2805370" y="1816099"/>
          <a:ext cx="34448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74" name="Equation" r:id="rId4" imgW="1968480" imgH="431640" progId="">
                  <p:embed/>
                </p:oleObj>
              </mc:Choice>
              <mc:Fallback>
                <p:oleObj name="Equation" r:id="rId4" imgW="1968480" imgH="43164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370" y="1816099"/>
                        <a:ext cx="344484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084" y="1163105"/>
            <a:ext cx="4303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We have previously seen that,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084" y="2776115"/>
            <a:ext cx="844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Consider the internal energy and enthalpy of an ideal gas mixture.  The components of the mixture exist at the same temperature as the mixture.  Therefore, according to the expressions above,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639161"/>
              </p:ext>
            </p:extLst>
          </p:nvPr>
        </p:nvGraphicFramePr>
        <p:xfrm>
          <a:off x="1366346" y="4358729"/>
          <a:ext cx="63785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75" name="Equation" r:id="rId6" imgW="3644640" imgH="431640" progId="">
                  <p:embed/>
                </p:oleObj>
              </mc:Choice>
              <mc:Fallback>
                <p:oleObj name="Equation" r:id="rId6" imgW="3644640" imgH="431640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346" y="4358729"/>
                        <a:ext cx="63785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582262"/>
              </p:ext>
            </p:extLst>
          </p:nvPr>
        </p:nvGraphicFramePr>
        <p:xfrm>
          <a:off x="1384385" y="5208080"/>
          <a:ext cx="63563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76" name="Equation" r:id="rId8" imgW="3632040" imgH="431640" progId="">
                  <p:embed/>
                </p:oleObj>
              </mc:Choice>
              <mc:Fallback>
                <p:oleObj name="Equation" r:id="rId8" imgW="3632040" imgH="43164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5208080"/>
                        <a:ext cx="63563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4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239915"/>
            <a:ext cx="56455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Given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  A mixture of ideal gases is contained in a closed, rigid container that has a volume of 2 ft</a:t>
            </a:r>
            <a:r>
              <a:rPr lang="en-US" sz="2400" baseline="30000" dirty="0">
                <a:latin typeface="Arial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.  The mixture is an equimolar binary mixture of methane and ethane.  The mixture is initially at 15 psia, 20°F.  Heat is now transferred to the mixture pressure and temperature become 60 psia, 300°F.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Find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  The amount of heat transferred in this process.</a:t>
            </a:r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5921457" y="1201510"/>
            <a:ext cx="2990308" cy="2590019"/>
            <a:chOff x="5839365" y="1282895"/>
            <a:chExt cx="2571750" cy="2227490"/>
          </a:xfrm>
        </p:grpSpPr>
        <p:sp>
          <p:nvSpPr>
            <p:cNvPr id="17" name="Rectangle 16"/>
            <p:cNvSpPr/>
            <p:nvPr/>
          </p:nvSpPr>
          <p:spPr>
            <a:xfrm>
              <a:off x="6702785" y="1935780"/>
              <a:ext cx="1113745" cy="1574605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7509290" y="2723082"/>
              <a:ext cx="69129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85712"/>
                </p:ext>
              </p:extLst>
            </p:nvPr>
          </p:nvGraphicFramePr>
          <p:xfrm>
            <a:off x="7970150" y="2380182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702" name="Equation" r:id="rId4" imgW="228600" imgH="228600" progId="">
                    <p:embed/>
                  </p:oleObj>
                </mc:Choice>
                <mc:Fallback>
                  <p:oleObj name="Equation" r:id="rId4" imgW="228600" imgH="228600" progId="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0150" y="2380182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9"/>
            <p:cNvSpPr/>
            <p:nvPr/>
          </p:nvSpPr>
          <p:spPr>
            <a:xfrm>
              <a:off x="6729171" y="1972329"/>
              <a:ext cx="1038687" cy="1491448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8066303"/>
                </p:ext>
              </p:extLst>
            </p:nvPr>
          </p:nvGraphicFramePr>
          <p:xfrm>
            <a:off x="5839365" y="1282895"/>
            <a:ext cx="257175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703" name="Equation" r:id="rId6" imgW="1714320" imgH="380880" progId="">
                    <p:embed/>
                  </p:oleObj>
                </mc:Choice>
                <mc:Fallback>
                  <p:oleObj name="Equation" r:id="rId6" imgW="1714320" imgH="380880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9365" y="1282895"/>
                          <a:ext cx="2571750" cy="571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5675642"/>
                </p:ext>
              </p:extLst>
            </p:nvPr>
          </p:nvGraphicFramePr>
          <p:xfrm>
            <a:off x="6772264" y="2199207"/>
            <a:ext cx="9525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704" name="Equation" r:id="rId8" imgW="634680" imgH="241200" progId="">
                    <p:embed/>
                  </p:oleObj>
                </mc:Choice>
                <mc:Fallback>
                  <p:oleObj name="Equation" r:id="rId8" imgW="634680" imgH="241200" progId="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2264" y="2199207"/>
                          <a:ext cx="952500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9003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Mixtures in Engineering Applications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450" y="1201230"/>
            <a:ext cx="8339350" cy="4762500"/>
          </a:xfrm>
        </p:spPr>
        <p:txBody>
          <a:bodyPr/>
          <a:lstStyle/>
          <a:p>
            <a:r>
              <a:rPr lang="en-US" sz="2800" dirty="0"/>
              <a:t>Natural gas</a:t>
            </a:r>
          </a:p>
          <a:p>
            <a:pPr lvl="1"/>
            <a:r>
              <a:rPr lang="en-US" sz="2400" dirty="0"/>
              <a:t>Methane, ethane, propane, butane, nitrogen, hydrogen, carbon dioxide, and others</a:t>
            </a:r>
          </a:p>
          <a:p>
            <a:r>
              <a:rPr lang="en-US" sz="2800" dirty="0"/>
              <a:t>Refrigerants</a:t>
            </a:r>
          </a:p>
          <a:p>
            <a:pPr lvl="1"/>
            <a:r>
              <a:rPr lang="en-US" sz="2400" dirty="0" err="1"/>
              <a:t>Zeotropes</a:t>
            </a:r>
            <a:r>
              <a:rPr lang="en-US" sz="2400" dirty="0"/>
              <a:t> - True mixture behavior</a:t>
            </a:r>
          </a:p>
          <a:p>
            <a:pPr lvl="2"/>
            <a:r>
              <a:rPr lang="en-US" sz="2000" dirty="0"/>
              <a:t>Example:  R407c - R32/125/134a  (23/25/52 by mass)</a:t>
            </a:r>
          </a:p>
          <a:p>
            <a:pPr lvl="1"/>
            <a:r>
              <a:rPr lang="en-US" sz="2400" dirty="0" err="1"/>
              <a:t>Azeotropes</a:t>
            </a:r>
            <a:r>
              <a:rPr lang="en-US" sz="2400" dirty="0"/>
              <a:t> - Mixtures that behave as a pure fluid</a:t>
            </a:r>
          </a:p>
          <a:p>
            <a:pPr lvl="2"/>
            <a:r>
              <a:rPr lang="en-US" sz="2000" dirty="0"/>
              <a:t>Example:  R507A - R125/143a  (50/50 by mass)</a:t>
            </a:r>
          </a:p>
          <a:p>
            <a:r>
              <a:rPr lang="en-US" sz="2800" dirty="0"/>
              <a:t>Air and water vapor</a:t>
            </a:r>
          </a:p>
          <a:p>
            <a:pPr lvl="1"/>
            <a:r>
              <a:rPr lang="en-US" sz="2400" dirty="0"/>
              <a:t>Psychrometric analysis</a:t>
            </a:r>
          </a:p>
          <a:p>
            <a:pPr lvl="2"/>
            <a:r>
              <a:rPr lang="en-US" sz="2000" dirty="0"/>
              <a:t>Air conditioning applications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5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Pure Fluid vs. Mixture Behavior</a:t>
            </a:r>
          </a:p>
        </p:txBody>
      </p:sp>
      <p:pic>
        <p:nvPicPr>
          <p:cNvPr id="35635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1278320"/>
            <a:ext cx="3697779" cy="380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1070" y="5140896"/>
            <a:ext cx="3807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R22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a pure fluid; a halogenated methane molecule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chlorodiflouromethane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64025" y="5140896"/>
            <a:ext cx="3961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R407C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a mixture of R32, R125, and R134a </a:t>
            </a:r>
          </a:p>
        </p:txBody>
      </p:sp>
      <p:sp>
        <p:nvSpPr>
          <p:cNvPr id="3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356361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20" y="1274700"/>
            <a:ext cx="3713027" cy="380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3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Thermodynamic Properties of Mixtures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855" y="1124700"/>
            <a:ext cx="8300945" cy="51846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Real mixture behavior</a:t>
            </a:r>
          </a:p>
          <a:p>
            <a:pPr lvl="1"/>
            <a:r>
              <a:rPr lang="en-US" dirty="0"/>
              <a:t>Real mixture model</a:t>
            </a:r>
          </a:p>
          <a:p>
            <a:pPr lvl="2"/>
            <a:r>
              <a:rPr lang="en-US" dirty="0"/>
              <a:t>Very complex to describe analytically</a:t>
            </a:r>
          </a:p>
          <a:p>
            <a:pPr lvl="3"/>
            <a:r>
              <a:rPr lang="en-US" dirty="0"/>
              <a:t>Topic for an advanced course</a:t>
            </a:r>
          </a:p>
          <a:p>
            <a:pPr lvl="2"/>
            <a:r>
              <a:rPr lang="en-US" b="1" dirty="0"/>
              <a:t>EES</a:t>
            </a:r>
            <a:r>
              <a:rPr lang="en-US" dirty="0"/>
              <a:t> can calculate real-properties of common mixtures!</a:t>
            </a:r>
          </a:p>
          <a:p>
            <a:r>
              <a:rPr lang="en-US" dirty="0"/>
              <a:t>Low-pressure, moderate density</a:t>
            </a:r>
          </a:p>
          <a:p>
            <a:pPr lvl="1"/>
            <a:r>
              <a:rPr lang="en-US" dirty="0"/>
              <a:t>Ideal solution model</a:t>
            </a:r>
          </a:p>
          <a:p>
            <a:pPr lvl="2"/>
            <a:r>
              <a:rPr lang="en-US" dirty="0"/>
              <a:t>Gases are treated as real fluids with idealized mixing</a:t>
            </a:r>
          </a:p>
          <a:p>
            <a:pPr lvl="3"/>
            <a:r>
              <a:rPr lang="en-US" dirty="0"/>
              <a:t>Topic for an advanced course</a:t>
            </a:r>
          </a:p>
          <a:p>
            <a:r>
              <a:rPr lang="en-US" dirty="0"/>
              <a:t>Low-pressure, low density</a:t>
            </a:r>
          </a:p>
          <a:p>
            <a:pPr lvl="1"/>
            <a:r>
              <a:rPr lang="en-US" dirty="0"/>
              <a:t>Ideal gas mixing model</a:t>
            </a:r>
          </a:p>
          <a:p>
            <a:pPr lvl="2"/>
            <a:r>
              <a:rPr lang="en-US" dirty="0"/>
              <a:t>Gases are treated as ideal gases with idealized mixing</a:t>
            </a:r>
          </a:p>
          <a:p>
            <a:pPr lvl="3"/>
            <a:r>
              <a:rPr lang="en-US" dirty="0"/>
              <a:t>ME 322!!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Gas Mixture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765" y="2545685"/>
            <a:ext cx="6686715" cy="2803565"/>
          </a:xfrm>
        </p:spPr>
        <p:txBody>
          <a:bodyPr>
            <a:normAutofit/>
          </a:bodyPr>
          <a:lstStyle/>
          <a:p>
            <a:r>
              <a:rPr lang="en-US" sz="2400" dirty="0"/>
              <a:t>Air Conditioning</a:t>
            </a:r>
          </a:p>
          <a:p>
            <a:pPr lvl="1"/>
            <a:r>
              <a:rPr lang="en-US" sz="2000" dirty="0"/>
              <a:t>Water vapor + air mixtures</a:t>
            </a:r>
          </a:p>
          <a:p>
            <a:pPr lvl="2"/>
            <a:r>
              <a:rPr lang="en-US" sz="1800" dirty="0"/>
              <a:t>Conditions are suitable for ideal gas property estimation – even for water vapor!</a:t>
            </a:r>
          </a:p>
          <a:p>
            <a:r>
              <a:rPr lang="en-US" sz="2400" dirty="0"/>
              <a:t>Combustion Analysis</a:t>
            </a:r>
          </a:p>
          <a:p>
            <a:pPr lvl="1"/>
            <a:r>
              <a:rPr lang="en-US" sz="2000" dirty="0"/>
              <a:t>Products of combustion are often at high temperatures and low pressure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1" y="1201510"/>
            <a:ext cx="8491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Even though the ideal gas mixing model is simplified, it turns out to be fairly accurate for two important processes that mechanical engineers deal with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6620" y="5386850"/>
            <a:ext cx="7148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rest of ME 322 deals with these two processes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– Gas Turbines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6" name="Picture 2" descr="Fig09_0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cstate="print"/>
          <a:srcRect r="58430" b="21385"/>
          <a:stretch/>
        </p:blipFill>
        <p:spPr bwMode="auto">
          <a:xfrm>
            <a:off x="1382453" y="1585560"/>
            <a:ext cx="3794008" cy="395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70640" y="1249800"/>
            <a:ext cx="1541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Air into the combustion chamber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812304" y="1775516"/>
            <a:ext cx="455396" cy="94092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57786" y="1476698"/>
            <a:ext cx="403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Products of combustion leaving the combustion chamber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995925" y="1969610"/>
            <a:ext cx="499266" cy="74682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6910" y="2524796"/>
            <a:ext cx="34564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Combustion products can contain CO</a:t>
            </a:r>
            <a:r>
              <a:rPr lang="en-US" sz="20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, H</a:t>
            </a:r>
            <a:r>
              <a:rPr lang="en-US" sz="20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O, O</a:t>
            </a:r>
            <a:r>
              <a:rPr lang="en-US" sz="20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, N</a:t>
            </a:r>
            <a:r>
              <a:rPr lang="en-US" sz="20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, CO, NO</a:t>
            </a:r>
            <a:r>
              <a:rPr lang="en-US" sz="20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, and others!</a:t>
            </a:r>
          </a:p>
          <a:p>
            <a:endParaRPr lang="en-US" sz="20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In order to get a better estimate of the performance of the gas turbine, we need to be able to determine the properties of the mixture passing through the turbine</a:t>
            </a:r>
            <a:endParaRPr lang="en-US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Nomenclature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450" y="1201510"/>
            <a:ext cx="83393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In this section, there are a number of subscripts that you need to keep straight. These are: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m:	This is describing the ‘mixture’</a:t>
            </a:r>
          </a:p>
          <a:p>
            <a:pPr lvl="1"/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i:	</a:t>
            </a:r>
            <a:r>
              <a:rPr lang="en-US" sz="2400">
                <a:latin typeface="Arial" pitchFamily="34" charset="0"/>
                <a:ea typeface="Tahoma" pitchFamily="34" charset="0"/>
                <a:cs typeface="Arial" pitchFamily="34" charset="0"/>
              </a:rPr>
              <a:t>Describing an </a:t>
            </a:r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‘individual’ species </a:t>
            </a:r>
            <a:r>
              <a:rPr lang="en-US" dirty="0">
                <a:latin typeface="Arial" pitchFamily="34" charset="0"/>
                <a:ea typeface="Tahoma" pitchFamily="34" charset="0"/>
                <a:cs typeface="Arial" pitchFamily="34" charset="0"/>
              </a:rPr>
              <a:t>(one of the k’s)</a:t>
            </a:r>
            <a:endParaRPr lang="en-US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k:	Assigns a number to each unique species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Additionally, B or b is a placeholder for any Extensive (B) or Intensive (b) property.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B could be U (internal energy)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B could be H (enthalpy)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b could be h (specific enthalpy)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b could be v (specific volume) </a:t>
            </a:r>
          </a:p>
        </p:txBody>
      </p:sp>
    </p:spTree>
    <p:extLst>
      <p:ext uri="{BB962C8B-B14F-4D97-AF65-F5344CB8AC3E}">
        <p14:creationId xmlns:p14="http://schemas.microsoft.com/office/powerpoint/2010/main" val="231480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Ideal Gas Mixtures</a:t>
            </a:r>
          </a:p>
        </p:txBody>
      </p:sp>
      <p:sp>
        <p:nvSpPr>
          <p:cNvPr id="866309" name="Text Box 5"/>
          <p:cNvSpPr txBox="1">
            <a:spLocks noChangeArrowheads="1"/>
          </p:cNvSpPr>
          <p:nvPr/>
        </p:nvSpPr>
        <p:spPr bwMode="auto">
          <a:xfrm>
            <a:off x="347450" y="1224095"/>
            <a:ext cx="81803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Consider any property,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(extensive) or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(intensive).  For a mixture,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682563"/>
              </p:ext>
            </p:extLst>
          </p:nvPr>
        </p:nvGraphicFramePr>
        <p:xfrm>
          <a:off x="693095" y="2693988"/>
          <a:ext cx="22701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11" name="Equation" r:id="rId4" imgW="1333440" imgH="431640" progId="">
                  <p:embed/>
                </p:oleObj>
              </mc:Choice>
              <mc:Fallback>
                <p:oleObj name="Equation" r:id="rId4" imgW="1333440" imgH="43164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095" y="2693988"/>
                        <a:ext cx="2270125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73570" y="2139826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Mass Basis*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0503" y="4724253"/>
            <a:ext cx="1707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mass fraction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380069"/>
              </p:ext>
            </p:extLst>
          </p:nvPr>
        </p:nvGraphicFramePr>
        <p:xfrm>
          <a:off x="4917645" y="2699305"/>
          <a:ext cx="22272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12" name="Equation" r:id="rId6" imgW="1307880" imgH="431640" progId="">
                  <p:embed/>
                </p:oleObj>
              </mc:Choice>
              <mc:Fallback>
                <p:oleObj name="Equation" r:id="rId6" imgW="1307880" imgH="431640" progId="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645" y="2699305"/>
                        <a:ext cx="22272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21310" y="2123230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Molar Basis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586" y="4724253"/>
            <a:ext cx="2251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mole fraction**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95857" y="5502869"/>
            <a:ext cx="303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**</a:t>
            </a:r>
            <a:r>
              <a:rPr lang="en-US" b="1" dirty="0">
                <a:latin typeface="Arial" pitchFamily="34" charset="0"/>
                <a:ea typeface="Tahoma" pitchFamily="34" charset="0"/>
                <a:cs typeface="Tahoma" pitchFamily="34" charset="0"/>
              </a:rPr>
              <a:t>Note</a:t>
            </a:r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:  The text uses </a:t>
            </a:r>
            <a:r>
              <a:rPr lang="en-US" dirty="0">
                <a:latin typeface="Symbol" pitchFamily="18" charset="2"/>
                <a:ea typeface="Tahoma" pitchFamily="34" charset="0"/>
                <a:cs typeface="Tahoma" pitchFamily="34" charset="0"/>
              </a:rPr>
              <a:t>c</a:t>
            </a:r>
            <a:r>
              <a:rPr lang="en-US" i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 for</a:t>
            </a:r>
            <a:b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   mole fractions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954" y="5509424"/>
            <a:ext cx="341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*Other common words:  </a:t>
            </a:r>
            <a:r>
              <a:rPr lang="en-US" b="1" dirty="0">
                <a:latin typeface="Arial" pitchFamily="34" charset="0"/>
                <a:ea typeface="Tahoma" pitchFamily="34" charset="0"/>
                <a:cs typeface="Tahoma" pitchFamily="34" charset="0"/>
              </a:rPr>
              <a:t>weight</a:t>
            </a:r>
            <a:br>
              <a:rPr lang="en-US" b="1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>
                <a:latin typeface="Arial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basis or </a:t>
            </a:r>
            <a:r>
              <a:rPr lang="en-US" b="1" dirty="0">
                <a:latin typeface="Arial" pitchFamily="34" charset="0"/>
                <a:ea typeface="Tahoma" pitchFamily="34" charset="0"/>
                <a:cs typeface="Tahoma" pitchFamily="34" charset="0"/>
              </a:rPr>
              <a:t>gravimetric</a:t>
            </a:r>
            <a:r>
              <a:rPr lang="en-US" dirty="0">
                <a:latin typeface="Arial" pitchFamily="34" charset="0"/>
                <a:ea typeface="Tahoma" pitchFamily="34" charset="0"/>
                <a:cs typeface="Tahoma" pitchFamily="34" charset="0"/>
              </a:rPr>
              <a:t> basis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929930"/>
              </p:ext>
            </p:extLst>
          </p:nvPr>
        </p:nvGraphicFramePr>
        <p:xfrm>
          <a:off x="750888" y="3540125"/>
          <a:ext cx="345916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13" name="Equation" r:id="rId8" imgW="2031840" imgH="533160" progId="">
                  <p:embed/>
                </p:oleObj>
              </mc:Choice>
              <mc:Fallback>
                <p:oleObj name="Equation" r:id="rId8" imgW="2031840" imgH="533160" progId="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3540125"/>
                        <a:ext cx="3459162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065949"/>
              </p:ext>
            </p:extLst>
          </p:nvPr>
        </p:nvGraphicFramePr>
        <p:xfrm>
          <a:off x="731500" y="4542745"/>
          <a:ext cx="973137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14" name="Equation" r:id="rId10" imgW="571320" imgH="457200" progId="">
                  <p:embed/>
                </p:oleObj>
              </mc:Choice>
              <mc:Fallback>
                <p:oleObj name="Equation" r:id="rId10" imgW="571320" imgH="457200" progId="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00" y="4542745"/>
                        <a:ext cx="973137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70259"/>
              </p:ext>
            </p:extLst>
          </p:nvPr>
        </p:nvGraphicFramePr>
        <p:xfrm>
          <a:off x="4966710" y="3568387"/>
          <a:ext cx="33305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15" name="Equation" r:id="rId12" imgW="1955520" imgH="482400" progId="">
                  <p:embed/>
                </p:oleObj>
              </mc:Choice>
              <mc:Fallback>
                <p:oleObj name="Equation" r:id="rId12" imgW="1955520" imgH="482400" progId="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710" y="3568387"/>
                        <a:ext cx="333057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151445"/>
              </p:ext>
            </p:extLst>
          </p:nvPr>
        </p:nvGraphicFramePr>
        <p:xfrm>
          <a:off x="4990358" y="4531383"/>
          <a:ext cx="88741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16" name="Equation" r:id="rId14" imgW="520560" imgH="457200" progId="">
                  <p:embed/>
                </p:oleObj>
              </mc:Choice>
              <mc:Fallback>
                <p:oleObj name="Equation" r:id="rId14" imgW="520560" imgH="457200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358" y="4531383"/>
                        <a:ext cx="887412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7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7" grpId="0"/>
      <p:bldP spid="18" grpId="0"/>
      <p:bldP spid="20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Mass/Mole Fraction Conversion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879371"/>
              </p:ext>
            </p:extLst>
          </p:nvPr>
        </p:nvGraphicFramePr>
        <p:xfrm>
          <a:off x="4072735" y="2584090"/>
          <a:ext cx="9779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7" name="Equation" r:id="rId4" imgW="558720" imgH="431640" progId="">
                  <p:embed/>
                </p:oleObj>
              </mc:Choice>
              <mc:Fallback>
                <p:oleObj name="Equation" r:id="rId4" imgW="55872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735" y="2584090"/>
                        <a:ext cx="9779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0" y="1201510"/>
            <a:ext cx="8339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In some instances, a conversion between mass fraction and mole fraction is needed.  The mass of a substance is related to the number of moles through the molecular mass, </a:t>
            </a:r>
            <a:r>
              <a:rPr lang="en-US" sz="2400" b="1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</a:t>
            </a:r>
            <a:r>
              <a:rPr lang="en-US" sz="2400" b="1" i="1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Arial" pitchFamily="34" charset="0"/>
                <a:ea typeface="Tahoma" pitchFamily="34" charset="0"/>
                <a:cs typeface="Arial" pitchFamily="34" charset="0"/>
              </a:rPr>
              <a:t> 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450" y="3544215"/>
            <a:ext cx="7749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Calculating the mass fraction from known mole fraction: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275656"/>
              </p:ext>
            </p:extLst>
          </p:nvPr>
        </p:nvGraphicFramePr>
        <p:xfrm>
          <a:off x="2041720" y="4619555"/>
          <a:ext cx="9556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8" name="Equation" r:id="rId6" imgW="545760" imgH="431640" progId="">
                  <p:embed/>
                </p:oleObj>
              </mc:Choice>
              <mc:Fallback>
                <p:oleObj name="Equation" r:id="rId6" imgW="54576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720" y="4619555"/>
                        <a:ext cx="955675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59925"/>
              </p:ext>
            </p:extLst>
          </p:nvPr>
        </p:nvGraphicFramePr>
        <p:xfrm>
          <a:off x="2997395" y="4606238"/>
          <a:ext cx="12446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9" name="Equation" r:id="rId8" imgW="711000" imgH="533160" progId="">
                  <p:embed/>
                </p:oleObj>
              </mc:Choice>
              <mc:Fallback>
                <p:oleObj name="Equation" r:id="rId8" imgW="711000" imgH="533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95" y="4606238"/>
                        <a:ext cx="124460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396211"/>
              </p:ext>
            </p:extLst>
          </p:nvPr>
        </p:nvGraphicFramePr>
        <p:xfrm>
          <a:off x="4215353" y="4120290"/>
          <a:ext cx="1624012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0" name="Equation" r:id="rId10" imgW="927000" imgH="939600" progId="">
                  <p:embed/>
                </p:oleObj>
              </mc:Choice>
              <mc:Fallback>
                <p:oleObj name="Equation" r:id="rId10" imgW="927000" imgH="939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5353" y="4120290"/>
                        <a:ext cx="1624012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629548"/>
              </p:ext>
            </p:extLst>
          </p:nvPr>
        </p:nvGraphicFramePr>
        <p:xfrm>
          <a:off x="5801500" y="4606238"/>
          <a:ext cx="12668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1" name="Equation" r:id="rId12" imgW="723600" imgH="533160" progId="">
                  <p:embed/>
                </p:oleObj>
              </mc:Choice>
              <mc:Fallback>
                <p:oleObj name="Equation" r:id="rId12" imgW="723600" imgH="533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500" y="4606238"/>
                        <a:ext cx="12668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6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7824</TotalTime>
  <Words>870</Words>
  <Application>Microsoft Office PowerPoint</Application>
  <PresentationFormat>On-screen Show (4:3)</PresentationFormat>
  <Paragraphs>139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Symbol</vt:lpstr>
      <vt:lpstr>Tahoma</vt:lpstr>
      <vt:lpstr>Times New Roman</vt:lpstr>
      <vt:lpstr>Office Theme</vt:lpstr>
      <vt:lpstr>Equation</vt:lpstr>
      <vt:lpstr>Lecture 31</vt:lpstr>
      <vt:lpstr>Mixtures in Engineering Applications</vt:lpstr>
      <vt:lpstr>Pure Fluid vs. Mixture Behavior</vt:lpstr>
      <vt:lpstr>Thermodynamic Properties of Mixtures</vt:lpstr>
      <vt:lpstr>Ideal Gas Mixture Models</vt:lpstr>
      <vt:lpstr>An Example – Gas Turbines</vt:lpstr>
      <vt:lpstr>Nomenclature</vt:lpstr>
      <vt:lpstr>Properties of Ideal Gas Mixtures</vt:lpstr>
      <vt:lpstr>Mass/Mole Fraction Conversion</vt:lpstr>
      <vt:lpstr>Mass/Mole Fraction Conversion</vt:lpstr>
      <vt:lpstr>Example</vt:lpstr>
      <vt:lpstr>Example</vt:lpstr>
      <vt:lpstr>Example</vt:lpstr>
      <vt:lpstr>Example</vt:lpstr>
      <vt:lpstr>Ideal Gas Mixture Properties</vt:lpstr>
      <vt:lpstr>Another Example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1218</cp:revision>
  <cp:lastPrinted>2012-11-09T19:34:42Z</cp:lastPrinted>
  <dcterms:created xsi:type="dcterms:W3CDTF">2008-11-21T16:06:48Z</dcterms:created>
  <dcterms:modified xsi:type="dcterms:W3CDTF">2022-04-18T18:05:09Z</dcterms:modified>
</cp:coreProperties>
</file>