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7" r:id="rId2"/>
    <p:sldId id="258" r:id="rId3"/>
    <p:sldId id="260" r:id="rId4"/>
    <p:sldId id="261" r:id="rId5"/>
    <p:sldId id="286" r:id="rId6"/>
    <p:sldId id="262" r:id="rId7"/>
    <p:sldId id="263" r:id="rId8"/>
    <p:sldId id="265" r:id="rId9"/>
    <p:sldId id="266" r:id="rId10"/>
    <p:sldId id="284" r:id="rId11"/>
    <p:sldId id="267" r:id="rId12"/>
    <p:sldId id="272" r:id="rId13"/>
    <p:sldId id="273" r:id="rId14"/>
    <p:sldId id="274" r:id="rId15"/>
    <p:sldId id="275" r:id="rId16"/>
    <p:sldId id="276" r:id="rId17"/>
    <p:sldId id="278" r:id="rId18"/>
    <p:sldId id="277" r:id="rId19"/>
    <p:sldId id="279" r:id="rId20"/>
    <p:sldId id="280" r:id="rId21"/>
    <p:sldId id="281" r:id="rId22"/>
    <p:sldId id="282" r:id="rId23"/>
    <p:sldId id="28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6797"/>
    <a:srgbClr val="0A50C2"/>
    <a:srgbClr val="0066FF"/>
    <a:srgbClr val="99CCFF"/>
    <a:srgbClr val="5A9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0" d="100"/>
          <a:sy n="90" d="100"/>
        </p:scale>
        <p:origin x="762" y="9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209" tIns="48105" rIns="96209" bIns="4810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209" tIns="48105" rIns="96209" bIns="48105" rtlCol="0"/>
          <a:lstStyle>
            <a:lvl1pPr algn="r">
              <a:defRPr sz="1200"/>
            </a:lvl1pPr>
          </a:lstStyle>
          <a:p>
            <a:endParaRPr lang="en-US"/>
          </a:p>
        </p:txBody>
      </p:sp>
      <p:sp>
        <p:nvSpPr>
          <p:cNvPr id="4" name="Footer Placeholder 3"/>
          <p:cNvSpPr>
            <a:spLocks noGrp="1"/>
          </p:cNvSpPr>
          <p:nvPr>
            <p:ph type="ftr" sz="quarter" idx="2"/>
          </p:nvPr>
        </p:nvSpPr>
        <p:spPr>
          <a:xfrm>
            <a:off x="1" y="9119475"/>
            <a:ext cx="3169920" cy="480060"/>
          </a:xfrm>
          <a:prstGeom prst="rect">
            <a:avLst/>
          </a:prstGeom>
        </p:spPr>
        <p:txBody>
          <a:bodyPr vert="horz" lIns="96209" tIns="48105" rIns="96209" bIns="4810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209" tIns="48105" rIns="96209" bIns="48105" rtlCol="0" anchor="b"/>
          <a:lstStyle>
            <a:lvl1pPr algn="r">
              <a:defRPr sz="1200"/>
            </a:lvl1pPr>
          </a:lstStyle>
          <a:p>
            <a:fld id="{98DAE91A-F90A-43FB-A228-D421B11EE704}" type="slidenum">
              <a:rPr lang="en-US" smtClean="0"/>
              <a:pPr/>
              <a:t>‹#›</a:t>
            </a:fld>
            <a:endParaRPr lang="en-US"/>
          </a:p>
        </p:txBody>
      </p:sp>
    </p:spTree>
    <p:extLst>
      <p:ext uri="{BB962C8B-B14F-4D97-AF65-F5344CB8AC3E}">
        <p14:creationId xmlns:p14="http://schemas.microsoft.com/office/powerpoint/2010/main" val="3500860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209" tIns="48105" rIns="96209" bIns="4810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209" tIns="48105" rIns="96209" bIns="48105"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2038"/>
          </a:xfrm>
          <a:prstGeom prst="rect">
            <a:avLst/>
          </a:prstGeom>
          <a:noFill/>
          <a:ln w="12700">
            <a:solidFill>
              <a:prstClr val="black"/>
            </a:solidFill>
          </a:ln>
        </p:spPr>
        <p:txBody>
          <a:bodyPr vert="horz" lIns="96209" tIns="48105" rIns="96209" bIns="48105"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209" tIns="48105" rIns="96209" bIns="481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0060"/>
          </a:xfrm>
          <a:prstGeom prst="rect">
            <a:avLst/>
          </a:prstGeom>
        </p:spPr>
        <p:txBody>
          <a:bodyPr vert="horz" lIns="96209" tIns="48105" rIns="96209" bIns="4810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209" tIns="48105" rIns="96209" bIns="48105" rtlCol="0" anchor="b"/>
          <a:lstStyle>
            <a:lvl1pPr algn="r">
              <a:defRPr sz="1200"/>
            </a:lvl1pPr>
          </a:lstStyle>
          <a:p>
            <a:fld id="{1AB10860-0700-4C13-9D34-728C0051246C}" type="slidenum">
              <a:rPr lang="en-US" smtClean="0"/>
              <a:pPr/>
              <a:t>‹#›</a:t>
            </a:fld>
            <a:endParaRPr lang="en-US"/>
          </a:p>
        </p:txBody>
      </p:sp>
    </p:spTree>
    <p:extLst>
      <p:ext uri="{BB962C8B-B14F-4D97-AF65-F5344CB8AC3E}">
        <p14:creationId xmlns:p14="http://schemas.microsoft.com/office/powerpoint/2010/main" val="26069643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10860-0700-4C13-9D34-728C0051246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10</a:t>
            </a:fld>
            <a:endParaRPr lang="en-US"/>
          </a:p>
        </p:txBody>
      </p:sp>
    </p:spTree>
    <p:extLst>
      <p:ext uri="{BB962C8B-B14F-4D97-AF65-F5344CB8AC3E}">
        <p14:creationId xmlns:p14="http://schemas.microsoft.com/office/powerpoint/2010/main" val="3733430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11</a:t>
            </a:fld>
            <a:endParaRPr lang="en-US" dirty="0"/>
          </a:p>
        </p:txBody>
      </p:sp>
    </p:spTree>
    <p:extLst>
      <p:ext uri="{BB962C8B-B14F-4D97-AF65-F5344CB8AC3E}">
        <p14:creationId xmlns:p14="http://schemas.microsoft.com/office/powerpoint/2010/main" val="1956450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9FD45-A3C3-4787-A0AA-81BC68DDC9B2}" type="slidenum">
              <a:rPr lang="en-US"/>
              <a:pPr/>
              <a:t>12</a:t>
            </a:fld>
            <a:endParaRPr lang="en-US"/>
          </a:p>
        </p:txBody>
      </p:sp>
      <p:sp>
        <p:nvSpPr>
          <p:cNvPr id="913410" name="Rectangle 2"/>
          <p:cNvSpPr>
            <a:spLocks noGrp="1" noRot="1" noChangeAspect="1" noChangeArrowheads="1" noTextEdit="1"/>
          </p:cNvSpPr>
          <p:nvPr>
            <p:ph type="sldImg"/>
          </p:nvPr>
        </p:nvSpPr>
        <p:spPr>
          <a:xfrm>
            <a:off x="1266825" y="717550"/>
            <a:ext cx="4784725" cy="3587750"/>
          </a:xfrm>
          <a:ln/>
        </p:spPr>
      </p:sp>
      <p:sp>
        <p:nvSpPr>
          <p:cNvPr id="913411" name="Rectangle 3"/>
          <p:cNvSpPr>
            <a:spLocks noGrp="1" noChangeArrowheads="1"/>
          </p:cNvSpPr>
          <p:nvPr>
            <p:ph type="body" idx="1"/>
          </p:nvPr>
        </p:nvSpPr>
        <p:spPr>
          <a:xfrm>
            <a:off x="975361" y="4543191"/>
            <a:ext cx="5364480" cy="4302177"/>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CBBA0-AD44-49A1-8B01-F323062B3F46}" type="slidenum">
              <a:rPr lang="en-US"/>
              <a:pPr/>
              <a:t>13</a:t>
            </a:fld>
            <a:endParaRPr lang="en-US"/>
          </a:p>
        </p:txBody>
      </p:sp>
      <p:sp>
        <p:nvSpPr>
          <p:cNvPr id="915458" name="Rectangle 2"/>
          <p:cNvSpPr>
            <a:spLocks noGrp="1" noRot="1" noChangeAspect="1" noChangeArrowheads="1" noTextEdit="1"/>
          </p:cNvSpPr>
          <p:nvPr>
            <p:ph type="sldImg"/>
          </p:nvPr>
        </p:nvSpPr>
        <p:spPr>
          <a:xfrm>
            <a:off x="1266825" y="717550"/>
            <a:ext cx="4784725" cy="3587750"/>
          </a:xfrm>
          <a:ln/>
        </p:spPr>
      </p:sp>
      <p:sp>
        <p:nvSpPr>
          <p:cNvPr id="915459" name="Rectangle 3"/>
          <p:cNvSpPr>
            <a:spLocks noGrp="1" noChangeArrowheads="1"/>
          </p:cNvSpPr>
          <p:nvPr>
            <p:ph type="body" idx="1"/>
          </p:nvPr>
        </p:nvSpPr>
        <p:spPr>
          <a:xfrm>
            <a:off x="975361" y="4543191"/>
            <a:ext cx="5364480" cy="4302177"/>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787537-40AB-4088-9B1B-5BD309832507}" type="slidenum">
              <a:rPr lang="en-US"/>
              <a:pPr/>
              <a:t>14</a:t>
            </a:fld>
            <a:endParaRPr lang="en-US"/>
          </a:p>
        </p:txBody>
      </p:sp>
      <p:sp>
        <p:nvSpPr>
          <p:cNvPr id="917506" name="Rectangle 2"/>
          <p:cNvSpPr>
            <a:spLocks noGrp="1" noRot="1" noChangeAspect="1" noChangeArrowheads="1" noTextEdit="1"/>
          </p:cNvSpPr>
          <p:nvPr>
            <p:ph type="sldImg"/>
          </p:nvPr>
        </p:nvSpPr>
        <p:spPr>
          <a:xfrm>
            <a:off x="1266825" y="717550"/>
            <a:ext cx="4784725" cy="3587750"/>
          </a:xfrm>
          <a:ln/>
        </p:spPr>
      </p:sp>
      <p:sp>
        <p:nvSpPr>
          <p:cNvPr id="917507" name="Rectangle 3"/>
          <p:cNvSpPr>
            <a:spLocks noGrp="1" noChangeArrowheads="1"/>
          </p:cNvSpPr>
          <p:nvPr>
            <p:ph type="body" idx="1"/>
          </p:nvPr>
        </p:nvSpPr>
        <p:spPr>
          <a:xfrm>
            <a:off x="975361" y="4543191"/>
            <a:ext cx="5364480" cy="4302177"/>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15</a:t>
            </a:fld>
            <a:endParaRPr lang="en-US"/>
          </a:p>
        </p:txBody>
      </p:sp>
    </p:spTree>
    <p:extLst>
      <p:ext uri="{BB962C8B-B14F-4D97-AF65-F5344CB8AC3E}">
        <p14:creationId xmlns:p14="http://schemas.microsoft.com/office/powerpoint/2010/main" val="3158756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16</a:t>
            </a:fld>
            <a:endParaRPr lang="en-US"/>
          </a:p>
        </p:txBody>
      </p:sp>
    </p:spTree>
    <p:extLst>
      <p:ext uri="{BB962C8B-B14F-4D97-AF65-F5344CB8AC3E}">
        <p14:creationId xmlns:p14="http://schemas.microsoft.com/office/powerpoint/2010/main" val="224777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17</a:t>
            </a:fld>
            <a:endParaRPr lang="en-US"/>
          </a:p>
        </p:txBody>
      </p:sp>
    </p:spTree>
    <p:extLst>
      <p:ext uri="{BB962C8B-B14F-4D97-AF65-F5344CB8AC3E}">
        <p14:creationId xmlns:p14="http://schemas.microsoft.com/office/powerpoint/2010/main" val="4100230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18</a:t>
            </a:fld>
            <a:endParaRPr lang="en-US"/>
          </a:p>
        </p:txBody>
      </p:sp>
    </p:spTree>
    <p:extLst>
      <p:ext uri="{BB962C8B-B14F-4D97-AF65-F5344CB8AC3E}">
        <p14:creationId xmlns:p14="http://schemas.microsoft.com/office/powerpoint/2010/main" val="3782619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19</a:t>
            </a:fld>
            <a:endParaRPr lang="en-US"/>
          </a:p>
        </p:txBody>
      </p:sp>
    </p:spTree>
    <p:extLst>
      <p:ext uri="{BB962C8B-B14F-4D97-AF65-F5344CB8AC3E}">
        <p14:creationId xmlns:p14="http://schemas.microsoft.com/office/powerpoint/2010/main" val="1240392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45DD1-159E-4976-A92C-E0C88C5B5F38}" type="slidenum">
              <a:rPr lang="en-US"/>
              <a:pPr/>
              <a:t>2</a:t>
            </a:fld>
            <a:endParaRPr lang="en-US"/>
          </a:p>
        </p:txBody>
      </p:sp>
      <p:sp>
        <p:nvSpPr>
          <p:cNvPr id="901122" name="Rectangle 2"/>
          <p:cNvSpPr>
            <a:spLocks noGrp="1" noRot="1" noChangeAspect="1" noChangeArrowheads="1" noTextEdit="1"/>
          </p:cNvSpPr>
          <p:nvPr>
            <p:ph type="sldImg"/>
          </p:nvPr>
        </p:nvSpPr>
        <p:spPr>
          <a:xfrm>
            <a:off x="1266825" y="717550"/>
            <a:ext cx="4784725" cy="3587750"/>
          </a:xfrm>
          <a:ln/>
        </p:spPr>
      </p:sp>
      <p:sp>
        <p:nvSpPr>
          <p:cNvPr id="901123" name="Rectangle 3"/>
          <p:cNvSpPr>
            <a:spLocks noGrp="1" noChangeArrowheads="1"/>
          </p:cNvSpPr>
          <p:nvPr>
            <p:ph type="body" idx="1"/>
          </p:nvPr>
        </p:nvSpPr>
        <p:spPr>
          <a:xfrm>
            <a:off x="975361" y="4543191"/>
            <a:ext cx="5364480" cy="4302177"/>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20</a:t>
            </a:fld>
            <a:endParaRPr lang="en-US"/>
          </a:p>
        </p:txBody>
      </p:sp>
    </p:spTree>
    <p:extLst>
      <p:ext uri="{BB962C8B-B14F-4D97-AF65-F5344CB8AC3E}">
        <p14:creationId xmlns:p14="http://schemas.microsoft.com/office/powerpoint/2010/main" val="3008289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21</a:t>
            </a:fld>
            <a:endParaRPr lang="en-US"/>
          </a:p>
        </p:txBody>
      </p:sp>
    </p:spTree>
    <p:extLst>
      <p:ext uri="{BB962C8B-B14F-4D97-AF65-F5344CB8AC3E}">
        <p14:creationId xmlns:p14="http://schemas.microsoft.com/office/powerpoint/2010/main" val="908698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22</a:t>
            </a:fld>
            <a:endParaRPr lang="en-US"/>
          </a:p>
        </p:txBody>
      </p:sp>
    </p:spTree>
    <p:extLst>
      <p:ext uri="{BB962C8B-B14F-4D97-AF65-F5344CB8AC3E}">
        <p14:creationId xmlns:p14="http://schemas.microsoft.com/office/powerpoint/2010/main" val="801891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23</a:t>
            </a:fld>
            <a:endParaRPr lang="en-US"/>
          </a:p>
        </p:txBody>
      </p:sp>
    </p:spTree>
    <p:extLst>
      <p:ext uri="{BB962C8B-B14F-4D97-AF65-F5344CB8AC3E}">
        <p14:creationId xmlns:p14="http://schemas.microsoft.com/office/powerpoint/2010/main" val="390390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3</a:t>
            </a:fld>
            <a:endParaRPr lang="en-US" dirty="0"/>
          </a:p>
        </p:txBody>
      </p:sp>
    </p:spTree>
    <p:extLst>
      <p:ext uri="{BB962C8B-B14F-4D97-AF65-F5344CB8AC3E}">
        <p14:creationId xmlns:p14="http://schemas.microsoft.com/office/powerpoint/2010/main" val="3087346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4</a:t>
            </a:fld>
            <a:endParaRPr lang="en-US" dirty="0"/>
          </a:p>
        </p:txBody>
      </p:sp>
    </p:spTree>
    <p:extLst>
      <p:ext uri="{BB962C8B-B14F-4D97-AF65-F5344CB8AC3E}">
        <p14:creationId xmlns:p14="http://schemas.microsoft.com/office/powerpoint/2010/main" val="114498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5</a:t>
            </a:fld>
            <a:endParaRPr lang="en-US" dirty="0"/>
          </a:p>
        </p:txBody>
      </p:sp>
    </p:spTree>
    <p:extLst>
      <p:ext uri="{BB962C8B-B14F-4D97-AF65-F5344CB8AC3E}">
        <p14:creationId xmlns:p14="http://schemas.microsoft.com/office/powerpoint/2010/main" val="2309637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6</a:t>
            </a:fld>
            <a:endParaRPr lang="en-US" dirty="0"/>
          </a:p>
        </p:txBody>
      </p:sp>
    </p:spTree>
    <p:extLst>
      <p:ext uri="{BB962C8B-B14F-4D97-AF65-F5344CB8AC3E}">
        <p14:creationId xmlns:p14="http://schemas.microsoft.com/office/powerpoint/2010/main" val="63468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7</a:t>
            </a:fld>
            <a:endParaRPr lang="en-US" dirty="0"/>
          </a:p>
        </p:txBody>
      </p:sp>
    </p:spTree>
    <p:extLst>
      <p:ext uri="{BB962C8B-B14F-4D97-AF65-F5344CB8AC3E}">
        <p14:creationId xmlns:p14="http://schemas.microsoft.com/office/powerpoint/2010/main" val="1641725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8</a:t>
            </a:fld>
            <a:endParaRPr lang="en-US" dirty="0"/>
          </a:p>
        </p:txBody>
      </p:sp>
    </p:spTree>
    <p:extLst>
      <p:ext uri="{BB962C8B-B14F-4D97-AF65-F5344CB8AC3E}">
        <p14:creationId xmlns:p14="http://schemas.microsoft.com/office/powerpoint/2010/main" val="266505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9</a:t>
            </a:fld>
            <a:endParaRPr lang="en-US" dirty="0"/>
          </a:p>
        </p:txBody>
      </p:sp>
    </p:spTree>
    <p:extLst>
      <p:ext uri="{BB962C8B-B14F-4D97-AF65-F5344CB8AC3E}">
        <p14:creationId xmlns:p14="http://schemas.microsoft.com/office/powerpoint/2010/main" val="42018042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396" y="2382510"/>
            <a:ext cx="7622804" cy="1470025"/>
          </a:xfrm>
        </p:spPr>
        <p:txBody>
          <a:bodyPr>
            <a:normAutofit/>
          </a:bodyPr>
          <a:lstStyle>
            <a:lvl1pPr algn="r">
              <a:defRPr sz="3600" b="1">
                <a:latin typeface="Arial" pitchFamily="34" charset="0"/>
                <a:ea typeface="Tahoma"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947785"/>
            <a:ext cx="7620000" cy="2438400"/>
          </a:xfrm>
        </p:spPr>
        <p:txBody>
          <a:bodyPr/>
          <a:lstStyle>
            <a:lvl1pPr marL="0" indent="0" algn="l">
              <a:buNone/>
              <a:defRPr>
                <a:solidFill>
                  <a:schemeClr val="accent1"/>
                </a:solidFill>
                <a:effectLst/>
                <a:latin typeface="Arial" pitchFamily="34" charset="0"/>
                <a:ea typeface="Tahom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678246" y="2375316"/>
            <a:ext cx="157150" cy="157247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681050" y="2382510"/>
            <a:ext cx="777715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8305800" y="3947785"/>
            <a:ext cx="152400" cy="2421651"/>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flipV="1">
            <a:off x="681050" y="6369436"/>
            <a:ext cx="7777150" cy="1657"/>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681050" y="3871585"/>
            <a:ext cx="7777150" cy="7620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78246" y="1236542"/>
            <a:ext cx="6236459" cy="1138773"/>
          </a:xfrm>
          <a:prstGeom prst="rect">
            <a:avLst/>
          </a:prstGeom>
          <a:solidFill>
            <a:srgbClr val="076797"/>
          </a:solidFill>
          <a:ln>
            <a:solidFill>
              <a:srgbClr val="076797"/>
            </a:solidFill>
          </a:ln>
        </p:spPr>
        <p:txBody>
          <a:bodyPr wrap="square" rtlCol="0">
            <a:spAutoFit/>
          </a:bodyPr>
          <a:lstStyle/>
          <a:p>
            <a:pPr algn="ctr"/>
            <a:r>
              <a:rPr lang="en-US" sz="1800" b="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Department </a:t>
            </a:r>
            <a:r>
              <a:rPr lang="en-US" sz="14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of</a:t>
            </a:r>
            <a:r>
              <a:rPr lang="en-US" sz="18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 Mechanical Engineering</a:t>
            </a:r>
          </a:p>
          <a:p>
            <a:pPr algn="ctr"/>
            <a:r>
              <a:rPr lang="en-US" sz="2400" b="1" i="0"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rPr>
              <a:t>ME 322 – Mechanical Engineering Thermodynamics</a:t>
            </a:r>
            <a:endParaRPr lang="en-US" sz="2400" b="1"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endParaRPr>
          </a:p>
        </p:txBody>
      </p:sp>
      <p:pic>
        <p:nvPicPr>
          <p:cNvPr id="9218"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246" y="241385"/>
            <a:ext cx="4008735" cy="92509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G:\STEVE_HP7E\My Documents\My Pictures\Official UI Art\04UI_Seal-Blac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6730" y="202980"/>
            <a:ext cx="1814397" cy="1814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B7E150-72F3-44C5-96E5-C72CE1B25613}" type="datetime1">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cxnSp>
        <p:nvCxnSpPr>
          <p:cNvPr id="8" name="Straight Connector 7"/>
          <p:cNvCxnSpPr/>
          <p:nvPr userDrawn="1"/>
        </p:nvCxnSpPr>
        <p:spPr>
          <a:xfrm>
            <a:off x="457200" y="11049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0"/>
            <a:ext cx="152400" cy="9144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9975A4-B7E8-425F-BB24-BD800D4E6C4A}" type="datetime1">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1086295"/>
            <a:ext cx="8382000" cy="5162105"/>
          </a:xfrm>
        </p:spPr>
        <p:txBody>
          <a:bodyPr/>
          <a:lstStyle>
            <a:lvl1pPr>
              <a:defRPr>
                <a:latin typeface="Arial" pitchFamily="34" charset="0"/>
                <a:cs typeface="Arial" pitchFamily="34" charset="0"/>
              </a:defRPr>
            </a:lvl1pPr>
            <a:lvl2pPr>
              <a:defRPr>
                <a:solidFill>
                  <a:srgbClr val="076797"/>
                </a:solidFill>
                <a:latin typeface="Arial" pitchFamily="34" charset="0"/>
                <a:cs typeface="Arial" pitchFamily="34" charset="0"/>
              </a:defRPr>
            </a:lvl2pPr>
            <a:lvl3pPr>
              <a:defRPr>
                <a:latin typeface="Arial" pitchFamily="34" charset="0"/>
                <a:cs typeface="Arial" pitchFamily="34" charset="0"/>
              </a:defRPr>
            </a:lvl3pPr>
            <a:lvl4pPr>
              <a:defRPr>
                <a:solidFill>
                  <a:srgbClr val="076797"/>
                </a:solidFill>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8" name="Straight Connector 7"/>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p:nvPr>
        </p:nvSpPr>
        <p:spPr>
          <a:xfrm>
            <a:off x="457200" y="190500"/>
            <a:ext cx="8229600" cy="868362"/>
          </a:xfrm>
        </p:spPr>
        <p:txBody>
          <a:bodyPr/>
          <a:lstStyle>
            <a:lvl1pPr>
              <a:defRPr>
                <a:latin typeface="Arial" pitchFamily="34" charset="0"/>
                <a:cs typeface="Arial" pitchFamily="34" charset="0"/>
              </a:defRPr>
            </a:lvl1pPr>
          </a:lstStyle>
          <a:p>
            <a:r>
              <a:rPr lang="en-US" dirty="0"/>
              <a:t>Click to edit Master title style</a:t>
            </a:r>
          </a:p>
        </p:txBody>
      </p:sp>
      <p:cxnSp>
        <p:nvCxnSpPr>
          <p:cNvPr id="11" name="Straight Connector 10"/>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15" name="Straight Connector 14"/>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pic>
        <p:nvPicPr>
          <p:cNvPr id="9"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ook Antiqua"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ook Antiqu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4C856D-A7D5-4A83-86A1-E405EB9F6480}" type="datetime1">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8FFFE05-D46B-4769-8980-F59A989191A1}" type="datetime1">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304800" y="1104900"/>
            <a:ext cx="8388685"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286500"/>
            <a:ext cx="82296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04800" y="192088"/>
            <a:ext cx="152400" cy="914400"/>
          </a:xfrm>
          <a:prstGeom prst="rect">
            <a:avLst/>
          </a:prstGeom>
          <a:solidFill>
            <a:srgbClr val="076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6797"/>
              </a:solidFill>
            </a:endParaRPr>
          </a:p>
        </p:txBody>
      </p:sp>
      <p:pic>
        <p:nvPicPr>
          <p:cNvPr id="12"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81100"/>
            <a:ext cx="4040188" cy="993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041775"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0C6C6B8-8C04-4296-89D4-905557259A71}" type="datetime1">
              <a:rPr lang="en-US" smtClean="0"/>
              <a:pPr/>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90861-4B16-40B9-9EE8-90F7D404DB3D}" type="slidenum">
              <a:rPr lang="en-US" smtClean="0"/>
              <a:pPr/>
              <a:t>‹#›</a:t>
            </a:fld>
            <a:endParaRPr lang="en-US"/>
          </a:p>
        </p:txBody>
      </p:sp>
      <p:cxnSp>
        <p:nvCxnSpPr>
          <p:cNvPr id="11" name="Straight Connector 10"/>
          <p:cNvCxnSpPr/>
          <p:nvPr userDrawn="1"/>
        </p:nvCxnSpPr>
        <p:spPr>
          <a:xfrm>
            <a:off x="457200" y="11049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 y="62865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04800" y="190500"/>
            <a:ext cx="152400" cy="914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8394-1289-49A0-97B1-D7C884EA7072}" type="datetime1">
              <a:rPr lang="en-US" smtClean="0"/>
              <a:pPr/>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CC5D-15E3-4648-8232-2D20786571C0}" type="datetime1">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8D9EE-AF68-4C74-80AF-2224FB38186F}" type="datetime1">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0"/>
            <a:ext cx="82296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5200" y="63627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075477-58BD-4A28-9926-AB4BEBA63B4E}" type="datetime1">
              <a:rPr lang="en-US" smtClean="0"/>
              <a:pPr/>
              <a:t>11/13/2023</a:t>
            </a:fld>
            <a:endParaRPr lang="en-US" dirty="0"/>
          </a:p>
        </p:txBody>
      </p:sp>
      <p:sp>
        <p:nvSpPr>
          <p:cNvPr id="5" name="Footer Placeholder 4"/>
          <p:cNvSpPr>
            <a:spLocks noGrp="1"/>
          </p:cNvSpPr>
          <p:nvPr>
            <p:ph type="ftr" sz="quarter" idx="3"/>
          </p:nvPr>
        </p:nvSpPr>
        <p:spPr>
          <a:xfrm>
            <a:off x="5791200" y="63627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7200" y="63627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0861-4B16-40B9-9EE8-90F7D404DB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76797"/>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076797"/>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32.wmf"/><Relationship Id="rId5" Type="http://schemas.openxmlformats.org/officeDocument/2006/relationships/oleObject" Target="../embeddings/oleObject30.bin"/><Relationship Id="rId4" Type="http://schemas.openxmlformats.org/officeDocument/2006/relationships/image" Target="../media/image31.wmf"/></Relationships>
</file>

<file path=ppt/slides/_rels/slide1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oleObject" Target="../embeddings/oleObject32.bin"/><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39.wmf"/><Relationship Id="rId5" Type="http://schemas.openxmlformats.org/officeDocument/2006/relationships/oleObject" Target="../embeddings/oleObject37.bin"/><Relationship Id="rId4" Type="http://schemas.openxmlformats.org/officeDocument/2006/relationships/image" Target="../media/image3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1.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17.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48.wmf"/><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oleObject" Target="../embeddings/oleObject47.bin"/><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5.wmf"/><Relationship Id="rId11" Type="http://schemas.openxmlformats.org/officeDocument/2006/relationships/image" Target="../media/image47.wmf"/><Relationship Id="rId5" Type="http://schemas.openxmlformats.org/officeDocument/2006/relationships/oleObject" Target="../embeddings/oleObject44.bin"/><Relationship Id="rId10" Type="http://schemas.openxmlformats.org/officeDocument/2006/relationships/oleObject" Target="../embeddings/oleObject46.bin"/><Relationship Id="rId4" Type="http://schemas.openxmlformats.org/officeDocument/2006/relationships/image" Target="../media/image42.wmf"/><Relationship Id="rId9" Type="http://schemas.openxmlformats.org/officeDocument/2006/relationships/image" Target="../media/image46.png"/></Relationships>
</file>

<file path=ppt/slides/_rels/slide18.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1.png"/><Relationship Id="rId18" Type="http://schemas.openxmlformats.org/officeDocument/2006/relationships/image" Target="../media/image54.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47.wmf"/><Relationship Id="rId17" Type="http://schemas.openxmlformats.org/officeDocument/2006/relationships/oleObject" Target="../embeddings/oleObject54.bin"/><Relationship Id="rId2" Type="http://schemas.openxmlformats.org/officeDocument/2006/relationships/notesSlide" Target="../notesSlides/notesSlide18.xml"/><Relationship Id="rId16" Type="http://schemas.openxmlformats.org/officeDocument/2006/relationships/image" Target="../media/image53.png"/><Relationship Id="rId1" Type="http://schemas.openxmlformats.org/officeDocument/2006/relationships/slideLayout" Target="../slideLayouts/slideLayout3.xml"/><Relationship Id="rId6" Type="http://schemas.openxmlformats.org/officeDocument/2006/relationships/image" Target="../media/image49.wmf"/><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image" Target="../media/image52.wmf"/><Relationship Id="rId10" Type="http://schemas.openxmlformats.org/officeDocument/2006/relationships/image" Target="../media/image50.wmf"/><Relationship Id="rId4" Type="http://schemas.openxmlformats.org/officeDocument/2006/relationships/image" Target="../media/image42.wmf"/><Relationship Id="rId9" Type="http://schemas.openxmlformats.org/officeDocument/2006/relationships/oleObject" Target="../embeddings/oleObject51.bin"/><Relationship Id="rId14" Type="http://schemas.openxmlformats.org/officeDocument/2006/relationships/oleObject" Target="../embeddings/oleObject53.bin"/></Relationships>
</file>

<file path=ppt/slides/_rels/slide19.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7.wmf"/><Relationship Id="rId18" Type="http://schemas.openxmlformats.org/officeDocument/2006/relationships/image" Target="../media/image60.png"/><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oleObject" Target="../embeddings/oleObject59.bin"/><Relationship Id="rId17" Type="http://schemas.openxmlformats.org/officeDocument/2006/relationships/image" Target="../media/image59.wmf"/><Relationship Id="rId2" Type="http://schemas.openxmlformats.org/officeDocument/2006/relationships/notesSlide" Target="../notesSlides/notesSlide19.xml"/><Relationship Id="rId16" Type="http://schemas.openxmlformats.org/officeDocument/2006/relationships/oleObject" Target="../embeddings/oleObject61.bin"/><Relationship Id="rId1" Type="http://schemas.openxmlformats.org/officeDocument/2006/relationships/slideLayout" Target="../slideLayouts/slideLayout3.xml"/><Relationship Id="rId6" Type="http://schemas.openxmlformats.org/officeDocument/2006/relationships/image" Target="../media/image45.wmf"/><Relationship Id="rId11" Type="http://schemas.openxmlformats.org/officeDocument/2006/relationships/image" Target="../media/image56.png"/><Relationship Id="rId5" Type="http://schemas.openxmlformats.org/officeDocument/2006/relationships/oleObject" Target="../embeddings/oleObject56.bin"/><Relationship Id="rId15" Type="http://schemas.openxmlformats.org/officeDocument/2006/relationships/image" Target="../media/image58.wmf"/><Relationship Id="rId10" Type="http://schemas.openxmlformats.org/officeDocument/2006/relationships/image" Target="../media/image55.wmf"/><Relationship Id="rId4" Type="http://schemas.openxmlformats.org/officeDocument/2006/relationships/image" Target="../media/image42.wmf"/><Relationship Id="rId9" Type="http://schemas.openxmlformats.org/officeDocument/2006/relationships/oleObject" Target="../embeddings/oleObject58.bin"/><Relationship Id="rId14" Type="http://schemas.openxmlformats.org/officeDocument/2006/relationships/oleObject" Target="../embeddings/oleObject6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63.wmf"/><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45.wmf"/><Relationship Id="rId11" Type="http://schemas.openxmlformats.org/officeDocument/2006/relationships/oleObject" Target="../embeddings/oleObject65.bin"/><Relationship Id="rId5" Type="http://schemas.openxmlformats.org/officeDocument/2006/relationships/oleObject" Target="../embeddings/oleObject63.bin"/><Relationship Id="rId10" Type="http://schemas.openxmlformats.org/officeDocument/2006/relationships/image" Target="../media/image62.png"/><Relationship Id="rId4" Type="http://schemas.openxmlformats.org/officeDocument/2006/relationships/image" Target="../media/image42.wmf"/><Relationship Id="rId9" Type="http://schemas.openxmlformats.org/officeDocument/2006/relationships/image" Target="../media/image61.png"/></Relationships>
</file>

<file path=ppt/slides/_rels/slide21.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70.bin"/><Relationship Id="rId18" Type="http://schemas.openxmlformats.org/officeDocument/2006/relationships/image" Target="../media/image69.wmf"/><Relationship Id="rId3" Type="http://schemas.openxmlformats.org/officeDocument/2006/relationships/oleObject" Target="../embeddings/oleObject66.bin"/><Relationship Id="rId7" Type="http://schemas.openxmlformats.org/officeDocument/2006/relationships/oleObject" Target="../embeddings/oleObject68.bin"/><Relationship Id="rId12" Type="http://schemas.openxmlformats.org/officeDocument/2006/relationships/image" Target="../media/image66.png"/><Relationship Id="rId17" Type="http://schemas.openxmlformats.org/officeDocument/2006/relationships/oleObject" Target="../embeddings/oleObject72.bin"/><Relationship Id="rId2" Type="http://schemas.openxmlformats.org/officeDocument/2006/relationships/notesSlide" Target="../notesSlides/notesSlide21.xml"/><Relationship Id="rId16" Type="http://schemas.openxmlformats.org/officeDocument/2006/relationships/image" Target="../media/image68.wmf"/><Relationship Id="rId20" Type="http://schemas.openxmlformats.org/officeDocument/2006/relationships/image" Target="../media/image70.wmf"/><Relationship Id="rId1" Type="http://schemas.openxmlformats.org/officeDocument/2006/relationships/slideLayout" Target="../slideLayouts/slideLayout3.xml"/><Relationship Id="rId6" Type="http://schemas.openxmlformats.org/officeDocument/2006/relationships/image" Target="../media/image45.wmf"/><Relationship Id="rId11" Type="http://schemas.openxmlformats.org/officeDocument/2006/relationships/image" Target="../media/image65.png"/><Relationship Id="rId5" Type="http://schemas.openxmlformats.org/officeDocument/2006/relationships/oleObject" Target="../embeddings/oleObject67.bin"/><Relationship Id="rId15" Type="http://schemas.openxmlformats.org/officeDocument/2006/relationships/oleObject" Target="../embeddings/oleObject71.bin"/><Relationship Id="rId10" Type="http://schemas.openxmlformats.org/officeDocument/2006/relationships/image" Target="../media/image64.wmf"/><Relationship Id="rId19" Type="http://schemas.openxmlformats.org/officeDocument/2006/relationships/oleObject" Target="../embeddings/oleObject73.bin"/><Relationship Id="rId4" Type="http://schemas.openxmlformats.org/officeDocument/2006/relationships/image" Target="../media/image42.wmf"/><Relationship Id="rId9" Type="http://schemas.openxmlformats.org/officeDocument/2006/relationships/oleObject" Target="../embeddings/oleObject69.bin"/><Relationship Id="rId14" Type="http://schemas.openxmlformats.org/officeDocument/2006/relationships/image" Target="../media/image67.wmf"/></Relationships>
</file>

<file path=ppt/slides/_rels/slide22.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45.wmf"/><Relationship Id="rId5" Type="http://schemas.openxmlformats.org/officeDocument/2006/relationships/oleObject" Target="../embeddings/oleObject75.bin"/><Relationship Id="rId4" Type="http://schemas.openxmlformats.org/officeDocument/2006/relationships/image" Target="../media/image42.wmf"/><Relationship Id="rId9" Type="http://schemas.openxmlformats.org/officeDocument/2006/relationships/image" Target="../media/image71.png"/></Relationships>
</file>

<file path=ppt/slides/_rels/slide23.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45.wmf"/><Relationship Id="rId5" Type="http://schemas.openxmlformats.org/officeDocument/2006/relationships/oleObject" Target="../embeddings/oleObject78.bin"/><Relationship Id="rId10" Type="http://schemas.openxmlformats.org/officeDocument/2006/relationships/image" Target="../media/image73.png"/><Relationship Id="rId4" Type="http://schemas.openxmlformats.org/officeDocument/2006/relationships/image" Target="../media/image42.wmf"/><Relationship Id="rId9" Type="http://schemas.openxmlformats.org/officeDocument/2006/relationships/image" Target="../media/image72.png"/></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4.wmf"/><Relationship Id="rId2" Type="http://schemas.openxmlformats.org/officeDocument/2006/relationships/notesSlide" Target="../notesSlides/notesSlide6.xml"/><Relationship Id="rId16" Type="http://schemas.openxmlformats.org/officeDocument/2006/relationships/image" Target="../media/image16.wmf"/><Relationship Id="rId1" Type="http://schemas.openxmlformats.org/officeDocument/2006/relationships/slideLayout" Target="../slideLayouts/slideLayout3.xml"/><Relationship Id="rId6" Type="http://schemas.openxmlformats.org/officeDocument/2006/relationships/image" Target="../media/image11.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0.bin"/><Relationship Id="rId14" Type="http://schemas.openxmlformats.org/officeDocument/2006/relationships/image" Target="../media/image1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4.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oleObject" Target="../embeddings/oleObject20.bin"/><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0.wmf"/><Relationship Id="rId11" Type="http://schemas.openxmlformats.org/officeDocument/2006/relationships/image" Target="../media/image23.wmf"/><Relationship Id="rId5" Type="http://schemas.openxmlformats.org/officeDocument/2006/relationships/oleObject" Target="../embeddings/oleObject17.bin"/><Relationship Id="rId10" Type="http://schemas.openxmlformats.org/officeDocument/2006/relationships/oleObject" Target="../embeddings/oleObject19.bin"/><Relationship Id="rId4" Type="http://schemas.openxmlformats.org/officeDocument/2006/relationships/image" Target="../media/image19.wmf"/><Relationship Id="rId9"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7.wmf"/><Relationship Id="rId18" Type="http://schemas.openxmlformats.org/officeDocument/2006/relationships/oleObject" Target="../embeddings/oleObject28.bin"/><Relationship Id="rId3" Type="http://schemas.openxmlformats.org/officeDocument/2006/relationships/image" Target="../media/image22.png"/><Relationship Id="rId7" Type="http://schemas.openxmlformats.org/officeDocument/2006/relationships/image" Target="../media/image26.wmf"/><Relationship Id="rId12" Type="http://schemas.openxmlformats.org/officeDocument/2006/relationships/oleObject" Target="../embeddings/oleObject25.bin"/><Relationship Id="rId17" Type="http://schemas.openxmlformats.org/officeDocument/2006/relationships/image" Target="../media/image29.wmf"/><Relationship Id="rId2" Type="http://schemas.openxmlformats.org/officeDocument/2006/relationships/notesSlide" Target="../notesSlides/notesSlide9.xml"/><Relationship Id="rId16" Type="http://schemas.openxmlformats.org/officeDocument/2006/relationships/oleObject" Target="../embeddings/oleObject27.bin"/><Relationship Id="rId1" Type="http://schemas.openxmlformats.org/officeDocument/2006/relationships/slideLayout" Target="../slideLayouts/slideLayout3.xml"/><Relationship Id="rId6" Type="http://schemas.openxmlformats.org/officeDocument/2006/relationships/oleObject" Target="../embeddings/oleObject22.bin"/><Relationship Id="rId11" Type="http://schemas.openxmlformats.org/officeDocument/2006/relationships/image" Target="../media/image12.wmf"/><Relationship Id="rId5" Type="http://schemas.openxmlformats.org/officeDocument/2006/relationships/image" Target="../media/image25.wmf"/><Relationship Id="rId15" Type="http://schemas.openxmlformats.org/officeDocument/2006/relationships/image" Target="../media/image28.wmf"/><Relationship Id="rId10" Type="http://schemas.openxmlformats.org/officeDocument/2006/relationships/oleObject" Target="../embeddings/oleObject24.bin"/><Relationship Id="rId19" Type="http://schemas.openxmlformats.org/officeDocument/2006/relationships/image" Target="../media/image30.wmf"/><Relationship Id="rId4" Type="http://schemas.openxmlformats.org/officeDocument/2006/relationships/oleObject" Target="../embeddings/oleObject21.bin"/><Relationship Id="rId9" Type="http://schemas.openxmlformats.org/officeDocument/2006/relationships/image" Target="../media/image11.wmf"/><Relationship Id="rId14" Type="http://schemas.openxmlformats.org/officeDocument/2006/relationships/oleObject" Target="../embeddings/oleObject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Lecture 33</a:t>
            </a:r>
            <a:endParaRPr lang="en-US" dirty="0"/>
          </a:p>
        </p:txBody>
      </p:sp>
      <p:sp>
        <p:nvSpPr>
          <p:cNvPr id="3" name="Subtitle 2"/>
          <p:cNvSpPr>
            <a:spLocks noGrp="1"/>
          </p:cNvSpPr>
          <p:nvPr>
            <p:ph type="subTitle" idx="1"/>
          </p:nvPr>
        </p:nvSpPr>
        <p:spPr/>
        <p:txBody>
          <a:bodyPr>
            <a:normAutofit/>
          </a:bodyPr>
          <a:lstStyle/>
          <a:p>
            <a:r>
              <a:rPr lang="en-US" dirty="0"/>
              <a:t>Psychrometric Properties of Moist Air</a:t>
            </a:r>
          </a:p>
        </p:txBody>
      </p:sp>
    </p:spTree>
    <p:extLst>
      <p:ext uri="{BB962C8B-B14F-4D97-AF65-F5344CB8AC3E}">
        <p14:creationId xmlns:p14="http://schemas.microsoft.com/office/powerpoint/2010/main" val="4205563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Example1 </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10</a:t>
            </a:fld>
            <a:endParaRPr lang="en-US" dirty="0"/>
          </a:p>
        </p:txBody>
      </p:sp>
      <p:sp>
        <p:nvSpPr>
          <p:cNvPr id="8" name="TextBox 7"/>
          <p:cNvSpPr txBox="1"/>
          <p:nvPr/>
        </p:nvSpPr>
        <p:spPr>
          <a:xfrm>
            <a:off x="309045" y="1201510"/>
            <a:ext cx="3033995" cy="461665"/>
          </a:xfrm>
          <a:prstGeom prst="rect">
            <a:avLst/>
          </a:prstGeom>
          <a:noFill/>
        </p:spPr>
        <p:txBody>
          <a:bodyPr wrap="square" rtlCol="0">
            <a:spAutoFit/>
          </a:bodyPr>
          <a:lstStyle/>
          <a:p>
            <a:r>
              <a:rPr lang="en-US" sz="2400" u="sng" dirty="0">
                <a:latin typeface="Arial" pitchFamily="34" charset="0"/>
                <a:cs typeface="Arial" pitchFamily="34" charset="0"/>
              </a:rPr>
              <a:t>Humidity Ratio - </a:t>
            </a:r>
            <a:r>
              <a:rPr lang="el-GR" sz="2400" u="sng" dirty="0">
                <a:latin typeface="Arial" pitchFamily="34" charset="0"/>
                <a:cs typeface="Arial" pitchFamily="34" charset="0"/>
              </a:rPr>
              <a:t>ω</a:t>
            </a:r>
            <a:r>
              <a:rPr lang="en-US" sz="2400" dirty="0">
                <a:latin typeface="Arial" pitchFamily="34" charset="0"/>
                <a:cs typeface="Arial" pitchFamily="34" charset="0"/>
              </a:rPr>
              <a:t>  </a:t>
            </a:r>
            <a:endParaRPr lang="en-US" sz="2400" u="sng" dirty="0">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465676070"/>
              </p:ext>
            </p:extLst>
          </p:nvPr>
        </p:nvGraphicFramePr>
        <p:xfrm>
          <a:off x="2103438" y="1806215"/>
          <a:ext cx="4911725" cy="777875"/>
        </p:xfrm>
        <a:graphic>
          <a:graphicData uri="http://schemas.openxmlformats.org/presentationml/2006/ole">
            <mc:AlternateContent xmlns:mc="http://schemas.openxmlformats.org/markup-compatibility/2006">
              <mc:Choice xmlns:v="urn:schemas-microsoft-com:vml" Requires="v">
                <p:oleObj name="Equation" r:id="rId3" imgW="2806560" imgH="444240" progId="">
                  <p:embed/>
                </p:oleObj>
              </mc:Choice>
              <mc:Fallback>
                <p:oleObj name="Equation" r:id="rId3" imgW="2806560" imgH="444240" progId="">
                  <p:embed/>
                  <p:pic>
                    <p:nvPicPr>
                      <p:cNvPr id="0" name="Picture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3438" y="1806215"/>
                        <a:ext cx="4911725" cy="77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558767147"/>
              </p:ext>
            </p:extLst>
          </p:nvPr>
        </p:nvGraphicFramePr>
        <p:xfrm>
          <a:off x="1883650" y="5012208"/>
          <a:ext cx="5333580" cy="1021860"/>
        </p:xfrm>
        <a:graphic>
          <a:graphicData uri="http://schemas.openxmlformats.org/presentationml/2006/ole">
            <mc:AlternateContent xmlns:mc="http://schemas.openxmlformats.org/markup-compatibility/2006">
              <mc:Choice xmlns:v="urn:schemas-microsoft-com:vml" Requires="v">
                <p:oleObj name="Equation" r:id="rId5" imgW="3047760" imgH="583920" progId="">
                  <p:embed/>
                </p:oleObj>
              </mc:Choice>
              <mc:Fallback>
                <p:oleObj name="Equation" r:id="rId5" imgW="3047760" imgH="583920" progId="">
                  <p:embed/>
                  <p:pic>
                    <p:nvPicPr>
                      <p:cNvPr id="0" name="Picture 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3650" y="5012208"/>
                        <a:ext cx="5333580" cy="10218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309044" y="3543410"/>
            <a:ext cx="8377756" cy="1323439"/>
          </a:xfrm>
          <a:prstGeom prst="rect">
            <a:avLst/>
          </a:prstGeom>
          <a:noFill/>
        </p:spPr>
        <p:txBody>
          <a:bodyPr wrap="square" rtlCol="0">
            <a:spAutoFit/>
          </a:bodyPr>
          <a:lstStyle/>
          <a:p>
            <a:r>
              <a:rPr lang="en-US" sz="2000" dirty="0">
                <a:latin typeface="Arial" pitchFamily="34" charset="0"/>
                <a:ea typeface="Tahoma" pitchFamily="34" charset="0"/>
                <a:cs typeface="Tahoma" pitchFamily="34" charset="0"/>
              </a:rPr>
              <a:t>Grains – A new unit!  A ‘grain’ is an ancient Egyptian measure of the mass of one grain of barley (7000 grains/lbm).  Since the humidity ratios are typically very small, the HVAC industry has adopted the use of ‘grains’ to represent humidity ratio ...</a:t>
            </a:r>
          </a:p>
        </p:txBody>
      </p:sp>
      <p:graphicFrame>
        <p:nvGraphicFramePr>
          <p:cNvPr id="4" name="Object 3"/>
          <p:cNvGraphicFramePr>
            <a:graphicFrameLocks noChangeAspect="1"/>
          </p:cNvGraphicFramePr>
          <p:nvPr>
            <p:extLst>
              <p:ext uri="{D42A27DB-BD31-4B8C-83A1-F6EECF244321}">
                <p14:modId xmlns:p14="http://schemas.microsoft.com/office/powerpoint/2010/main" val="840549282"/>
              </p:ext>
            </p:extLst>
          </p:nvPr>
        </p:nvGraphicFramePr>
        <p:xfrm>
          <a:off x="2109475" y="2660900"/>
          <a:ext cx="3422650" cy="755650"/>
        </p:xfrm>
        <a:graphic>
          <a:graphicData uri="http://schemas.openxmlformats.org/presentationml/2006/ole">
            <mc:AlternateContent xmlns:mc="http://schemas.openxmlformats.org/markup-compatibility/2006">
              <mc:Choice xmlns:v="urn:schemas-microsoft-com:vml" Requires="v">
                <p:oleObj name="Equation" r:id="rId7" imgW="1955520" imgH="431640" progId="">
                  <p:embed/>
                </p:oleObj>
              </mc:Choice>
              <mc:Fallback>
                <p:oleObj name="Equation" r:id="rId7" imgW="1955520" imgH="431640" progId="">
                  <p:embed/>
                  <p:pic>
                    <p:nvPicPr>
                      <p:cNvPr id="0" name="Picture 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9475" y="2660900"/>
                        <a:ext cx="3422650"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id="{B6AB002C-0985-44B3-AF08-F0F8D4800188}"/>
              </a:ext>
            </a:extLst>
          </p:cNvPr>
          <p:cNvSpPr txBox="1"/>
          <p:nvPr/>
        </p:nvSpPr>
        <p:spPr>
          <a:xfrm>
            <a:off x="6712201" y="2584090"/>
            <a:ext cx="2419515" cy="1077218"/>
          </a:xfrm>
          <a:prstGeom prst="rect">
            <a:avLst/>
          </a:prstGeom>
          <a:noFill/>
        </p:spPr>
        <p:txBody>
          <a:bodyPr wrap="square" rtlCol="0">
            <a:spAutoFit/>
          </a:bodyPr>
          <a:lstStyle/>
          <a:p>
            <a:r>
              <a:rPr lang="en-US" sz="1600" dirty="0">
                <a:solidFill>
                  <a:srgbClr val="C00000"/>
                </a:solidFill>
                <a:latin typeface="Arial" pitchFamily="34" charset="0"/>
                <a:ea typeface="Tahoma" pitchFamily="34" charset="0"/>
                <a:cs typeface="Tahoma" pitchFamily="34" charset="0"/>
              </a:rPr>
              <a:t>Too small for English Engineers! Without a ‘</a:t>
            </a:r>
            <a:r>
              <a:rPr lang="en-US" sz="1600" dirty="0" err="1">
                <a:solidFill>
                  <a:srgbClr val="C00000"/>
                </a:solidFill>
                <a:latin typeface="Arial" pitchFamily="34" charset="0"/>
                <a:ea typeface="Tahoma" pitchFamily="34" charset="0"/>
                <a:cs typeface="Tahoma" pitchFamily="34" charset="0"/>
              </a:rPr>
              <a:t>mili</a:t>
            </a:r>
            <a:r>
              <a:rPr lang="en-US" sz="1600" dirty="0">
                <a:solidFill>
                  <a:srgbClr val="C00000"/>
                </a:solidFill>
                <a:latin typeface="Arial" pitchFamily="34" charset="0"/>
                <a:ea typeface="Tahoma" pitchFamily="34" charset="0"/>
                <a:cs typeface="Tahoma" pitchFamily="34" charset="0"/>
              </a:rPr>
              <a:t>’ prefix, what are we do to?!!!</a:t>
            </a:r>
          </a:p>
        </p:txBody>
      </p:sp>
      <p:cxnSp>
        <p:nvCxnSpPr>
          <p:cNvPr id="7" name="Straight Arrow Connector 6">
            <a:extLst>
              <a:ext uri="{FF2B5EF4-FFF2-40B4-BE49-F238E27FC236}">
                <a16:creationId xmlns:a16="http://schemas.microsoft.com/office/drawing/2014/main" id="{186E7525-9ADD-44B8-A446-ED82BDA24A5B}"/>
              </a:ext>
            </a:extLst>
          </p:cNvPr>
          <p:cNvCxnSpPr/>
          <p:nvPr/>
        </p:nvCxnSpPr>
        <p:spPr>
          <a:xfrm flipH="1">
            <a:off x="5647340" y="3038725"/>
            <a:ext cx="96012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4" name="TextBox 3"/>
          <p:cNvSpPr txBox="1"/>
          <p:nvPr/>
        </p:nvSpPr>
        <p:spPr>
          <a:xfrm>
            <a:off x="347450" y="1201510"/>
            <a:ext cx="8191500" cy="461665"/>
          </a:xfrm>
          <a:prstGeom prst="rect">
            <a:avLst/>
          </a:prstGeom>
          <a:noFill/>
        </p:spPr>
        <p:txBody>
          <a:bodyPr wrap="square" rtlCol="0">
            <a:spAutoFit/>
          </a:bodyPr>
          <a:lstStyle/>
          <a:p>
            <a:r>
              <a:rPr lang="en-US" sz="2400" u="sng" dirty="0">
                <a:latin typeface="Arial" pitchFamily="34" charset="0"/>
                <a:cs typeface="Arial" pitchFamily="34" charset="0"/>
              </a:rPr>
              <a:t>Mole Fraction Ratio</a:t>
            </a:r>
            <a:r>
              <a:rPr lang="en-US" sz="2400" dirty="0">
                <a:latin typeface="Arial" pitchFamily="34" charset="0"/>
                <a:cs typeface="Arial" pitchFamily="34" charset="0"/>
              </a:rPr>
              <a:t> </a:t>
            </a:r>
            <a:endParaRPr lang="en-US" sz="2400" u="sng" dirty="0">
              <a:latin typeface="Arial" pitchFamily="34"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2245314578"/>
              </p:ext>
            </p:extLst>
          </p:nvPr>
        </p:nvGraphicFramePr>
        <p:xfrm>
          <a:off x="1460288" y="1779360"/>
          <a:ext cx="5934075" cy="755650"/>
        </p:xfrm>
        <a:graphic>
          <a:graphicData uri="http://schemas.openxmlformats.org/presentationml/2006/ole">
            <mc:AlternateContent xmlns:mc="http://schemas.openxmlformats.org/markup-compatibility/2006">
              <mc:Choice xmlns:v="urn:schemas-microsoft-com:vml" Requires="v">
                <p:oleObj name="Equation" r:id="rId3" imgW="3390840" imgH="431640" progId="">
                  <p:embed/>
                </p:oleObj>
              </mc:Choice>
              <mc:Fallback>
                <p:oleObj name="Equation" r:id="rId3" imgW="3390840" imgH="431640" progId="">
                  <p:embed/>
                  <p:pic>
                    <p:nvPicPr>
                      <p:cNvPr id="0" name="Picture 2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288" y="1779360"/>
                        <a:ext cx="593407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36215" y="2776115"/>
            <a:ext cx="8191500" cy="461665"/>
          </a:xfrm>
          <a:prstGeom prst="rect">
            <a:avLst/>
          </a:prstGeom>
          <a:noFill/>
        </p:spPr>
        <p:txBody>
          <a:bodyPr wrap="square" rtlCol="0">
            <a:spAutoFit/>
          </a:bodyPr>
          <a:lstStyle/>
          <a:p>
            <a:r>
              <a:rPr lang="en-US" sz="2400" u="sng" dirty="0">
                <a:latin typeface="Arial" pitchFamily="34" charset="0"/>
                <a:cs typeface="Arial" pitchFamily="34" charset="0"/>
              </a:rPr>
              <a:t>Mole Fraction of each Component</a:t>
            </a:r>
            <a:r>
              <a:rPr lang="en-US" sz="2400" dirty="0">
                <a:latin typeface="Arial" pitchFamily="34" charset="0"/>
                <a:cs typeface="Arial" pitchFamily="34" charset="0"/>
              </a:rPr>
              <a:t> </a:t>
            </a:r>
            <a:endParaRPr lang="en-US" sz="2400" u="sng" dirty="0">
              <a:latin typeface="Arial" pitchFamily="34" charset="0"/>
              <a:cs typeface="Arial" pitchFamily="34" charset="0"/>
            </a:endParaRPr>
          </a:p>
        </p:txBody>
      </p:sp>
      <p:graphicFrame>
        <p:nvGraphicFramePr>
          <p:cNvPr id="174083" name="Object 3"/>
          <p:cNvGraphicFramePr>
            <a:graphicFrameLocks noChangeAspect="1"/>
          </p:cNvGraphicFramePr>
          <p:nvPr>
            <p:extLst>
              <p:ext uri="{D42A27DB-BD31-4B8C-83A1-F6EECF244321}">
                <p14:modId xmlns:p14="http://schemas.microsoft.com/office/powerpoint/2010/main" val="3634412049"/>
              </p:ext>
            </p:extLst>
          </p:nvPr>
        </p:nvGraphicFramePr>
        <p:xfrm>
          <a:off x="1258888" y="3352800"/>
          <a:ext cx="6600825" cy="1600200"/>
        </p:xfrm>
        <a:graphic>
          <a:graphicData uri="http://schemas.openxmlformats.org/presentationml/2006/ole">
            <mc:AlternateContent xmlns:mc="http://schemas.openxmlformats.org/markup-compatibility/2006">
              <mc:Choice xmlns:v="urn:schemas-microsoft-com:vml" Requires="v">
                <p:oleObj name="Equation" r:id="rId5" imgW="3771720" imgH="914400" progId="">
                  <p:embed/>
                </p:oleObj>
              </mc:Choice>
              <mc:Fallback>
                <p:oleObj name="Equation" r:id="rId5" imgW="3771720" imgH="914400" progId="">
                  <p:embed/>
                  <p:pic>
                    <p:nvPicPr>
                      <p:cNvPr id="0" name="Picture 3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3352800"/>
                        <a:ext cx="6600825"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743200" y="5410200"/>
            <a:ext cx="1741182" cy="461665"/>
          </a:xfrm>
          <a:prstGeom prst="rect">
            <a:avLst/>
          </a:prstGeom>
          <a:noFill/>
        </p:spPr>
        <p:txBody>
          <a:bodyPr wrap="none" rtlCol="0">
            <a:spAutoFit/>
          </a:bodyPr>
          <a:lstStyle/>
          <a:p>
            <a:r>
              <a:rPr lang="en-US" sz="2400" dirty="0">
                <a:latin typeface="Arial" pitchFamily="34" charset="0"/>
                <a:cs typeface="Arial" pitchFamily="34" charset="0"/>
              </a:rPr>
              <a:t>Notice that:</a:t>
            </a:r>
          </a:p>
        </p:txBody>
      </p:sp>
      <p:sp>
        <p:nvSpPr>
          <p:cNvPr id="10"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11</a:t>
            </a:fld>
            <a:endParaRPr lang="en-US" dirty="0"/>
          </a:p>
        </p:txBody>
      </p:sp>
      <mc:AlternateContent xmlns:mc="http://schemas.openxmlformats.org/markup-compatibility/2006" xmlns:a14="http://schemas.microsoft.com/office/drawing/2010/main">
        <mc:Choice Requires="a14">
          <p:sp>
            <p:nvSpPr>
              <p:cNvPr id="7" name="Rectangle 6"/>
              <p:cNvSpPr/>
              <p:nvPr/>
            </p:nvSpPr>
            <p:spPr>
              <a:xfrm>
                <a:off x="4503050" y="5410199"/>
                <a:ext cx="2286000" cy="461665"/>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ea typeface="Tahoma" pitchFamily="34" charset="0"/>
                              <a:cs typeface="Tahoma" pitchFamily="34" charset="0"/>
                            </a:rPr>
                          </m:ctrlPr>
                        </m:sSubPr>
                        <m:e>
                          <m:r>
                            <a:rPr lang="en-US" sz="2400" b="0" i="1" smtClean="0">
                              <a:solidFill>
                                <a:srgbClr val="000000"/>
                              </a:solidFill>
                              <a:latin typeface="Cambria Math"/>
                              <a:ea typeface="Tahoma" pitchFamily="34" charset="0"/>
                              <a:cs typeface="Tahoma" pitchFamily="34" charset="0"/>
                            </a:rPr>
                            <m:t>𝑦</m:t>
                          </m:r>
                        </m:e>
                        <m:sub>
                          <m:r>
                            <a:rPr lang="en-US" sz="2400" b="0" i="1" smtClean="0">
                              <a:solidFill>
                                <a:srgbClr val="000000"/>
                              </a:solidFill>
                              <a:latin typeface="Cambria Math"/>
                              <a:ea typeface="Tahoma" pitchFamily="34" charset="0"/>
                              <a:cs typeface="Tahoma" pitchFamily="34" charset="0"/>
                            </a:rPr>
                            <m:t>𝑤</m:t>
                          </m:r>
                        </m:sub>
                      </m:sSub>
                      <m:r>
                        <a:rPr lang="en-US" sz="2400" b="0" i="1" smtClean="0">
                          <a:solidFill>
                            <a:srgbClr val="000000"/>
                          </a:solidFill>
                          <a:latin typeface="Cambria Math"/>
                          <a:ea typeface="Tahoma" pitchFamily="34" charset="0"/>
                          <a:cs typeface="Tahoma" pitchFamily="34" charset="0"/>
                        </a:rPr>
                        <m:t>+</m:t>
                      </m:r>
                      <m:sSub>
                        <m:sSubPr>
                          <m:ctrlPr>
                            <a:rPr lang="en-US" sz="2400" b="0" i="1" smtClean="0">
                              <a:solidFill>
                                <a:srgbClr val="000000"/>
                              </a:solidFill>
                              <a:latin typeface="Cambria Math" panose="02040503050406030204" pitchFamily="18" charset="0"/>
                              <a:ea typeface="Tahoma" pitchFamily="34" charset="0"/>
                              <a:cs typeface="Tahoma" pitchFamily="34" charset="0"/>
                            </a:rPr>
                          </m:ctrlPr>
                        </m:sSubPr>
                        <m:e>
                          <m:r>
                            <a:rPr lang="en-US" sz="2400" b="0" i="1" smtClean="0">
                              <a:solidFill>
                                <a:srgbClr val="000000"/>
                              </a:solidFill>
                              <a:latin typeface="Cambria Math"/>
                              <a:ea typeface="Tahoma" pitchFamily="34" charset="0"/>
                              <a:cs typeface="Tahoma" pitchFamily="34" charset="0"/>
                            </a:rPr>
                            <m:t>𝑦</m:t>
                          </m:r>
                        </m:e>
                        <m:sub>
                          <m:r>
                            <a:rPr lang="en-US" sz="2400" b="0" i="1" smtClean="0">
                              <a:solidFill>
                                <a:srgbClr val="000000"/>
                              </a:solidFill>
                              <a:latin typeface="Cambria Math"/>
                              <a:ea typeface="Tahoma" pitchFamily="34" charset="0"/>
                              <a:cs typeface="Tahoma" pitchFamily="34" charset="0"/>
                            </a:rPr>
                            <m:t>𝑎</m:t>
                          </m:r>
                        </m:sub>
                      </m:sSub>
                      <m:r>
                        <a:rPr lang="en-US" sz="2400" b="0" i="1" smtClean="0">
                          <a:solidFill>
                            <a:srgbClr val="000000"/>
                          </a:solidFill>
                          <a:latin typeface="Cambria Math"/>
                          <a:ea typeface="Tahoma" pitchFamily="34" charset="0"/>
                          <a:cs typeface="Tahoma" pitchFamily="34" charset="0"/>
                        </a:rPr>
                        <m:t>=1</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503050" y="5410199"/>
                <a:ext cx="2286000" cy="461665"/>
              </a:xfrm>
              <a:prstGeom prst="rect">
                <a:avLst/>
              </a:prstGeom>
              <a:blipFill rotWithShape="1">
                <a:blip r:embed="rId8"/>
                <a:stretch>
                  <a:fillRect b="-9211"/>
                </a:stretch>
              </a:blipFill>
            </p:spPr>
            <p:txBody>
              <a:bodyPr/>
              <a:lstStyle/>
              <a:p>
                <a:r>
                  <a:rPr lang="en-US">
                    <a:noFill/>
                  </a:rPr>
                  <a:t> </a:t>
                </a:r>
              </a:p>
            </p:txBody>
          </p:sp>
        </mc:Fallback>
      </mc:AlternateContent>
    </p:spTree>
    <p:extLst>
      <p:ext uri="{BB962C8B-B14F-4D97-AF65-F5344CB8AC3E}">
        <p14:creationId xmlns:p14="http://schemas.microsoft.com/office/powerpoint/2010/main" val="325035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174083"/>
                                        </p:tgtEl>
                                        <p:attrNameLst>
                                          <p:attrName>style.visibility</p:attrName>
                                        </p:attrNameLst>
                                      </p:cBhvr>
                                      <p:to>
                                        <p:strVal val="visible"/>
                                      </p:to>
                                    </p:set>
                                    <p:animEffect transition="in" filter="wipe(left)">
                                      <p:cBhvr>
                                        <p:cTn id="15" dur="500"/>
                                        <p:tgtEl>
                                          <p:spTgt spid="17408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a:lstStyle/>
          <a:p>
            <a:r>
              <a:rPr lang="en-US"/>
              <a:t>Intensive Moist Air Properties</a:t>
            </a:r>
          </a:p>
        </p:txBody>
      </p:sp>
      <p:sp>
        <p:nvSpPr>
          <p:cNvPr id="912387" name="Text Box 3"/>
          <p:cNvSpPr txBox="1">
            <a:spLocks noChangeArrowheads="1"/>
          </p:cNvSpPr>
          <p:nvPr/>
        </p:nvSpPr>
        <p:spPr bwMode="auto">
          <a:xfrm>
            <a:off x="385855" y="1205170"/>
            <a:ext cx="55125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latin typeface="Arial" pitchFamily="34" charset="0"/>
                <a:cs typeface="Arial" pitchFamily="34" charset="0"/>
              </a:rPr>
              <a:t>Consider the enthalpy of the mixture …</a:t>
            </a:r>
          </a:p>
        </p:txBody>
      </p:sp>
      <p:graphicFrame>
        <p:nvGraphicFramePr>
          <p:cNvPr id="912388" name="Object 4"/>
          <p:cNvGraphicFramePr>
            <a:graphicFrameLocks noChangeAspect="1"/>
          </p:cNvGraphicFramePr>
          <p:nvPr>
            <p:extLst>
              <p:ext uri="{D42A27DB-BD31-4B8C-83A1-F6EECF244321}">
                <p14:modId xmlns:p14="http://schemas.microsoft.com/office/powerpoint/2010/main" val="3351552611"/>
              </p:ext>
            </p:extLst>
          </p:nvPr>
        </p:nvGraphicFramePr>
        <p:xfrm>
          <a:off x="3517900" y="2238375"/>
          <a:ext cx="1706563" cy="460375"/>
        </p:xfrm>
        <a:graphic>
          <a:graphicData uri="http://schemas.openxmlformats.org/presentationml/2006/ole">
            <mc:AlternateContent xmlns:mc="http://schemas.openxmlformats.org/markup-compatibility/2006">
              <mc:Choice xmlns:v="urn:schemas-microsoft-com:vml" Requires="v">
                <p:oleObj name="Equation" r:id="rId3" imgW="850680" imgH="228600" progId="">
                  <p:embed/>
                </p:oleObj>
              </mc:Choice>
              <mc:Fallback>
                <p:oleObj name="Equation" r:id="rId3" imgW="850680" imgH="228600" progId="">
                  <p:embed/>
                  <p:pic>
                    <p:nvPicPr>
                      <p:cNvPr id="0" name="Picture 1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7900" y="2238375"/>
                        <a:ext cx="170656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2389" name="Text Box 5"/>
          <p:cNvSpPr txBox="1">
            <a:spLocks noChangeArrowheads="1"/>
          </p:cNvSpPr>
          <p:nvPr/>
        </p:nvSpPr>
        <p:spPr bwMode="auto">
          <a:xfrm>
            <a:off x="603250" y="3788676"/>
            <a:ext cx="79359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dirty="0">
                <a:latin typeface="Arial" pitchFamily="34" charset="0"/>
                <a:cs typeface="Arial" pitchFamily="34" charset="0"/>
              </a:rPr>
              <a:t>Question:</a:t>
            </a:r>
            <a:r>
              <a:rPr lang="en-US" sz="2400" dirty="0">
                <a:latin typeface="Arial" pitchFamily="34" charset="0"/>
                <a:cs typeface="Arial" pitchFamily="34" charset="0"/>
              </a:rPr>
              <a:t>  How can the </a:t>
            </a:r>
            <a:r>
              <a:rPr lang="en-US" sz="2400" u="sng" dirty="0">
                <a:latin typeface="Arial" pitchFamily="34" charset="0"/>
                <a:cs typeface="Arial" pitchFamily="34" charset="0"/>
              </a:rPr>
              <a:t>specific</a:t>
            </a:r>
            <a:r>
              <a:rPr lang="en-US" sz="2400" dirty="0">
                <a:latin typeface="Arial" pitchFamily="34" charset="0"/>
                <a:cs typeface="Arial" pitchFamily="34" charset="0"/>
              </a:rPr>
              <a:t> enthalpy of the</a:t>
            </a:r>
          </a:p>
          <a:p>
            <a:pPr eaLnBrk="1" hangingPunct="1"/>
            <a:r>
              <a:rPr lang="en-US" sz="2400" dirty="0">
                <a:latin typeface="Arial" pitchFamily="34" charset="0"/>
                <a:cs typeface="Arial" pitchFamily="34" charset="0"/>
              </a:rPr>
              <a:t>                   air-water vapor mixture be specified?</a:t>
            </a:r>
          </a:p>
        </p:txBody>
      </p:sp>
      <p:sp>
        <p:nvSpPr>
          <p:cNvPr id="912390" name="Text Box 6"/>
          <p:cNvSpPr txBox="1">
            <a:spLocks noChangeArrowheads="1"/>
          </p:cNvSpPr>
          <p:nvPr/>
        </p:nvSpPr>
        <p:spPr bwMode="auto">
          <a:xfrm>
            <a:off x="603250" y="4763401"/>
            <a:ext cx="79359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dirty="0">
                <a:latin typeface="Arial" pitchFamily="34" charset="0"/>
                <a:cs typeface="Arial" pitchFamily="34" charset="0"/>
              </a:rPr>
              <a:t>  </a:t>
            </a:r>
            <a:r>
              <a:rPr lang="en-US" sz="2400" b="1" dirty="0">
                <a:latin typeface="Arial" pitchFamily="34" charset="0"/>
                <a:cs typeface="Arial" pitchFamily="34" charset="0"/>
              </a:rPr>
              <a:t>Answer:</a:t>
            </a:r>
            <a:r>
              <a:rPr lang="en-US" sz="2400" dirty="0">
                <a:latin typeface="Arial" pitchFamily="34" charset="0"/>
                <a:cs typeface="Arial" pitchFamily="34" charset="0"/>
              </a:rPr>
              <a:t>  The </a:t>
            </a:r>
            <a:r>
              <a:rPr lang="en-US" sz="2400" u="sng" dirty="0">
                <a:latin typeface="Arial" pitchFamily="34" charset="0"/>
                <a:cs typeface="Arial" pitchFamily="34" charset="0"/>
              </a:rPr>
              <a:t>total</a:t>
            </a:r>
            <a:r>
              <a:rPr lang="en-US" sz="2400" dirty="0">
                <a:latin typeface="Arial" pitchFamily="34" charset="0"/>
                <a:cs typeface="Arial" pitchFamily="34" charset="0"/>
              </a:rPr>
              <a:t> enthalpy must be divided by</a:t>
            </a:r>
          </a:p>
          <a:p>
            <a:pPr eaLnBrk="1" hangingPunct="1"/>
            <a:r>
              <a:rPr lang="en-US" sz="2400" dirty="0">
                <a:latin typeface="Arial" pitchFamily="34" charset="0"/>
                <a:cs typeface="Arial" pitchFamily="34" charset="0"/>
              </a:rPr>
              <a:t>                   a mass value.  Which mass value should be</a:t>
            </a:r>
          </a:p>
          <a:p>
            <a:pPr eaLnBrk="1" hangingPunct="1"/>
            <a:r>
              <a:rPr lang="en-US" sz="2400" dirty="0">
                <a:latin typeface="Arial" pitchFamily="34" charset="0"/>
                <a:cs typeface="Arial" pitchFamily="34" charset="0"/>
              </a:rPr>
              <a:t>                   used?</a:t>
            </a:r>
          </a:p>
        </p:txBody>
      </p:sp>
      <p:sp>
        <p:nvSpPr>
          <p:cNvPr id="9"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12</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794060114"/>
              </p:ext>
            </p:extLst>
          </p:nvPr>
        </p:nvGraphicFramePr>
        <p:xfrm>
          <a:off x="3496660" y="2776600"/>
          <a:ext cx="2139950" cy="460375"/>
        </p:xfrm>
        <a:graphic>
          <a:graphicData uri="http://schemas.openxmlformats.org/presentationml/2006/ole">
            <mc:AlternateContent xmlns:mc="http://schemas.openxmlformats.org/markup-compatibility/2006">
              <mc:Choice xmlns:v="urn:schemas-microsoft-com:vml" Requires="v">
                <p:oleObj name="Equation" r:id="rId5" imgW="1066680" imgH="228600" progId="">
                  <p:embed/>
                </p:oleObj>
              </mc:Choice>
              <mc:Fallback>
                <p:oleObj name="Equation" r:id="rId5" imgW="1066680" imgH="228600" progId="">
                  <p:embed/>
                  <p:pic>
                    <p:nvPicPr>
                      <p:cNvPr id="0" name="Picture 10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6660" y="2776600"/>
                        <a:ext cx="213995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3689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12388"/>
                                        </p:tgtEl>
                                        <p:attrNameLst>
                                          <p:attrName>style.visibility</p:attrName>
                                        </p:attrNameLst>
                                      </p:cBhvr>
                                      <p:to>
                                        <p:strVal val="visible"/>
                                      </p:to>
                                    </p:set>
                                    <p:anim calcmode="lin" valueType="num">
                                      <p:cBhvr>
                                        <p:cTn id="7" dur="500" fill="hold"/>
                                        <p:tgtEl>
                                          <p:spTgt spid="912388"/>
                                        </p:tgtEl>
                                        <p:attrNameLst>
                                          <p:attrName>ppt_w</p:attrName>
                                        </p:attrNameLst>
                                      </p:cBhvr>
                                      <p:tavLst>
                                        <p:tav tm="0">
                                          <p:val>
                                            <p:fltVal val="0"/>
                                          </p:val>
                                        </p:tav>
                                        <p:tav tm="100000">
                                          <p:val>
                                            <p:strVal val="#ppt_w"/>
                                          </p:val>
                                        </p:tav>
                                      </p:tavLst>
                                    </p:anim>
                                    <p:anim calcmode="lin" valueType="num">
                                      <p:cBhvr>
                                        <p:cTn id="8" dur="500" fill="hold"/>
                                        <p:tgtEl>
                                          <p:spTgt spid="912388"/>
                                        </p:tgtEl>
                                        <p:attrNameLst>
                                          <p:attrName>ppt_h</p:attrName>
                                        </p:attrNameLst>
                                      </p:cBhvr>
                                      <p:tavLst>
                                        <p:tav tm="0">
                                          <p:val>
                                            <p:fltVal val="0"/>
                                          </p:val>
                                        </p:tav>
                                        <p:tav tm="100000">
                                          <p:val>
                                            <p:strVal val="#ppt_h"/>
                                          </p:val>
                                        </p:tav>
                                      </p:tavLst>
                                    </p:anim>
                                    <p:animEffect transition="in" filter="fade">
                                      <p:cBhvr>
                                        <p:cTn id="9" dur="500"/>
                                        <p:tgtEl>
                                          <p:spTgt spid="91238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12389"/>
                                        </p:tgtEl>
                                        <p:attrNameLst>
                                          <p:attrName>style.visibility</p:attrName>
                                        </p:attrNameLst>
                                      </p:cBhvr>
                                      <p:to>
                                        <p:strVal val="visible"/>
                                      </p:to>
                                    </p:set>
                                    <p:animEffect transition="in" filter="fade">
                                      <p:cBhvr>
                                        <p:cTn id="21" dur="500"/>
                                        <p:tgtEl>
                                          <p:spTgt spid="91238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12390"/>
                                        </p:tgtEl>
                                        <p:attrNameLst>
                                          <p:attrName>style.visibility</p:attrName>
                                        </p:attrNameLst>
                                      </p:cBhvr>
                                      <p:to>
                                        <p:strVal val="visible"/>
                                      </p:to>
                                    </p:set>
                                    <p:animEffect transition="in" filter="fade">
                                      <p:cBhvr>
                                        <p:cTn id="26" dur="500"/>
                                        <p:tgtEl>
                                          <p:spTgt spid="912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389" grpId="0"/>
      <p:bldP spid="9123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4437" name="Object 5"/>
          <p:cNvGraphicFramePr>
            <a:graphicFrameLocks noChangeAspect="1"/>
          </p:cNvGraphicFramePr>
          <p:nvPr>
            <p:extLst>
              <p:ext uri="{D42A27DB-BD31-4B8C-83A1-F6EECF244321}">
                <p14:modId xmlns:p14="http://schemas.microsoft.com/office/powerpoint/2010/main" val="931181714"/>
              </p:ext>
            </p:extLst>
          </p:nvPr>
        </p:nvGraphicFramePr>
        <p:xfrm>
          <a:off x="3500438" y="3083840"/>
          <a:ext cx="2139950" cy="460375"/>
        </p:xfrm>
        <a:graphic>
          <a:graphicData uri="http://schemas.openxmlformats.org/presentationml/2006/ole">
            <mc:AlternateContent xmlns:mc="http://schemas.openxmlformats.org/markup-compatibility/2006">
              <mc:Choice xmlns:v="urn:schemas-microsoft-com:vml" Requires="v">
                <p:oleObj name="Equation" r:id="rId3" imgW="1066680" imgH="228600" progId="">
                  <p:embed/>
                </p:oleObj>
              </mc:Choice>
              <mc:Fallback>
                <p:oleObj name="Equation" r:id="rId3" imgW="1066680" imgH="228600" progId="">
                  <p:embed/>
                  <p:pic>
                    <p:nvPicPr>
                      <p:cNvPr id="0" name="Picture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0438" y="3083840"/>
                        <a:ext cx="213995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4435" name="Rectangle 3"/>
          <p:cNvSpPr>
            <a:spLocks noGrp="1" noChangeArrowheads="1"/>
          </p:cNvSpPr>
          <p:nvPr>
            <p:ph type="title"/>
          </p:nvPr>
        </p:nvSpPr>
        <p:spPr/>
        <p:txBody>
          <a:bodyPr/>
          <a:lstStyle/>
          <a:p>
            <a:r>
              <a:rPr lang="en-US"/>
              <a:t>Intensive Moist Air Properties</a:t>
            </a:r>
          </a:p>
        </p:txBody>
      </p:sp>
      <p:sp>
        <p:nvSpPr>
          <p:cNvPr id="914436" name="Text Box 4"/>
          <p:cNvSpPr txBox="1">
            <a:spLocks noChangeArrowheads="1"/>
          </p:cNvSpPr>
          <p:nvPr/>
        </p:nvSpPr>
        <p:spPr bwMode="auto">
          <a:xfrm>
            <a:off x="347450" y="1201510"/>
            <a:ext cx="833278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dirty="0">
                <a:latin typeface="Arial" pitchFamily="34" charset="0"/>
                <a:cs typeface="Arial" pitchFamily="34" charset="0"/>
              </a:rPr>
              <a:t>In air conditioning applications, the water vapor mass can vary due to condensation or evaporation (dehumidification or humidification).  Thus, specific properties of the mixture are </a:t>
            </a:r>
            <a:r>
              <a:rPr lang="en-US" sz="2400" u="sng" dirty="0">
                <a:latin typeface="Arial" pitchFamily="34" charset="0"/>
                <a:cs typeface="Arial" pitchFamily="34" charset="0"/>
              </a:rPr>
              <a:t>based on the dry air</a:t>
            </a:r>
            <a:r>
              <a:rPr lang="en-US" sz="2400" dirty="0">
                <a:latin typeface="Arial" pitchFamily="34" charset="0"/>
                <a:cs typeface="Arial" pitchFamily="34" charset="0"/>
              </a:rPr>
              <a:t>,</a:t>
            </a:r>
          </a:p>
        </p:txBody>
      </p:sp>
      <p:sp>
        <p:nvSpPr>
          <p:cNvPr id="4" name="TextBox 3"/>
          <p:cNvSpPr txBox="1"/>
          <p:nvPr/>
        </p:nvSpPr>
        <p:spPr>
          <a:xfrm>
            <a:off x="2728560" y="5502065"/>
            <a:ext cx="3659976" cy="461665"/>
          </a:xfrm>
          <a:prstGeom prst="rect">
            <a:avLst/>
          </a:prstGeom>
          <a:noFill/>
        </p:spPr>
        <p:txBody>
          <a:bodyPr wrap="none" rtlCol="0">
            <a:spAutoFit/>
          </a:bodyPr>
          <a:lstStyle/>
          <a:p>
            <a:r>
              <a:rPr lang="en-US" sz="2400" dirty="0">
                <a:latin typeface="Arial" pitchFamily="34" charset="0"/>
                <a:ea typeface="Tahoma" pitchFamily="34" charset="0"/>
                <a:cs typeface="Arial" pitchFamily="34" charset="0"/>
              </a:rPr>
              <a:t>Units:  Btu/</a:t>
            </a:r>
            <a:r>
              <a:rPr lang="en-US" sz="2400" dirty="0" err="1">
                <a:latin typeface="Arial" pitchFamily="34" charset="0"/>
                <a:ea typeface="Tahoma" pitchFamily="34" charset="0"/>
                <a:cs typeface="Arial" pitchFamily="34" charset="0"/>
              </a:rPr>
              <a:t>lbm</a:t>
            </a:r>
            <a:r>
              <a:rPr lang="en-US" sz="2400" baseline="-25000" dirty="0" err="1">
                <a:latin typeface="Arial" pitchFamily="34" charset="0"/>
                <a:ea typeface="Tahoma" pitchFamily="34" charset="0"/>
                <a:cs typeface="Arial" pitchFamily="34" charset="0"/>
              </a:rPr>
              <a:t>a</a:t>
            </a:r>
            <a:r>
              <a:rPr lang="en-US" sz="2400" dirty="0">
                <a:latin typeface="Arial" pitchFamily="34" charset="0"/>
                <a:ea typeface="Tahoma" pitchFamily="34" charset="0"/>
                <a:cs typeface="Arial" pitchFamily="34" charset="0"/>
              </a:rPr>
              <a:t> or kJ/</a:t>
            </a:r>
            <a:r>
              <a:rPr lang="en-US" sz="2400" dirty="0" err="1">
                <a:latin typeface="Arial" pitchFamily="34" charset="0"/>
                <a:ea typeface="Tahoma" pitchFamily="34" charset="0"/>
                <a:cs typeface="Arial" pitchFamily="34" charset="0"/>
              </a:rPr>
              <a:t>kg</a:t>
            </a:r>
            <a:r>
              <a:rPr lang="en-US" sz="2400" baseline="-25000" dirty="0" err="1">
                <a:latin typeface="Arial" pitchFamily="34" charset="0"/>
                <a:ea typeface="Tahoma" pitchFamily="34" charset="0"/>
                <a:cs typeface="Arial" pitchFamily="34" charset="0"/>
              </a:rPr>
              <a:t>a</a:t>
            </a:r>
            <a:endParaRPr lang="en-US" sz="2400" baseline="-25000" dirty="0">
              <a:latin typeface="Arial" pitchFamily="34" charset="0"/>
              <a:ea typeface="Tahoma" pitchFamily="34" charset="0"/>
              <a:cs typeface="Arial" pitchFamily="34" charset="0"/>
            </a:endParaRPr>
          </a:p>
        </p:txBody>
      </p:sp>
      <p:sp>
        <p:nvSpPr>
          <p:cNvPr id="8"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13</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319065788"/>
              </p:ext>
            </p:extLst>
          </p:nvPr>
        </p:nvGraphicFramePr>
        <p:xfrm>
          <a:off x="3765495" y="4696850"/>
          <a:ext cx="1554163" cy="460375"/>
        </p:xfrm>
        <a:graphic>
          <a:graphicData uri="http://schemas.openxmlformats.org/presentationml/2006/ole">
            <mc:AlternateContent xmlns:mc="http://schemas.openxmlformats.org/markup-compatibility/2006">
              <mc:Choice xmlns:v="urn:schemas-microsoft-com:vml" Requires="v">
                <p:oleObj name="Equation" r:id="rId5" imgW="774360" imgH="228600" progId="">
                  <p:embed/>
                </p:oleObj>
              </mc:Choice>
              <mc:Fallback>
                <p:oleObj name="Equation" r:id="rId5" imgW="774360" imgH="228600" progId="">
                  <p:embed/>
                  <p:pic>
                    <p:nvPicPr>
                      <p:cNvPr id="0" name="Picture 1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65495" y="4696850"/>
                        <a:ext cx="155416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1658418"/>
              </p:ext>
            </p:extLst>
          </p:nvPr>
        </p:nvGraphicFramePr>
        <p:xfrm>
          <a:off x="3305410" y="3659430"/>
          <a:ext cx="2495550" cy="869950"/>
        </p:xfrm>
        <a:graphic>
          <a:graphicData uri="http://schemas.openxmlformats.org/presentationml/2006/ole">
            <mc:AlternateContent xmlns:mc="http://schemas.openxmlformats.org/markup-compatibility/2006">
              <mc:Choice xmlns:v="urn:schemas-microsoft-com:vml" Requires="v">
                <p:oleObj name="Equation" r:id="rId7" imgW="1244520" imgH="431640" progId="">
                  <p:embed/>
                </p:oleObj>
              </mc:Choice>
              <mc:Fallback>
                <p:oleObj name="Equation" r:id="rId7" imgW="1244520" imgH="431640" progId="">
                  <p:embed/>
                  <p:pic>
                    <p:nvPicPr>
                      <p:cNvPr id="0" name="Picture 1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5410" y="3659430"/>
                        <a:ext cx="2495550"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0054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4437"/>
                                        </p:tgtEl>
                                        <p:attrNameLst>
                                          <p:attrName>style.visibility</p:attrName>
                                        </p:attrNameLst>
                                      </p:cBhvr>
                                      <p:to>
                                        <p:strVal val="visible"/>
                                      </p:to>
                                    </p:set>
                                    <p:animEffect transition="in" filter="fade">
                                      <p:cBhvr>
                                        <p:cTn id="7" dur="500"/>
                                        <p:tgtEl>
                                          <p:spTgt spid="9144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a:t>Intensive Moist Air Properties</a:t>
            </a:r>
          </a:p>
        </p:txBody>
      </p:sp>
      <p:graphicFrame>
        <p:nvGraphicFramePr>
          <p:cNvPr id="916483" name="Object 3"/>
          <p:cNvGraphicFramePr>
            <a:graphicFrameLocks noChangeAspect="1"/>
          </p:cNvGraphicFramePr>
          <p:nvPr>
            <p:extLst>
              <p:ext uri="{D42A27DB-BD31-4B8C-83A1-F6EECF244321}">
                <p14:modId xmlns:p14="http://schemas.microsoft.com/office/powerpoint/2010/main" val="2527075585"/>
              </p:ext>
            </p:extLst>
          </p:nvPr>
        </p:nvGraphicFramePr>
        <p:xfrm>
          <a:off x="2932113" y="2584450"/>
          <a:ext cx="3251200" cy="3149600"/>
        </p:xfrm>
        <a:graphic>
          <a:graphicData uri="http://schemas.openxmlformats.org/presentationml/2006/ole">
            <mc:AlternateContent xmlns:mc="http://schemas.openxmlformats.org/markup-compatibility/2006">
              <mc:Choice xmlns:v="urn:schemas-microsoft-com:vml" Requires="v">
                <p:oleObj name="Equation" r:id="rId3" imgW="1625400" imgH="1574640" progId="">
                  <p:embed/>
                </p:oleObj>
              </mc:Choice>
              <mc:Fallback>
                <p:oleObj name="Equation" r:id="rId3" imgW="1625400" imgH="1574640" progId="">
                  <p:embed/>
                  <p:pic>
                    <p:nvPicPr>
                      <p:cNvPr id="0" name="Picture 1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2113" y="2584450"/>
                        <a:ext cx="3251200" cy="314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424260" y="1239915"/>
            <a:ext cx="8257075" cy="1200329"/>
          </a:xfrm>
          <a:prstGeom prst="rect">
            <a:avLst/>
          </a:prstGeom>
          <a:noFill/>
        </p:spPr>
        <p:txBody>
          <a:bodyPr wrap="square" rtlCol="0">
            <a:spAutoFit/>
          </a:bodyPr>
          <a:lstStyle/>
          <a:p>
            <a:r>
              <a:rPr lang="en-US" sz="2400" dirty="0">
                <a:latin typeface="Arial" pitchFamily="34" charset="0"/>
                <a:ea typeface="Tahoma" pitchFamily="34" charset="0"/>
                <a:cs typeface="Arial" pitchFamily="34" charset="0"/>
              </a:rPr>
              <a:t>Using ideal gas mixing for the components of moist air, the internal energy, enthalpy, heat capacities, and entropy of the mixture can be calculated by,</a:t>
            </a:r>
          </a:p>
        </p:txBody>
      </p:sp>
      <p:sp>
        <p:nvSpPr>
          <p:cNvPr id="6" name="Slide Number Placeholder 3"/>
          <p:cNvSpPr txBox="1">
            <a:spLocks/>
          </p:cNvSpPr>
          <p:nvPr/>
        </p:nvSpPr>
        <p:spPr>
          <a:xfrm>
            <a:off x="78615" y="6405110"/>
            <a:ext cx="773565" cy="365125"/>
          </a:xfrm>
          <a:prstGeom prst="rect">
            <a:avLst/>
          </a:prstGeom>
        </p:spPr>
        <p:txBody>
          <a:bodyPr vert="horz" lIns="91440" tIns="45720" rIns="91440" bIns="45720" rtlCol="0" anchor="ctr"/>
          <a:lstStyle>
            <a:defPPr>
              <a:defRPr lang="en-US"/>
            </a:defPPr>
            <a:lvl1pPr marL="0" algn="ctr" defTabSz="914400" rtl="0" eaLnBrk="1" latinLnBrk="0" hangingPunct="1">
              <a:defRPr sz="1200" i="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6890861-4B16-40B9-9EE8-90F7D404DB3D}" type="slidenum">
              <a:rPr lang="en-US" smtClean="0"/>
              <a:pPr algn="l"/>
              <a:t>14</a:t>
            </a:fld>
            <a:endParaRPr lang="en-US" dirty="0"/>
          </a:p>
        </p:txBody>
      </p:sp>
    </p:spTree>
    <p:extLst>
      <p:ext uri="{BB962C8B-B14F-4D97-AF65-F5344CB8AC3E}">
        <p14:creationId xmlns:p14="http://schemas.microsoft.com/office/powerpoint/2010/main" val="347958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16483"/>
                                        </p:tgtEl>
                                        <p:attrNameLst>
                                          <p:attrName>style.visibility</p:attrName>
                                        </p:attrNameLst>
                                      </p:cBhvr>
                                      <p:to>
                                        <p:strVal val="visible"/>
                                      </p:to>
                                    </p:set>
                                    <p:anim calcmode="lin" valueType="num">
                                      <p:cBhvr>
                                        <p:cTn id="7" dur="500" fill="hold"/>
                                        <p:tgtEl>
                                          <p:spTgt spid="916483"/>
                                        </p:tgtEl>
                                        <p:attrNameLst>
                                          <p:attrName>ppt_w</p:attrName>
                                        </p:attrNameLst>
                                      </p:cBhvr>
                                      <p:tavLst>
                                        <p:tav tm="0">
                                          <p:val>
                                            <p:fltVal val="0"/>
                                          </p:val>
                                        </p:tav>
                                        <p:tav tm="100000">
                                          <p:val>
                                            <p:strVal val="#ppt_w"/>
                                          </p:val>
                                        </p:tav>
                                      </p:tavLst>
                                    </p:anim>
                                    <p:anim calcmode="lin" valueType="num">
                                      <p:cBhvr>
                                        <p:cTn id="8" dur="500" fill="hold"/>
                                        <p:tgtEl>
                                          <p:spTgt spid="916483"/>
                                        </p:tgtEl>
                                        <p:attrNameLst>
                                          <p:attrName>ppt_h</p:attrName>
                                        </p:attrNameLst>
                                      </p:cBhvr>
                                      <p:tavLst>
                                        <p:tav tm="0">
                                          <p:val>
                                            <p:fltVal val="0"/>
                                          </p:val>
                                        </p:tav>
                                        <p:tav tm="100000">
                                          <p:val>
                                            <p:strVal val="#ppt_h"/>
                                          </p:val>
                                        </p:tav>
                                      </p:tavLst>
                                    </p:anim>
                                    <p:animEffect transition="in" filter="fade">
                                      <p:cBhvr>
                                        <p:cTn id="9" dur="500"/>
                                        <p:tgtEl>
                                          <p:spTgt spid="916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Example</a:t>
            </a:r>
          </a:p>
        </p:txBody>
      </p:sp>
      <p:sp>
        <p:nvSpPr>
          <p:cNvPr id="5" name="Subtitle 4"/>
          <p:cNvSpPr>
            <a:spLocks noGrp="1"/>
          </p:cNvSpPr>
          <p:nvPr>
            <p:ph type="subTitle" idx="1"/>
          </p:nvPr>
        </p:nvSpPr>
        <p:spPr/>
        <p:txBody>
          <a:bodyPr/>
          <a:lstStyle/>
          <a:p>
            <a:r>
              <a:rPr lang="en-US" dirty="0"/>
              <a:t>Heating of a Moist Air Stream</a:t>
            </a:r>
          </a:p>
        </p:txBody>
      </p:sp>
      <p:sp>
        <p:nvSpPr>
          <p:cNvPr id="3" name="Slide Number Placeholder 2"/>
          <p:cNvSpPr>
            <a:spLocks noGrp="1"/>
          </p:cNvSpPr>
          <p:nvPr>
            <p:ph type="sldNum" sz="quarter" idx="4294967295"/>
          </p:nvPr>
        </p:nvSpPr>
        <p:spPr>
          <a:xfrm>
            <a:off x="0" y="6405563"/>
            <a:ext cx="773113" cy="365125"/>
          </a:xfrm>
        </p:spPr>
        <p:txBody>
          <a:bodyPr/>
          <a:lstStyle/>
          <a:p>
            <a:pPr algn="l"/>
            <a:fld id="{16890861-4B16-40B9-9EE8-90F7D404DB3D}" type="slidenum">
              <a:rPr lang="en-US" smtClean="0"/>
              <a:pPr algn="l"/>
              <a:t>15</a:t>
            </a:fld>
            <a:endParaRPr lang="en-US" dirty="0"/>
          </a:p>
        </p:txBody>
      </p:sp>
    </p:spTree>
    <p:extLst>
      <p:ext uri="{BB962C8B-B14F-4D97-AF65-F5344CB8AC3E}">
        <p14:creationId xmlns:p14="http://schemas.microsoft.com/office/powerpoint/2010/main" val="185363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16</a:t>
            </a:fld>
            <a:endParaRPr lang="en-US" dirty="0"/>
          </a:p>
        </p:txBody>
      </p:sp>
      <p:sp>
        <p:nvSpPr>
          <p:cNvPr id="4" name="TextBox 3"/>
          <p:cNvSpPr txBox="1"/>
          <p:nvPr/>
        </p:nvSpPr>
        <p:spPr>
          <a:xfrm>
            <a:off x="317792" y="1201510"/>
            <a:ext cx="8517163" cy="1200329"/>
          </a:xfrm>
          <a:prstGeom prst="rect">
            <a:avLst/>
          </a:prstGeom>
          <a:noFill/>
        </p:spPr>
        <p:txBody>
          <a:bodyPr wrap="square" rtlCol="0">
            <a:spAutoFit/>
          </a:bodyPr>
          <a:lstStyle/>
          <a:p>
            <a:r>
              <a:rPr lang="en-US" sz="2400" b="1" dirty="0">
                <a:latin typeface="Arial" pitchFamily="34" charset="0"/>
                <a:ea typeface="Tahoma" pitchFamily="34" charset="0"/>
                <a:cs typeface="Tahoma" pitchFamily="34" charset="0"/>
              </a:rPr>
              <a:t>Given</a:t>
            </a:r>
            <a:r>
              <a:rPr lang="en-US" sz="2400" dirty="0">
                <a:latin typeface="Arial" pitchFamily="34" charset="0"/>
                <a:ea typeface="Tahoma" pitchFamily="34" charset="0"/>
                <a:cs typeface="Tahoma" pitchFamily="34" charset="0"/>
              </a:rPr>
              <a:t>:  Moist air flowing at 300 </a:t>
            </a:r>
            <a:r>
              <a:rPr lang="en-US" sz="2400" dirty="0" err="1">
                <a:latin typeface="Arial" pitchFamily="34" charset="0"/>
                <a:ea typeface="Tahoma" pitchFamily="34" charset="0"/>
                <a:cs typeface="Tahoma" pitchFamily="34" charset="0"/>
              </a:rPr>
              <a:t>cfm</a:t>
            </a:r>
            <a:r>
              <a:rPr lang="en-US" sz="2400" dirty="0">
                <a:latin typeface="Arial" pitchFamily="34" charset="0"/>
                <a:ea typeface="Tahoma" pitchFamily="34" charset="0"/>
                <a:cs typeface="Tahoma" pitchFamily="34" charset="0"/>
              </a:rPr>
              <a:t> enters a heating unit at 65°F, 14 psia with a relative humidity of 50%.  The moist air leaves the heating unit at 110°F, 14 psia.</a:t>
            </a:r>
          </a:p>
        </p:txBody>
      </p:sp>
      <p:sp>
        <p:nvSpPr>
          <p:cNvPr id="5" name="TextBox 4"/>
          <p:cNvSpPr txBox="1"/>
          <p:nvPr/>
        </p:nvSpPr>
        <p:spPr>
          <a:xfrm>
            <a:off x="317818" y="2622495"/>
            <a:ext cx="8222957" cy="830997"/>
          </a:xfrm>
          <a:prstGeom prst="rect">
            <a:avLst/>
          </a:prstGeom>
          <a:noFill/>
        </p:spPr>
        <p:txBody>
          <a:bodyPr wrap="none" rtlCol="0">
            <a:spAutoFit/>
          </a:bodyPr>
          <a:lstStyle/>
          <a:p>
            <a:r>
              <a:rPr lang="en-US" sz="2400" b="1" dirty="0">
                <a:latin typeface="Arial" pitchFamily="34" charset="0"/>
                <a:ea typeface="Tahoma" pitchFamily="34" charset="0"/>
                <a:cs typeface="Tahoma" pitchFamily="34" charset="0"/>
              </a:rPr>
              <a:t>Find</a:t>
            </a:r>
            <a:r>
              <a:rPr lang="en-US" sz="2400" dirty="0">
                <a:latin typeface="Arial" pitchFamily="34" charset="0"/>
                <a:ea typeface="Tahoma" pitchFamily="34" charset="0"/>
                <a:cs typeface="Tahoma" pitchFamily="34" charset="0"/>
              </a:rPr>
              <a:t>:	(a) The heat transfer rate required (Btu/</a:t>
            </a:r>
            <a:r>
              <a:rPr lang="en-US" sz="2400" dirty="0" err="1">
                <a:latin typeface="Arial" pitchFamily="34" charset="0"/>
                <a:ea typeface="Tahoma" pitchFamily="34" charset="0"/>
                <a:cs typeface="Tahoma" pitchFamily="34" charset="0"/>
              </a:rPr>
              <a:t>hr</a:t>
            </a:r>
            <a:r>
              <a:rPr lang="en-US" sz="2400" dirty="0">
                <a:latin typeface="Arial" pitchFamily="34" charset="0"/>
                <a:ea typeface="Tahoma" pitchFamily="34" charset="0"/>
                <a:cs typeface="Tahoma" pitchFamily="34" charset="0"/>
              </a:rPr>
              <a:t>)</a:t>
            </a:r>
          </a:p>
          <a:p>
            <a:r>
              <a:rPr lang="en-US" sz="2400" dirty="0">
                <a:latin typeface="Arial" pitchFamily="34" charset="0"/>
                <a:ea typeface="Tahoma" pitchFamily="34" charset="0"/>
                <a:cs typeface="Tahoma" pitchFamily="34" charset="0"/>
              </a:rPr>
              <a:t>	(b) The relative humidity of the air leaving the heater</a:t>
            </a:r>
          </a:p>
        </p:txBody>
      </p:sp>
      <p:cxnSp>
        <p:nvCxnSpPr>
          <p:cNvPr id="7" name="Straight Connector 6"/>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550787399"/>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2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8" name="Straight Connector 17"/>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1996947857"/>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2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565953670"/>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2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556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17</a:t>
            </a:fld>
            <a:endParaRPr lang="en-US" dirty="0"/>
          </a:p>
        </p:txBody>
      </p:sp>
      <p:sp>
        <p:nvSpPr>
          <p:cNvPr id="4" name="Rectangle 3"/>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a:grpSpLocks noChangeAspect="1"/>
          </p:cNvGrpSpPr>
          <p:nvPr/>
        </p:nvGrpSpPr>
        <p:grpSpPr>
          <a:xfrm>
            <a:off x="5094673" y="87765"/>
            <a:ext cx="3863405" cy="1592975"/>
            <a:chOff x="2189843" y="3698871"/>
            <a:chExt cx="4747767" cy="1957619"/>
          </a:xfrm>
        </p:grpSpPr>
        <p:cxnSp>
          <p:nvCxnSpPr>
            <p:cNvPr id="6" name="Straight Connector 5"/>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1995238995"/>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3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719721335"/>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3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298487599"/>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3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39936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8311" y="1239915"/>
            <a:ext cx="3952875"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47450" y="3497340"/>
            <a:ext cx="823366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First Law applied to the heating system is,</a:t>
            </a:r>
          </a:p>
        </p:txBody>
      </p:sp>
      <p:graphicFrame>
        <p:nvGraphicFramePr>
          <p:cNvPr id="18" name="Object 17"/>
          <p:cNvGraphicFramePr>
            <a:graphicFrameLocks noChangeAspect="1"/>
          </p:cNvGraphicFramePr>
          <p:nvPr>
            <p:extLst>
              <p:ext uri="{D42A27DB-BD31-4B8C-83A1-F6EECF244321}">
                <p14:modId xmlns:p14="http://schemas.microsoft.com/office/powerpoint/2010/main" val="1334034022"/>
              </p:ext>
            </p:extLst>
          </p:nvPr>
        </p:nvGraphicFramePr>
        <p:xfrm>
          <a:off x="2229295" y="4053865"/>
          <a:ext cx="4622310" cy="488880"/>
        </p:xfrm>
        <a:graphic>
          <a:graphicData uri="http://schemas.openxmlformats.org/presentationml/2006/ole">
            <mc:AlternateContent xmlns:mc="http://schemas.openxmlformats.org/markup-compatibility/2006">
              <mc:Choice xmlns:v="urn:schemas-microsoft-com:vml" Requires="v">
                <p:oleObj name="Equation" r:id="rId10" imgW="2641320" imgH="279360" progId="">
                  <p:embed/>
                </p:oleObj>
              </mc:Choice>
              <mc:Fallback>
                <p:oleObj name="Equation" r:id="rId10" imgW="2641320" imgH="279360" progId="">
                  <p:embed/>
                  <p:pic>
                    <p:nvPicPr>
                      <p:cNvPr id="0" name="Picture 3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29295" y="4053865"/>
                        <a:ext cx="4622310" cy="48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347451" y="4686591"/>
            <a:ext cx="8610628"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mass flow rate of the dry air does not change (in this case the water vapor mass flow does not change either … </a:t>
            </a:r>
            <a:r>
              <a:rPr lang="en-US" sz="2400" b="1" dirty="0">
                <a:latin typeface="Arial" pitchFamily="34" charset="0"/>
                <a:ea typeface="Tahoma" pitchFamily="34" charset="0"/>
                <a:cs typeface="Tahoma" pitchFamily="34" charset="0"/>
              </a:rPr>
              <a:t>why</a:t>
            </a:r>
            <a:r>
              <a:rPr lang="en-US" sz="2400" dirty="0">
                <a:latin typeface="Arial" pitchFamily="34" charset="0"/>
                <a:ea typeface="Tahoma" pitchFamily="34" charset="0"/>
                <a:cs typeface="Tahoma" pitchFamily="34" charset="0"/>
              </a:rPr>
              <a:t>?).  Therefore, </a:t>
            </a:r>
          </a:p>
        </p:txBody>
      </p:sp>
      <p:graphicFrame>
        <p:nvGraphicFramePr>
          <p:cNvPr id="20" name="Object 19"/>
          <p:cNvGraphicFramePr>
            <a:graphicFrameLocks noChangeAspect="1"/>
          </p:cNvGraphicFramePr>
          <p:nvPr>
            <p:extLst>
              <p:ext uri="{D42A27DB-BD31-4B8C-83A1-F6EECF244321}">
                <p14:modId xmlns:p14="http://schemas.microsoft.com/office/powerpoint/2010/main" val="3332592915"/>
              </p:ext>
            </p:extLst>
          </p:nvPr>
        </p:nvGraphicFramePr>
        <p:xfrm>
          <a:off x="3688685" y="5618265"/>
          <a:ext cx="1711325" cy="422275"/>
        </p:xfrm>
        <a:graphic>
          <a:graphicData uri="http://schemas.openxmlformats.org/presentationml/2006/ole">
            <mc:AlternateContent xmlns:mc="http://schemas.openxmlformats.org/markup-compatibility/2006">
              <mc:Choice xmlns:v="urn:schemas-microsoft-com:vml" Requires="v">
                <p:oleObj name="Equation" r:id="rId12" imgW="977760" imgH="241200" progId="">
                  <p:embed/>
                </p:oleObj>
              </mc:Choice>
              <mc:Fallback>
                <p:oleObj name="Equation" r:id="rId12" imgW="977760" imgH="241200" progId="">
                  <p:embed/>
                  <p:pic>
                    <p:nvPicPr>
                      <p:cNvPr id="0" name="Picture 3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88685" y="5618265"/>
                        <a:ext cx="171132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4457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362"/>
                                        </p:tgtEl>
                                        <p:attrNameLst>
                                          <p:attrName>style.visibility</p:attrName>
                                        </p:attrNameLst>
                                      </p:cBhvr>
                                      <p:to>
                                        <p:strVal val="visible"/>
                                      </p:to>
                                    </p:set>
                                    <p:animEffect transition="in" filter="wipe(left)">
                                      <p:cBhvr>
                                        <p:cTn id="7" dur="500"/>
                                        <p:tgtEl>
                                          <p:spTgt spid="399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18</a:t>
            </a:fld>
            <a:endParaRPr lang="en-US" dirty="0"/>
          </a:p>
        </p:txBody>
      </p:sp>
      <p:grpSp>
        <p:nvGrpSpPr>
          <p:cNvPr id="14" name="Group 13"/>
          <p:cNvGrpSpPr>
            <a:grpSpLocks noChangeAspect="1"/>
          </p:cNvGrpSpPr>
          <p:nvPr/>
        </p:nvGrpSpPr>
        <p:grpSpPr>
          <a:xfrm>
            <a:off x="5094673" y="87765"/>
            <a:ext cx="3863405" cy="1592975"/>
            <a:chOff x="2189843" y="3698871"/>
            <a:chExt cx="4747767" cy="1957619"/>
          </a:xfrm>
        </p:grpSpPr>
        <p:cxnSp>
          <p:nvCxnSpPr>
            <p:cNvPr id="4" name="Straight Connector 3"/>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873097450"/>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4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864779140"/>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4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77897019"/>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4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2" name="Object 21"/>
          <p:cNvGraphicFramePr>
            <a:graphicFrameLocks noChangeAspect="1"/>
          </p:cNvGraphicFramePr>
          <p:nvPr>
            <p:extLst>
              <p:ext uri="{D42A27DB-BD31-4B8C-83A1-F6EECF244321}">
                <p14:modId xmlns:p14="http://schemas.microsoft.com/office/powerpoint/2010/main" val="1428480877"/>
              </p:ext>
            </p:extLst>
          </p:nvPr>
        </p:nvGraphicFramePr>
        <p:xfrm>
          <a:off x="462665" y="2341563"/>
          <a:ext cx="4311650" cy="933450"/>
        </p:xfrm>
        <a:graphic>
          <a:graphicData uri="http://schemas.openxmlformats.org/presentationml/2006/ole">
            <mc:AlternateContent xmlns:mc="http://schemas.openxmlformats.org/markup-compatibility/2006">
              <mc:Choice xmlns:v="urn:schemas-microsoft-com:vml" Requires="v">
                <p:oleObj name="Equation" r:id="rId9" imgW="2463480" imgH="533160" progId="">
                  <p:embed/>
                </p:oleObj>
              </mc:Choice>
              <mc:Fallback>
                <p:oleObj name="Equation" r:id="rId9" imgW="2463480" imgH="533160" progId="">
                  <p:embed/>
                  <p:pic>
                    <p:nvPicPr>
                      <p:cNvPr id="0" name="Picture 4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665" y="2341563"/>
                        <a:ext cx="431165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437888538"/>
              </p:ext>
            </p:extLst>
          </p:nvPr>
        </p:nvGraphicFramePr>
        <p:xfrm>
          <a:off x="654690" y="1770825"/>
          <a:ext cx="4622310" cy="488880"/>
        </p:xfrm>
        <a:graphic>
          <a:graphicData uri="http://schemas.openxmlformats.org/presentationml/2006/ole">
            <mc:AlternateContent xmlns:mc="http://schemas.openxmlformats.org/markup-compatibility/2006">
              <mc:Choice xmlns:v="urn:schemas-microsoft-com:vml" Requires="v">
                <p:oleObj name="Equation" r:id="rId11" imgW="2641320" imgH="279360" progId="">
                  <p:embed/>
                </p:oleObj>
              </mc:Choice>
              <mc:Fallback>
                <p:oleObj name="Equation" r:id="rId11" imgW="2641320" imgH="279360" progId="">
                  <p:embed/>
                  <p:pic>
                    <p:nvPicPr>
                      <p:cNvPr id="0" name="Picture 44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4690" y="1770825"/>
                        <a:ext cx="4622310" cy="48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309045" y="1163105"/>
            <a:ext cx="3796873" cy="461665"/>
          </a:xfrm>
          <a:prstGeom prst="rect">
            <a:avLst/>
          </a:prstGeom>
          <a:noFill/>
        </p:spPr>
        <p:txBody>
          <a:bodyPr wrap="none" rtlCol="0">
            <a:spAutoFit/>
          </a:bodyPr>
          <a:lstStyle/>
          <a:p>
            <a:r>
              <a:rPr lang="en-US" sz="2400" dirty="0">
                <a:latin typeface="Arial" pitchFamily="34" charset="0"/>
                <a:ea typeface="Tahoma" pitchFamily="34" charset="0"/>
                <a:cs typeface="Tahoma" pitchFamily="34" charset="0"/>
              </a:rPr>
              <a:t>Rearranging the First Law,</a:t>
            </a:r>
          </a:p>
        </p:txBody>
      </p:sp>
      <p:pic>
        <p:nvPicPr>
          <p:cNvPr id="398403" name="Picture 6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33563" y="3490725"/>
            <a:ext cx="5476875" cy="514350"/>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311696" y="4395702"/>
            <a:ext cx="4972836" cy="461665"/>
          </a:xfrm>
          <a:prstGeom prst="rect">
            <a:avLst/>
          </a:prstGeom>
          <a:noFill/>
        </p:spPr>
        <p:txBody>
          <a:bodyPr wrap="none" rtlCol="0">
            <a:spAutoFit/>
          </a:bodyPr>
          <a:lstStyle/>
          <a:p>
            <a:r>
              <a:rPr lang="en-US" sz="2400" dirty="0">
                <a:latin typeface="Arial" pitchFamily="34" charset="0"/>
                <a:ea typeface="Tahoma" pitchFamily="34" charset="0"/>
                <a:cs typeface="Tahoma" pitchFamily="34" charset="0"/>
              </a:rPr>
              <a:t>The mass flow rate of the dry air is,</a:t>
            </a:r>
          </a:p>
        </p:txBody>
      </p:sp>
      <p:graphicFrame>
        <p:nvGraphicFramePr>
          <p:cNvPr id="26" name="Object 25"/>
          <p:cNvGraphicFramePr>
            <a:graphicFrameLocks noChangeAspect="1"/>
          </p:cNvGraphicFramePr>
          <p:nvPr>
            <p:extLst>
              <p:ext uri="{D42A27DB-BD31-4B8C-83A1-F6EECF244321}">
                <p14:modId xmlns:p14="http://schemas.microsoft.com/office/powerpoint/2010/main" val="3543877759"/>
              </p:ext>
            </p:extLst>
          </p:nvPr>
        </p:nvGraphicFramePr>
        <p:xfrm>
          <a:off x="1943100" y="5010010"/>
          <a:ext cx="1000125" cy="800100"/>
        </p:xfrm>
        <a:graphic>
          <a:graphicData uri="http://schemas.openxmlformats.org/presentationml/2006/ole">
            <mc:AlternateContent xmlns:mc="http://schemas.openxmlformats.org/markup-compatibility/2006">
              <mc:Choice xmlns:v="urn:schemas-microsoft-com:vml" Requires="v">
                <p:oleObj name="Equation" r:id="rId14" imgW="571320" imgH="457200" progId="">
                  <p:embed/>
                </p:oleObj>
              </mc:Choice>
              <mc:Fallback>
                <p:oleObj name="Equation" r:id="rId14" imgW="571320" imgH="457200" progId="">
                  <p:embed/>
                  <p:pic>
                    <p:nvPicPr>
                      <p:cNvPr id="0" name="Picture 44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43100" y="5010010"/>
                        <a:ext cx="100012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98413" name="Picture 7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509940" y="5139192"/>
            <a:ext cx="4057650" cy="52387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6" name="Object 15"/>
          <p:cNvGraphicFramePr>
            <a:graphicFrameLocks noChangeAspect="1"/>
          </p:cNvGraphicFramePr>
          <p:nvPr>
            <p:extLst>
              <p:ext uri="{D42A27DB-BD31-4B8C-83A1-F6EECF244321}">
                <p14:modId xmlns:p14="http://schemas.microsoft.com/office/powerpoint/2010/main" val="1723275282"/>
              </p:ext>
            </p:extLst>
          </p:nvPr>
        </p:nvGraphicFramePr>
        <p:xfrm>
          <a:off x="4764025" y="2556000"/>
          <a:ext cx="3311525" cy="488950"/>
        </p:xfrm>
        <a:graphic>
          <a:graphicData uri="http://schemas.openxmlformats.org/presentationml/2006/ole">
            <mc:AlternateContent xmlns:mc="http://schemas.openxmlformats.org/markup-compatibility/2006">
              <mc:Choice xmlns:v="urn:schemas-microsoft-com:vml" Requires="v">
                <p:oleObj name="Equation" r:id="rId17" imgW="1892160" imgH="279360" progId="">
                  <p:embed/>
                </p:oleObj>
              </mc:Choice>
              <mc:Fallback>
                <p:oleObj name="Equation" r:id="rId17" imgW="1892160" imgH="279360" progId="">
                  <p:embed/>
                  <p:pic>
                    <p:nvPicPr>
                      <p:cNvPr id="0" name="Picture 44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64025" y="2556000"/>
                        <a:ext cx="3311525"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5811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8403"/>
                                        </p:tgtEl>
                                        <p:attrNameLst>
                                          <p:attrName>style.visibility</p:attrName>
                                        </p:attrNameLst>
                                      </p:cBhvr>
                                      <p:to>
                                        <p:strVal val="visible"/>
                                      </p:to>
                                    </p:set>
                                    <p:animEffect transition="in" filter="wipe(left)">
                                      <p:cBhvr>
                                        <p:cTn id="17" dur="500"/>
                                        <p:tgtEl>
                                          <p:spTgt spid="39840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8413"/>
                                        </p:tgtEl>
                                        <p:attrNameLst>
                                          <p:attrName>style.visibility</p:attrName>
                                        </p:attrNameLst>
                                      </p:cBhvr>
                                      <p:to>
                                        <p:strVal val="visible"/>
                                      </p:to>
                                    </p:set>
                                    <p:animEffect transition="in" filter="wipe(left)">
                                      <p:cBhvr>
                                        <p:cTn id="32" dur="500"/>
                                        <p:tgtEl>
                                          <p:spTgt spid="398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19</a:t>
            </a:fld>
            <a:endParaRPr lang="en-US" dirty="0"/>
          </a:p>
        </p:txBody>
      </p:sp>
      <p:sp>
        <p:nvSpPr>
          <p:cNvPr id="4" name="Rectangle 3"/>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a:grpSpLocks noChangeAspect="1"/>
          </p:cNvGrpSpPr>
          <p:nvPr/>
        </p:nvGrpSpPr>
        <p:grpSpPr>
          <a:xfrm>
            <a:off x="5094673" y="87765"/>
            <a:ext cx="3863405" cy="1592975"/>
            <a:chOff x="2189843" y="3698871"/>
            <a:chExt cx="4747767" cy="1957619"/>
          </a:xfrm>
        </p:grpSpPr>
        <p:cxnSp>
          <p:nvCxnSpPr>
            <p:cNvPr id="6" name="Straight Connector 5"/>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696484572"/>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4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238338873"/>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4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010856843"/>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4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p:cNvSpPr txBox="1"/>
          <p:nvPr/>
        </p:nvSpPr>
        <p:spPr>
          <a:xfrm>
            <a:off x="347450" y="1278320"/>
            <a:ext cx="4493385" cy="1569660"/>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specific volume of the dry air at state 1 is found using the ideal gas EOS with the partial pressure of the dry air,</a:t>
            </a:r>
          </a:p>
        </p:txBody>
      </p:sp>
      <p:graphicFrame>
        <p:nvGraphicFramePr>
          <p:cNvPr id="17" name="Object 16"/>
          <p:cNvGraphicFramePr>
            <a:graphicFrameLocks noChangeAspect="1"/>
          </p:cNvGraphicFramePr>
          <p:nvPr>
            <p:extLst>
              <p:ext uri="{D42A27DB-BD31-4B8C-83A1-F6EECF244321}">
                <p14:modId xmlns:p14="http://schemas.microsoft.com/office/powerpoint/2010/main" val="995279943"/>
              </p:ext>
            </p:extLst>
          </p:nvPr>
        </p:nvGraphicFramePr>
        <p:xfrm>
          <a:off x="5182832" y="2046420"/>
          <a:ext cx="1133475" cy="755650"/>
        </p:xfrm>
        <a:graphic>
          <a:graphicData uri="http://schemas.openxmlformats.org/presentationml/2006/ole">
            <mc:AlternateContent xmlns:mc="http://schemas.openxmlformats.org/markup-compatibility/2006">
              <mc:Choice xmlns:v="urn:schemas-microsoft-com:vml" Requires="v">
                <p:oleObj name="Equation" r:id="rId9" imgW="647640" imgH="431640" progId="">
                  <p:embed/>
                </p:oleObj>
              </mc:Choice>
              <mc:Fallback>
                <p:oleObj name="Equation" r:id="rId9" imgW="647640" imgH="431640" progId="">
                  <p:embed/>
                  <p:pic>
                    <p:nvPicPr>
                      <p:cNvPr id="0" name="Picture 4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2832" y="2046420"/>
                        <a:ext cx="113347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00396" name="Picture 1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85963" y="2986088"/>
            <a:ext cx="5172075" cy="88582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347450" y="4158695"/>
            <a:ext cx="8487505" cy="830997"/>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partial pressure of the dry air at state 1 is found knowing the relative humidity,</a:t>
            </a:r>
          </a:p>
        </p:txBody>
      </p:sp>
      <p:graphicFrame>
        <p:nvGraphicFramePr>
          <p:cNvPr id="19" name="Object 18"/>
          <p:cNvGraphicFramePr>
            <a:graphicFrameLocks noChangeAspect="1"/>
          </p:cNvGraphicFramePr>
          <p:nvPr>
            <p:extLst>
              <p:ext uri="{D42A27DB-BD31-4B8C-83A1-F6EECF244321}">
                <p14:modId xmlns:p14="http://schemas.microsoft.com/office/powerpoint/2010/main" val="467553761"/>
              </p:ext>
            </p:extLst>
          </p:nvPr>
        </p:nvGraphicFramePr>
        <p:xfrm>
          <a:off x="1077942" y="5181444"/>
          <a:ext cx="1000125" cy="755650"/>
        </p:xfrm>
        <a:graphic>
          <a:graphicData uri="http://schemas.openxmlformats.org/presentationml/2006/ole">
            <mc:AlternateContent xmlns:mc="http://schemas.openxmlformats.org/markup-compatibility/2006">
              <mc:Choice xmlns:v="urn:schemas-microsoft-com:vml" Requires="v">
                <p:oleObj name="Equation" r:id="rId12" imgW="571320" imgH="431640" progId="">
                  <p:embed/>
                </p:oleObj>
              </mc:Choice>
              <mc:Fallback>
                <p:oleObj name="Equation" r:id="rId12" imgW="571320" imgH="431640" progId="">
                  <p:embed/>
                  <p:pic>
                    <p:nvPicPr>
                      <p:cNvPr id="0" name="Picture 43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7942" y="5181444"/>
                        <a:ext cx="100012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695305830"/>
              </p:ext>
            </p:extLst>
          </p:nvPr>
        </p:nvGraphicFramePr>
        <p:xfrm>
          <a:off x="2421320" y="5080415"/>
          <a:ext cx="1533525" cy="444500"/>
        </p:xfrm>
        <a:graphic>
          <a:graphicData uri="http://schemas.openxmlformats.org/presentationml/2006/ole">
            <mc:AlternateContent xmlns:mc="http://schemas.openxmlformats.org/markup-compatibility/2006">
              <mc:Choice xmlns:v="urn:schemas-microsoft-com:vml" Requires="v">
                <p:oleObj name="Equation" r:id="rId14" imgW="876240" imgH="253800" progId="">
                  <p:embed/>
                </p:oleObj>
              </mc:Choice>
              <mc:Fallback>
                <p:oleObj name="Equation" r:id="rId14" imgW="876240" imgH="253800" progId="">
                  <p:embed/>
                  <p:pic>
                    <p:nvPicPr>
                      <p:cNvPr id="0" name="Picture 43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21320" y="5080415"/>
                        <a:ext cx="1533525"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467960199"/>
              </p:ext>
            </p:extLst>
          </p:nvPr>
        </p:nvGraphicFramePr>
        <p:xfrm>
          <a:off x="2613345" y="5602085"/>
          <a:ext cx="1400175" cy="400050"/>
        </p:xfrm>
        <a:graphic>
          <a:graphicData uri="http://schemas.openxmlformats.org/presentationml/2006/ole">
            <mc:AlternateContent xmlns:mc="http://schemas.openxmlformats.org/markup-compatibility/2006">
              <mc:Choice xmlns:v="urn:schemas-microsoft-com:vml" Requires="v">
                <p:oleObj name="Equation" r:id="rId16" imgW="799920" imgH="228600" progId="">
                  <p:embed/>
                </p:oleObj>
              </mc:Choice>
              <mc:Fallback>
                <p:oleObj name="Equation" r:id="rId16" imgW="799920" imgH="228600" progId="">
                  <p:embed/>
                  <p:pic>
                    <p:nvPicPr>
                      <p:cNvPr id="0" name="Picture 43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13345" y="5602085"/>
                        <a:ext cx="140017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00402" name="Picture 1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572000" y="5118820"/>
            <a:ext cx="3924300" cy="84772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29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0396"/>
                                        </p:tgtEl>
                                        <p:attrNameLst>
                                          <p:attrName>style.visibility</p:attrName>
                                        </p:attrNameLst>
                                      </p:cBhvr>
                                      <p:to>
                                        <p:strVal val="visible"/>
                                      </p:to>
                                    </p:set>
                                    <p:animEffect transition="in" filter="wipe(left)">
                                      <p:cBhvr>
                                        <p:cTn id="12" dur="500"/>
                                        <p:tgtEl>
                                          <p:spTgt spid="40039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00402"/>
                                        </p:tgtEl>
                                        <p:attrNameLst>
                                          <p:attrName>style.visibility</p:attrName>
                                        </p:attrNameLst>
                                      </p:cBhvr>
                                      <p:to>
                                        <p:strVal val="visible"/>
                                      </p:to>
                                    </p:set>
                                    <p:animEffect transition="in" filter="wipe(left)">
                                      <p:cBhvr>
                                        <p:cTn id="37" dur="500"/>
                                        <p:tgtEl>
                                          <p:spTgt spid="400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n-US"/>
              <a:t>Air-Water Vapor Mixtures</a:t>
            </a:r>
            <a:r>
              <a:rPr lang="en-US" sz="3600"/>
              <a:t> </a:t>
            </a:r>
          </a:p>
        </p:txBody>
      </p:sp>
      <p:sp>
        <p:nvSpPr>
          <p:cNvPr id="900099" name="Rectangle 3"/>
          <p:cNvSpPr>
            <a:spLocks noGrp="1" noChangeArrowheads="1"/>
          </p:cNvSpPr>
          <p:nvPr>
            <p:ph type="body" idx="1"/>
          </p:nvPr>
        </p:nvSpPr>
        <p:spPr>
          <a:xfrm>
            <a:off x="385854" y="1240307"/>
            <a:ext cx="8257076" cy="5261093"/>
          </a:xfrm>
        </p:spPr>
        <p:txBody>
          <a:bodyPr>
            <a:normAutofit fontScale="92500"/>
          </a:bodyPr>
          <a:lstStyle/>
          <a:p>
            <a:r>
              <a:rPr lang="en-US" dirty="0"/>
              <a:t>Atmospheric air</a:t>
            </a:r>
          </a:p>
          <a:p>
            <a:pPr lvl="1"/>
            <a:r>
              <a:rPr lang="en-US" dirty="0"/>
              <a:t>A </a:t>
            </a:r>
            <a:r>
              <a:rPr lang="en-US" b="1" dirty="0"/>
              <a:t>binary</a:t>
            </a:r>
            <a:r>
              <a:rPr lang="en-US" dirty="0"/>
              <a:t> mixture of </a:t>
            </a:r>
            <a:r>
              <a:rPr lang="en-US" b="1" dirty="0"/>
              <a:t>dry air</a:t>
            </a:r>
            <a:r>
              <a:rPr lang="en-US" dirty="0"/>
              <a:t> (a) + </a:t>
            </a:r>
            <a:r>
              <a:rPr lang="en-US" b="1" dirty="0"/>
              <a:t>water vapor </a:t>
            </a:r>
            <a:r>
              <a:rPr lang="en-US" dirty="0"/>
              <a:t>(w)</a:t>
            </a:r>
          </a:p>
          <a:p>
            <a:pPr lvl="1"/>
            <a:r>
              <a:rPr lang="en-US" dirty="0"/>
              <a:t>The air in the mixture is treated as a pure substance even though it is really a mixture itself</a:t>
            </a:r>
          </a:p>
          <a:p>
            <a:r>
              <a:rPr lang="en-US" dirty="0"/>
              <a:t>Applications</a:t>
            </a:r>
          </a:p>
          <a:p>
            <a:pPr lvl="1"/>
            <a:r>
              <a:rPr lang="en-US" dirty="0"/>
              <a:t>Heating, ventilating, and air-conditioning (HVAC)</a:t>
            </a:r>
          </a:p>
          <a:p>
            <a:r>
              <a:rPr lang="en-US" dirty="0"/>
              <a:t>Analysis</a:t>
            </a:r>
          </a:p>
          <a:p>
            <a:pPr lvl="1"/>
            <a:r>
              <a:rPr lang="en-US" dirty="0"/>
              <a:t>HVAC – pressures are always low ~ </a:t>
            </a:r>
            <a:r>
              <a:rPr lang="en-US" dirty="0" err="1"/>
              <a:t>P</a:t>
            </a:r>
            <a:r>
              <a:rPr lang="en-US" baseline="-25000" dirty="0" err="1"/>
              <a:t>atm</a:t>
            </a:r>
            <a:endParaRPr lang="en-US" dirty="0"/>
          </a:p>
          <a:p>
            <a:pPr lvl="2"/>
            <a:r>
              <a:rPr lang="en-US" dirty="0"/>
              <a:t>Ideal gas law can be used for </a:t>
            </a:r>
            <a:r>
              <a:rPr lang="en-US" u="sng" dirty="0"/>
              <a:t>both</a:t>
            </a:r>
            <a:r>
              <a:rPr lang="en-US" dirty="0"/>
              <a:t> air and water vapor</a:t>
            </a:r>
          </a:p>
        </p:txBody>
      </p:sp>
      <p:sp>
        <p:nvSpPr>
          <p:cNvPr id="6"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2</a:t>
            </a:fld>
            <a:endParaRPr lang="en-US" dirty="0"/>
          </a:p>
        </p:txBody>
      </p:sp>
    </p:spTree>
    <p:extLst>
      <p:ext uri="{BB962C8B-B14F-4D97-AF65-F5344CB8AC3E}">
        <p14:creationId xmlns:p14="http://schemas.microsoft.com/office/powerpoint/2010/main" val="199068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0099">
                                            <p:txEl>
                                              <p:pRg st="0" end="0"/>
                                            </p:txEl>
                                          </p:spTgt>
                                        </p:tgtEl>
                                        <p:attrNameLst>
                                          <p:attrName>style.visibility</p:attrName>
                                        </p:attrNameLst>
                                      </p:cBhvr>
                                      <p:to>
                                        <p:strVal val="visible"/>
                                      </p:to>
                                    </p:set>
                                    <p:animEffect transition="in" filter="fade">
                                      <p:cBhvr>
                                        <p:cTn id="7" dur="500"/>
                                        <p:tgtEl>
                                          <p:spTgt spid="9000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00099">
                                            <p:txEl>
                                              <p:pRg st="1" end="1"/>
                                            </p:txEl>
                                          </p:spTgt>
                                        </p:tgtEl>
                                        <p:attrNameLst>
                                          <p:attrName>style.visibility</p:attrName>
                                        </p:attrNameLst>
                                      </p:cBhvr>
                                      <p:to>
                                        <p:strVal val="visible"/>
                                      </p:to>
                                    </p:set>
                                    <p:animEffect transition="in" filter="fade">
                                      <p:cBhvr>
                                        <p:cTn id="10" dur="500"/>
                                        <p:tgtEl>
                                          <p:spTgt spid="9000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00099">
                                            <p:txEl>
                                              <p:pRg st="2" end="2"/>
                                            </p:txEl>
                                          </p:spTgt>
                                        </p:tgtEl>
                                        <p:attrNameLst>
                                          <p:attrName>style.visibility</p:attrName>
                                        </p:attrNameLst>
                                      </p:cBhvr>
                                      <p:to>
                                        <p:strVal val="visible"/>
                                      </p:to>
                                    </p:set>
                                    <p:animEffect transition="in" filter="fade">
                                      <p:cBhvr>
                                        <p:cTn id="13" dur="500"/>
                                        <p:tgtEl>
                                          <p:spTgt spid="90009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00099">
                                            <p:txEl>
                                              <p:pRg st="3" end="3"/>
                                            </p:txEl>
                                          </p:spTgt>
                                        </p:tgtEl>
                                        <p:attrNameLst>
                                          <p:attrName>style.visibility</p:attrName>
                                        </p:attrNameLst>
                                      </p:cBhvr>
                                      <p:to>
                                        <p:strVal val="visible"/>
                                      </p:to>
                                    </p:set>
                                    <p:animEffect transition="in" filter="fade">
                                      <p:cBhvr>
                                        <p:cTn id="18" dur="500"/>
                                        <p:tgtEl>
                                          <p:spTgt spid="90009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00099">
                                            <p:txEl>
                                              <p:pRg st="4" end="4"/>
                                            </p:txEl>
                                          </p:spTgt>
                                        </p:tgtEl>
                                        <p:attrNameLst>
                                          <p:attrName>style.visibility</p:attrName>
                                        </p:attrNameLst>
                                      </p:cBhvr>
                                      <p:to>
                                        <p:strVal val="visible"/>
                                      </p:to>
                                    </p:set>
                                    <p:animEffect transition="in" filter="fade">
                                      <p:cBhvr>
                                        <p:cTn id="21" dur="500"/>
                                        <p:tgtEl>
                                          <p:spTgt spid="90009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00099">
                                            <p:txEl>
                                              <p:pRg st="5" end="5"/>
                                            </p:txEl>
                                          </p:spTgt>
                                        </p:tgtEl>
                                        <p:attrNameLst>
                                          <p:attrName>style.visibility</p:attrName>
                                        </p:attrNameLst>
                                      </p:cBhvr>
                                      <p:to>
                                        <p:strVal val="visible"/>
                                      </p:to>
                                    </p:set>
                                    <p:animEffect transition="in" filter="fade">
                                      <p:cBhvr>
                                        <p:cTn id="26" dur="500"/>
                                        <p:tgtEl>
                                          <p:spTgt spid="90009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00099">
                                            <p:txEl>
                                              <p:pRg st="6" end="6"/>
                                            </p:txEl>
                                          </p:spTgt>
                                        </p:tgtEl>
                                        <p:attrNameLst>
                                          <p:attrName>style.visibility</p:attrName>
                                        </p:attrNameLst>
                                      </p:cBhvr>
                                      <p:to>
                                        <p:strVal val="visible"/>
                                      </p:to>
                                    </p:set>
                                    <p:animEffect transition="in" filter="fade">
                                      <p:cBhvr>
                                        <p:cTn id="29" dur="500"/>
                                        <p:tgtEl>
                                          <p:spTgt spid="900099">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00099">
                                            <p:txEl>
                                              <p:pRg st="7" end="7"/>
                                            </p:txEl>
                                          </p:spTgt>
                                        </p:tgtEl>
                                        <p:attrNameLst>
                                          <p:attrName>style.visibility</p:attrName>
                                        </p:attrNameLst>
                                      </p:cBhvr>
                                      <p:to>
                                        <p:strVal val="visible"/>
                                      </p:to>
                                    </p:set>
                                    <p:animEffect transition="in" filter="fade">
                                      <p:cBhvr>
                                        <p:cTn id="32" dur="500"/>
                                        <p:tgtEl>
                                          <p:spTgt spid="900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20</a:t>
            </a:fld>
            <a:endParaRPr lang="en-US" dirty="0"/>
          </a:p>
        </p:txBody>
      </p:sp>
      <p:sp>
        <p:nvSpPr>
          <p:cNvPr id="4" name="Rectangle 3"/>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a:grpSpLocks noChangeAspect="1"/>
          </p:cNvGrpSpPr>
          <p:nvPr/>
        </p:nvGrpSpPr>
        <p:grpSpPr>
          <a:xfrm>
            <a:off x="5094673" y="87765"/>
            <a:ext cx="3863405" cy="1592975"/>
            <a:chOff x="2189843" y="3698871"/>
            <a:chExt cx="4747767" cy="1957619"/>
          </a:xfrm>
        </p:grpSpPr>
        <p:cxnSp>
          <p:nvCxnSpPr>
            <p:cNvPr id="6" name="Straight Connector 5"/>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696484572"/>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2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238338873"/>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2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010856843"/>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2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p:cNvSpPr txBox="1"/>
          <p:nvPr/>
        </p:nvSpPr>
        <p:spPr>
          <a:xfrm>
            <a:off x="303580" y="1124700"/>
            <a:ext cx="4537255"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component enthalpy values can be found using the ideal gas model for each component,</a:t>
            </a:r>
          </a:p>
        </p:txBody>
      </p:sp>
      <p:pic>
        <p:nvPicPr>
          <p:cNvPr id="401422" name="Picture 1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75675" y="2430470"/>
            <a:ext cx="5000625" cy="90487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03580" y="3658625"/>
            <a:ext cx="5933034" cy="461665"/>
          </a:xfrm>
          <a:prstGeom prst="rect">
            <a:avLst/>
          </a:prstGeom>
          <a:noFill/>
        </p:spPr>
        <p:txBody>
          <a:bodyPr wrap="none" rtlCol="0">
            <a:spAutoFit/>
          </a:bodyPr>
          <a:lstStyle/>
          <a:p>
            <a:r>
              <a:rPr lang="en-US" sz="2400" dirty="0">
                <a:latin typeface="Arial" pitchFamily="34" charset="0"/>
                <a:ea typeface="Tahoma" pitchFamily="34" charset="0"/>
                <a:cs typeface="Tahoma" pitchFamily="34" charset="0"/>
              </a:rPr>
              <a:t>The humidity ratio at state 1 can be found,</a:t>
            </a:r>
          </a:p>
        </p:txBody>
      </p:sp>
      <p:pic>
        <p:nvPicPr>
          <p:cNvPr id="401426" name="Picture 1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51015" y="4518135"/>
            <a:ext cx="5543550" cy="52387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8" name="Object 17"/>
          <p:cNvGraphicFramePr>
            <a:graphicFrameLocks noChangeAspect="1"/>
          </p:cNvGraphicFramePr>
          <p:nvPr>
            <p:extLst>
              <p:ext uri="{D42A27DB-BD31-4B8C-83A1-F6EECF244321}">
                <p14:modId xmlns:p14="http://schemas.microsoft.com/office/powerpoint/2010/main" val="3304996638"/>
              </p:ext>
            </p:extLst>
          </p:nvPr>
        </p:nvGraphicFramePr>
        <p:xfrm>
          <a:off x="1153955" y="4440260"/>
          <a:ext cx="1600200" cy="755370"/>
        </p:xfrm>
        <a:graphic>
          <a:graphicData uri="http://schemas.openxmlformats.org/presentationml/2006/ole">
            <mc:AlternateContent xmlns:mc="http://schemas.openxmlformats.org/markup-compatibility/2006">
              <mc:Choice xmlns:v="urn:schemas-microsoft-com:vml" Requires="v">
                <p:oleObj name="Equation" r:id="rId11" imgW="914400" imgH="431640" progId="">
                  <p:embed/>
                </p:oleObj>
              </mc:Choice>
              <mc:Fallback>
                <p:oleObj name="Equation" r:id="rId11" imgW="914400" imgH="431640" progId="">
                  <p:embed/>
                  <p:pic>
                    <p:nvPicPr>
                      <p:cNvPr id="0" name="Picture 24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53955" y="4440260"/>
                        <a:ext cx="1600200" cy="7553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629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1422"/>
                                        </p:tgtEl>
                                        <p:attrNameLst>
                                          <p:attrName>style.visibility</p:attrName>
                                        </p:attrNameLst>
                                      </p:cBhvr>
                                      <p:to>
                                        <p:strVal val="visible"/>
                                      </p:to>
                                    </p:set>
                                    <p:animEffect transition="in" filter="wipe(left)">
                                      <p:cBhvr>
                                        <p:cTn id="7" dur="500"/>
                                        <p:tgtEl>
                                          <p:spTgt spid="4014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1426"/>
                                        </p:tgtEl>
                                        <p:attrNameLst>
                                          <p:attrName>style.visibility</p:attrName>
                                        </p:attrNameLst>
                                      </p:cBhvr>
                                      <p:to>
                                        <p:strVal val="visible"/>
                                      </p:to>
                                    </p:set>
                                    <p:animEffect transition="in" filter="wipe(left)">
                                      <p:cBhvr>
                                        <p:cTn id="22" dur="500"/>
                                        <p:tgtEl>
                                          <p:spTgt spid="401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21</a:t>
            </a:fld>
            <a:endParaRPr lang="en-US" dirty="0"/>
          </a:p>
        </p:txBody>
      </p:sp>
      <p:sp>
        <p:nvSpPr>
          <p:cNvPr id="4" name="Rectangle 3"/>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a:grpSpLocks noChangeAspect="1"/>
          </p:cNvGrpSpPr>
          <p:nvPr/>
        </p:nvGrpSpPr>
        <p:grpSpPr>
          <a:xfrm>
            <a:off x="5094673" y="87765"/>
            <a:ext cx="3863405" cy="1592975"/>
            <a:chOff x="2189843" y="3698871"/>
            <a:chExt cx="4747767" cy="1957619"/>
          </a:xfrm>
        </p:grpSpPr>
        <p:cxnSp>
          <p:nvCxnSpPr>
            <p:cNvPr id="6" name="Straight Connector 5"/>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696484572"/>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4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238338873"/>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4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010856843"/>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4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p:cNvSpPr txBox="1"/>
          <p:nvPr/>
        </p:nvSpPr>
        <p:spPr>
          <a:xfrm>
            <a:off x="270640" y="1138613"/>
            <a:ext cx="4685410"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No water vapor is added to or taken from the moist air from state 1 to 2.  Therefore,</a:t>
            </a:r>
          </a:p>
        </p:txBody>
      </p:sp>
      <p:graphicFrame>
        <p:nvGraphicFramePr>
          <p:cNvPr id="17" name="Object 16"/>
          <p:cNvGraphicFramePr>
            <a:graphicFrameLocks noChangeAspect="1"/>
          </p:cNvGraphicFramePr>
          <p:nvPr>
            <p:extLst>
              <p:ext uri="{D42A27DB-BD31-4B8C-83A1-F6EECF244321}">
                <p14:modId xmlns:p14="http://schemas.microsoft.com/office/powerpoint/2010/main" val="2891825316"/>
              </p:ext>
            </p:extLst>
          </p:nvPr>
        </p:nvGraphicFramePr>
        <p:xfrm>
          <a:off x="1768435" y="2392245"/>
          <a:ext cx="889000" cy="422275"/>
        </p:xfrm>
        <a:graphic>
          <a:graphicData uri="http://schemas.openxmlformats.org/presentationml/2006/ole">
            <mc:AlternateContent xmlns:mc="http://schemas.openxmlformats.org/markup-compatibility/2006">
              <mc:Choice xmlns:v="urn:schemas-microsoft-com:vml" Requires="v">
                <p:oleObj name="Equation" r:id="rId9" imgW="507960" imgH="241200" progId="">
                  <p:embed/>
                </p:oleObj>
              </mc:Choice>
              <mc:Fallback>
                <p:oleObj name="Equation" r:id="rId9" imgW="507960" imgH="241200" progId="">
                  <p:embed/>
                  <p:pic>
                    <p:nvPicPr>
                      <p:cNvPr id="0" name="Picture 46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8435" y="2392245"/>
                        <a:ext cx="889000"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270641" y="2911508"/>
            <a:ext cx="8687438"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At this point, the problem can be solved for the heat transfer rate.  We are also interested in the relative humidity at the exit of the heater.  This can be found from the humidity ratio at 2,</a:t>
            </a:r>
          </a:p>
        </p:txBody>
      </p:sp>
      <p:pic>
        <p:nvPicPr>
          <p:cNvPr id="402458" name="Picture 2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866619" y="4274479"/>
            <a:ext cx="3933825" cy="1657350"/>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2464" name="Picture 3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990319" y="2096313"/>
            <a:ext cx="4810125" cy="676275"/>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9" name="Object 18"/>
          <p:cNvGraphicFramePr>
            <a:graphicFrameLocks noChangeAspect="1"/>
          </p:cNvGraphicFramePr>
          <p:nvPr>
            <p:extLst>
              <p:ext uri="{D42A27DB-BD31-4B8C-83A1-F6EECF244321}">
                <p14:modId xmlns:p14="http://schemas.microsoft.com/office/powerpoint/2010/main" val="2659110049"/>
              </p:ext>
            </p:extLst>
          </p:nvPr>
        </p:nvGraphicFramePr>
        <p:xfrm>
          <a:off x="793750" y="4257675"/>
          <a:ext cx="1089025" cy="755650"/>
        </p:xfrm>
        <a:graphic>
          <a:graphicData uri="http://schemas.openxmlformats.org/presentationml/2006/ole">
            <mc:AlternateContent xmlns:mc="http://schemas.openxmlformats.org/markup-compatibility/2006">
              <mc:Choice xmlns:v="urn:schemas-microsoft-com:vml" Requires="v">
                <p:oleObj name="Equation" r:id="rId13" imgW="622080" imgH="431640" progId="">
                  <p:embed/>
                </p:oleObj>
              </mc:Choice>
              <mc:Fallback>
                <p:oleObj name="Equation" r:id="rId13" imgW="622080" imgH="431640" progId="">
                  <p:embed/>
                  <p:pic>
                    <p:nvPicPr>
                      <p:cNvPr id="0" name="Picture 4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750" y="4257675"/>
                        <a:ext cx="108902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64199539"/>
              </p:ext>
            </p:extLst>
          </p:nvPr>
        </p:nvGraphicFramePr>
        <p:xfrm>
          <a:off x="616285" y="5103813"/>
          <a:ext cx="1600200" cy="444500"/>
        </p:xfrm>
        <a:graphic>
          <a:graphicData uri="http://schemas.openxmlformats.org/presentationml/2006/ole">
            <mc:AlternateContent xmlns:mc="http://schemas.openxmlformats.org/markup-compatibility/2006">
              <mc:Choice xmlns:v="urn:schemas-microsoft-com:vml" Requires="v">
                <p:oleObj name="Equation" r:id="rId15" imgW="914400" imgH="253800" progId="">
                  <p:embed/>
                </p:oleObj>
              </mc:Choice>
              <mc:Fallback>
                <p:oleObj name="Equation" r:id="rId15" imgW="914400" imgH="253800" progId="">
                  <p:embed/>
                  <p:pic>
                    <p:nvPicPr>
                      <p:cNvPr id="0" name="Picture 46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6285" y="5103813"/>
                        <a:ext cx="16002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159982140"/>
              </p:ext>
            </p:extLst>
          </p:nvPr>
        </p:nvGraphicFramePr>
        <p:xfrm>
          <a:off x="2819400" y="5118100"/>
          <a:ext cx="1489075" cy="400050"/>
        </p:xfrm>
        <a:graphic>
          <a:graphicData uri="http://schemas.openxmlformats.org/presentationml/2006/ole">
            <mc:AlternateContent xmlns:mc="http://schemas.openxmlformats.org/markup-compatibility/2006">
              <mc:Choice xmlns:v="urn:schemas-microsoft-com:vml" Requires="v">
                <p:oleObj name="Equation" r:id="rId17" imgW="850680" imgH="228600" progId="">
                  <p:embed/>
                </p:oleObj>
              </mc:Choice>
              <mc:Fallback>
                <p:oleObj name="Equation" r:id="rId17" imgW="850680" imgH="228600" progId="">
                  <p:embed/>
                  <p:pic>
                    <p:nvPicPr>
                      <p:cNvPr id="0" name="Picture 46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5118100"/>
                        <a:ext cx="148907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9397153"/>
              </p:ext>
            </p:extLst>
          </p:nvPr>
        </p:nvGraphicFramePr>
        <p:xfrm>
          <a:off x="2746375" y="4257675"/>
          <a:ext cx="1666875" cy="755650"/>
        </p:xfrm>
        <a:graphic>
          <a:graphicData uri="http://schemas.openxmlformats.org/presentationml/2006/ole">
            <mc:AlternateContent xmlns:mc="http://schemas.openxmlformats.org/markup-compatibility/2006">
              <mc:Choice xmlns:v="urn:schemas-microsoft-com:vml" Requires="v">
                <p:oleObj name="Equation" r:id="rId19" imgW="952200" imgH="431640" progId="">
                  <p:embed/>
                </p:oleObj>
              </mc:Choice>
              <mc:Fallback>
                <p:oleObj name="Equation" r:id="rId19" imgW="952200" imgH="431640" progId="">
                  <p:embed/>
                  <p:pic>
                    <p:nvPicPr>
                      <p:cNvPr id="0" name="Picture 46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46375" y="4257675"/>
                        <a:ext cx="166687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629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02464"/>
                                        </p:tgtEl>
                                        <p:attrNameLst>
                                          <p:attrName>style.visibility</p:attrName>
                                        </p:attrNameLst>
                                      </p:cBhvr>
                                      <p:to>
                                        <p:strVal val="visible"/>
                                      </p:to>
                                    </p:set>
                                    <p:animEffect transition="in" filter="wipe(left)">
                                      <p:cBhvr>
                                        <p:cTn id="14" dur="500"/>
                                        <p:tgtEl>
                                          <p:spTgt spid="40246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02458"/>
                                        </p:tgtEl>
                                        <p:attrNameLst>
                                          <p:attrName>style.visibility</p:attrName>
                                        </p:attrNameLst>
                                      </p:cBhvr>
                                      <p:to>
                                        <p:strVal val="visible"/>
                                      </p:to>
                                    </p:set>
                                    <p:animEffect transition="in" filter="wipe(left)">
                                      <p:cBhvr>
                                        <p:cTn id="44" dur="500"/>
                                        <p:tgtEl>
                                          <p:spTgt spid="402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22</a:t>
            </a:fld>
            <a:endParaRPr lang="en-US" dirty="0"/>
          </a:p>
        </p:txBody>
      </p:sp>
      <p:sp>
        <p:nvSpPr>
          <p:cNvPr id="4" name="Rectangle 3"/>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a:grpSpLocks noChangeAspect="1"/>
          </p:cNvGrpSpPr>
          <p:nvPr/>
        </p:nvGrpSpPr>
        <p:grpSpPr>
          <a:xfrm>
            <a:off x="5094673" y="87765"/>
            <a:ext cx="3863405" cy="1592975"/>
            <a:chOff x="2189843" y="3698871"/>
            <a:chExt cx="4747767" cy="1957619"/>
          </a:xfrm>
        </p:grpSpPr>
        <p:cxnSp>
          <p:nvCxnSpPr>
            <p:cNvPr id="6" name="Straight Connector 5"/>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696484572"/>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1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238338873"/>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1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010856843"/>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1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403489" name="Picture 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45245" y="1844120"/>
            <a:ext cx="542925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347450" y="1163105"/>
            <a:ext cx="3552191" cy="461665"/>
          </a:xfrm>
          <a:prstGeom prst="rect">
            <a:avLst/>
          </a:prstGeom>
          <a:noFill/>
        </p:spPr>
        <p:txBody>
          <a:bodyPr wrap="none" rtlCol="0">
            <a:spAutoFit/>
          </a:bodyPr>
          <a:lstStyle/>
          <a:p>
            <a:r>
              <a:rPr lang="en-US" sz="2400" dirty="0">
                <a:latin typeface="Arial" pitchFamily="34" charset="0"/>
                <a:ea typeface="Tahoma" pitchFamily="34" charset="0"/>
                <a:cs typeface="Tahoma" pitchFamily="34" charset="0"/>
              </a:rPr>
              <a:t>Solution (Key Variables):</a:t>
            </a:r>
          </a:p>
        </p:txBody>
      </p:sp>
      <p:sp>
        <p:nvSpPr>
          <p:cNvPr id="17" name="TextBox 16"/>
          <p:cNvSpPr txBox="1"/>
          <p:nvPr/>
        </p:nvSpPr>
        <p:spPr>
          <a:xfrm>
            <a:off x="347450" y="4245780"/>
            <a:ext cx="8610628" cy="1938992"/>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Even though the humidity ratio stays constant in this process, the moist air leaving the heater will feel uncomfortably ‘dry’.  This is a common problem encountered in heating processes.  The ‘dryness’ can be alleviated by injecting water vapor into the moist air stream leaving the heater (humidification).</a:t>
            </a:r>
          </a:p>
        </p:txBody>
      </p:sp>
    </p:spTree>
    <p:extLst>
      <p:ext uri="{BB962C8B-B14F-4D97-AF65-F5344CB8AC3E}">
        <p14:creationId xmlns:p14="http://schemas.microsoft.com/office/powerpoint/2010/main" val="37629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3489"/>
                                        </p:tgtEl>
                                        <p:attrNameLst>
                                          <p:attrName>style.visibility</p:attrName>
                                        </p:attrNameLst>
                                      </p:cBhvr>
                                      <p:to>
                                        <p:strVal val="visible"/>
                                      </p:to>
                                    </p:set>
                                    <p:anim calcmode="lin" valueType="num">
                                      <p:cBhvr>
                                        <p:cTn id="7" dur="500" fill="hold"/>
                                        <p:tgtEl>
                                          <p:spTgt spid="403489"/>
                                        </p:tgtEl>
                                        <p:attrNameLst>
                                          <p:attrName>ppt_w</p:attrName>
                                        </p:attrNameLst>
                                      </p:cBhvr>
                                      <p:tavLst>
                                        <p:tav tm="0">
                                          <p:val>
                                            <p:fltVal val="0"/>
                                          </p:val>
                                        </p:tav>
                                        <p:tav tm="100000">
                                          <p:val>
                                            <p:strVal val="#ppt_w"/>
                                          </p:val>
                                        </p:tav>
                                      </p:tavLst>
                                    </p:anim>
                                    <p:anim calcmode="lin" valueType="num">
                                      <p:cBhvr>
                                        <p:cTn id="8" dur="500" fill="hold"/>
                                        <p:tgtEl>
                                          <p:spTgt spid="403489"/>
                                        </p:tgtEl>
                                        <p:attrNameLst>
                                          <p:attrName>ppt_h</p:attrName>
                                        </p:attrNameLst>
                                      </p:cBhvr>
                                      <p:tavLst>
                                        <p:tav tm="0">
                                          <p:val>
                                            <p:fltVal val="0"/>
                                          </p:val>
                                        </p:tav>
                                        <p:tav tm="100000">
                                          <p:val>
                                            <p:strVal val="#ppt_h"/>
                                          </p:val>
                                        </p:tav>
                                      </p:tavLst>
                                    </p:anim>
                                    <p:animEffect transition="in" filter="fade">
                                      <p:cBhvr>
                                        <p:cTn id="9" dur="500"/>
                                        <p:tgtEl>
                                          <p:spTgt spid="40348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23</a:t>
            </a:fld>
            <a:endParaRPr lang="en-US" dirty="0"/>
          </a:p>
        </p:txBody>
      </p:sp>
      <p:sp>
        <p:nvSpPr>
          <p:cNvPr id="15" name="Rectangle 14"/>
          <p:cNvSpPr/>
          <p:nvPr/>
        </p:nvSpPr>
        <p:spPr>
          <a:xfrm>
            <a:off x="4840835" y="87765"/>
            <a:ext cx="4186145" cy="159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a:grpSpLocks noChangeAspect="1"/>
          </p:cNvGrpSpPr>
          <p:nvPr/>
        </p:nvGrpSpPr>
        <p:grpSpPr>
          <a:xfrm>
            <a:off x="5094673" y="87765"/>
            <a:ext cx="3863405" cy="1592975"/>
            <a:chOff x="2189843" y="3698871"/>
            <a:chExt cx="4747767" cy="1957619"/>
          </a:xfrm>
        </p:grpSpPr>
        <p:cxnSp>
          <p:nvCxnSpPr>
            <p:cNvPr id="17" name="Straight Connector 16"/>
            <p:cNvCxnSpPr/>
            <p:nvPr/>
          </p:nvCxnSpPr>
          <p:spPr>
            <a:xfrm>
              <a:off x="3673855" y="4389125"/>
              <a:ext cx="1728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73855" y="5541275"/>
              <a:ext cx="1728225"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26740" y="4389125"/>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4576372" y="3928265"/>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3556471127"/>
                </p:ext>
              </p:extLst>
            </p:nvPr>
          </p:nvGraphicFramePr>
          <p:xfrm>
            <a:off x="4672811" y="3698871"/>
            <a:ext cx="228420" cy="342900"/>
          </p:xfrm>
          <a:graphic>
            <a:graphicData uri="http://schemas.openxmlformats.org/presentationml/2006/ole">
              <mc:AlternateContent xmlns:mc="http://schemas.openxmlformats.org/markup-compatibility/2006">
                <mc:Choice xmlns:v="urn:schemas-microsoft-com:vml" Requires="v">
                  <p:oleObj name="Equation" r:id="rId3" imgW="152280" imgH="228600" progId="">
                    <p:embed/>
                  </p:oleObj>
                </mc:Choice>
                <mc:Fallback>
                  <p:oleObj name="Equation" r:id="rId3" imgW="152280" imgH="228600" progId="">
                    <p:embed/>
                    <p:pic>
                      <p:nvPicPr>
                        <p:cNvPr id="0" name="Picture 1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811" y="3698871"/>
                          <a:ext cx="2284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Straight Connector 21"/>
            <p:cNvCxnSpPr/>
            <p:nvPr/>
          </p:nvCxnSpPr>
          <p:spPr>
            <a:xfrm>
              <a:off x="3227825"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109670" y="496520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554267" y="4273910"/>
              <a:ext cx="1977858"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592006179"/>
                </p:ext>
              </p:extLst>
            </p:nvPr>
          </p:nvGraphicFramePr>
          <p:xfrm>
            <a:off x="2189843" y="4431800"/>
            <a:ext cx="1268412" cy="1066800"/>
          </p:xfrm>
          <a:graphic>
            <a:graphicData uri="http://schemas.openxmlformats.org/presentationml/2006/ole">
              <mc:AlternateContent xmlns:mc="http://schemas.openxmlformats.org/markup-compatibility/2006">
                <mc:Choice xmlns:v="urn:schemas-microsoft-com:vml" Requires="v">
                  <p:oleObj name="Equation" r:id="rId5" imgW="850680" imgH="711000" progId="">
                    <p:embed/>
                  </p:oleObj>
                </mc:Choice>
                <mc:Fallback>
                  <p:oleObj name="Equation" r:id="rId5" imgW="850680" imgH="711000" progId="">
                    <p:embed/>
                    <p:pic>
                      <p:nvPicPr>
                        <p:cNvPr id="0" name="Picture 1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843" y="4431800"/>
                          <a:ext cx="12684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005719409"/>
                </p:ext>
              </p:extLst>
            </p:nvPr>
          </p:nvGraphicFramePr>
          <p:xfrm>
            <a:off x="5800960" y="4700940"/>
            <a:ext cx="1136650" cy="571500"/>
          </p:xfrm>
          <a:graphic>
            <a:graphicData uri="http://schemas.openxmlformats.org/presentationml/2006/ole">
              <mc:AlternateContent xmlns:mc="http://schemas.openxmlformats.org/markup-compatibility/2006">
                <mc:Choice xmlns:v="urn:schemas-microsoft-com:vml" Requires="v">
                  <p:oleObj name="Equation" r:id="rId7" imgW="761760" imgH="380880" progId="">
                    <p:embed/>
                  </p:oleObj>
                </mc:Choice>
                <mc:Fallback>
                  <p:oleObj name="Equation" r:id="rId7" imgW="761760" imgH="380880" progId="">
                    <p:embed/>
                    <p:pic>
                      <p:nvPicPr>
                        <p:cNvPr id="0" name="Picture 1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0960" y="4700940"/>
                          <a:ext cx="11366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404485"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51750" y="2545685"/>
            <a:ext cx="38100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347450" y="1163105"/>
            <a:ext cx="4747223"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What would happen if the moisture content is neglected and the mixture is treated as dry air?</a:t>
            </a:r>
          </a:p>
        </p:txBody>
      </p:sp>
      <p:pic>
        <p:nvPicPr>
          <p:cNvPr id="404486" name="Picture 6"/>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8311"/>
          <a:stretch/>
        </p:blipFill>
        <p:spPr bwMode="auto">
          <a:xfrm>
            <a:off x="1466850" y="3659430"/>
            <a:ext cx="6210300" cy="66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347450" y="4495389"/>
            <a:ext cx="8525910" cy="1569660"/>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Since no water vapor is added or removed from the moist air in this process, neglecting the moisture results in a small error.  However, neglecting the moisture does not reveal the relative humidity at the exit!</a:t>
            </a:r>
          </a:p>
        </p:txBody>
      </p:sp>
    </p:spTree>
    <p:extLst>
      <p:ext uri="{BB962C8B-B14F-4D97-AF65-F5344CB8AC3E}">
        <p14:creationId xmlns:p14="http://schemas.microsoft.com/office/powerpoint/2010/main" val="88668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4485"/>
                                        </p:tgtEl>
                                        <p:attrNameLst>
                                          <p:attrName>style.visibility</p:attrName>
                                        </p:attrNameLst>
                                      </p:cBhvr>
                                      <p:to>
                                        <p:strVal val="visible"/>
                                      </p:to>
                                    </p:set>
                                    <p:animEffect transition="in" filter="wipe(left)">
                                      <p:cBhvr>
                                        <p:cTn id="7" dur="500"/>
                                        <p:tgtEl>
                                          <p:spTgt spid="40448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04486"/>
                                        </p:tgtEl>
                                        <p:attrNameLst>
                                          <p:attrName>style.visibility</p:attrName>
                                        </p:attrNameLst>
                                      </p:cBhvr>
                                      <p:to>
                                        <p:strVal val="visible"/>
                                      </p:to>
                                    </p:set>
                                    <p:anim calcmode="lin" valueType="num">
                                      <p:cBhvr>
                                        <p:cTn id="12" dur="500" fill="hold"/>
                                        <p:tgtEl>
                                          <p:spTgt spid="404486"/>
                                        </p:tgtEl>
                                        <p:attrNameLst>
                                          <p:attrName>ppt_w</p:attrName>
                                        </p:attrNameLst>
                                      </p:cBhvr>
                                      <p:tavLst>
                                        <p:tav tm="0">
                                          <p:val>
                                            <p:fltVal val="0"/>
                                          </p:val>
                                        </p:tav>
                                        <p:tav tm="100000">
                                          <p:val>
                                            <p:strVal val="#ppt_w"/>
                                          </p:val>
                                        </p:tav>
                                      </p:tavLst>
                                    </p:anim>
                                    <p:anim calcmode="lin" valueType="num">
                                      <p:cBhvr>
                                        <p:cTn id="13" dur="500" fill="hold"/>
                                        <p:tgtEl>
                                          <p:spTgt spid="404486"/>
                                        </p:tgtEl>
                                        <p:attrNameLst>
                                          <p:attrName>ppt_h</p:attrName>
                                        </p:attrNameLst>
                                      </p:cBhvr>
                                      <p:tavLst>
                                        <p:tav tm="0">
                                          <p:val>
                                            <p:fltVal val="0"/>
                                          </p:val>
                                        </p:tav>
                                        <p:tav tm="100000">
                                          <p:val>
                                            <p:strVal val="#ppt_h"/>
                                          </p:val>
                                        </p:tav>
                                      </p:tavLst>
                                    </p:anim>
                                    <p:animEffect transition="in" filter="fade">
                                      <p:cBhvr>
                                        <p:cTn id="14" dur="500"/>
                                        <p:tgtEl>
                                          <p:spTgt spid="40448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Properties of Moist Air</a:t>
            </a:r>
          </a:p>
        </p:txBody>
      </p:sp>
      <p:sp>
        <p:nvSpPr>
          <p:cNvPr id="6" name="TextBox 5"/>
          <p:cNvSpPr txBox="1"/>
          <p:nvPr/>
        </p:nvSpPr>
        <p:spPr>
          <a:xfrm>
            <a:off x="347450" y="1201510"/>
            <a:ext cx="8267700" cy="830997"/>
          </a:xfrm>
          <a:prstGeom prst="rect">
            <a:avLst/>
          </a:prstGeom>
          <a:noFill/>
        </p:spPr>
        <p:txBody>
          <a:bodyPr wrap="square" rtlCol="0">
            <a:spAutoFit/>
          </a:bodyPr>
          <a:lstStyle/>
          <a:p>
            <a:r>
              <a:rPr lang="en-US" sz="2400" dirty="0">
                <a:latin typeface="Arial" pitchFamily="34" charset="0"/>
                <a:cs typeface="Arial" pitchFamily="34" charset="0"/>
              </a:rPr>
              <a:t>Both air and water vapor are treated as ideal gases that obey Dalton’s Law of Partial Pressures.</a:t>
            </a:r>
          </a:p>
        </p:txBody>
      </p:sp>
      <p:graphicFrame>
        <p:nvGraphicFramePr>
          <p:cNvPr id="162818" name="Object 2"/>
          <p:cNvGraphicFramePr>
            <a:graphicFrameLocks noChangeAspect="1"/>
          </p:cNvGraphicFramePr>
          <p:nvPr>
            <p:extLst>
              <p:ext uri="{D42A27DB-BD31-4B8C-83A1-F6EECF244321}">
                <p14:modId xmlns:p14="http://schemas.microsoft.com/office/powerpoint/2010/main" val="823248024"/>
              </p:ext>
            </p:extLst>
          </p:nvPr>
        </p:nvGraphicFramePr>
        <p:xfrm>
          <a:off x="1727200" y="3659188"/>
          <a:ext cx="5653088" cy="800100"/>
        </p:xfrm>
        <a:graphic>
          <a:graphicData uri="http://schemas.openxmlformats.org/presentationml/2006/ole">
            <mc:AlternateContent xmlns:mc="http://schemas.openxmlformats.org/markup-compatibility/2006">
              <mc:Choice xmlns:v="urn:schemas-microsoft-com:vml" Requires="v">
                <p:oleObj name="Equation" r:id="rId3" imgW="3225600" imgH="457200" progId="">
                  <p:embed/>
                </p:oleObj>
              </mc:Choice>
              <mc:Fallback>
                <p:oleObj name="Equation" r:id="rId3" imgW="3225600" imgH="457200" progId="">
                  <p:embed/>
                  <p:pic>
                    <p:nvPicPr>
                      <p:cNvPr id="0" name="Picture 2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0" y="3659188"/>
                        <a:ext cx="5653088"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1727200" y="3560275"/>
            <a:ext cx="5653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5400000">
            <a:off x="3986614" y="3879755"/>
            <a:ext cx="1171566" cy="79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74940" y="3160165"/>
            <a:ext cx="954364" cy="400110"/>
          </a:xfrm>
          <a:prstGeom prst="rect">
            <a:avLst/>
          </a:prstGeom>
          <a:noFill/>
        </p:spPr>
        <p:txBody>
          <a:bodyPr wrap="none" rtlCol="0">
            <a:spAutoFit/>
          </a:bodyPr>
          <a:lstStyle/>
          <a:p>
            <a:r>
              <a:rPr lang="en-US" sz="2000" dirty="0">
                <a:latin typeface="Arial" pitchFamily="34" charset="0"/>
                <a:cs typeface="Arial" pitchFamily="34" charset="0"/>
              </a:rPr>
              <a:t>Dry Air</a:t>
            </a:r>
          </a:p>
        </p:txBody>
      </p:sp>
      <p:sp>
        <p:nvSpPr>
          <p:cNvPr id="13" name="TextBox 12"/>
          <p:cNvSpPr txBox="1"/>
          <p:nvPr/>
        </p:nvSpPr>
        <p:spPr>
          <a:xfrm>
            <a:off x="5263290" y="3160165"/>
            <a:ext cx="1594026" cy="400110"/>
          </a:xfrm>
          <a:prstGeom prst="rect">
            <a:avLst/>
          </a:prstGeom>
          <a:noFill/>
        </p:spPr>
        <p:txBody>
          <a:bodyPr wrap="none" rtlCol="0">
            <a:spAutoFit/>
          </a:bodyPr>
          <a:lstStyle/>
          <a:p>
            <a:r>
              <a:rPr lang="en-US" sz="2000" dirty="0">
                <a:latin typeface="Arial" pitchFamily="34" charset="0"/>
                <a:cs typeface="Arial" pitchFamily="34" charset="0"/>
              </a:rPr>
              <a:t>Water Vapor</a:t>
            </a:r>
          </a:p>
        </p:txBody>
      </p:sp>
      <p:sp>
        <p:nvSpPr>
          <p:cNvPr id="14" name="TextBox 13"/>
          <p:cNvSpPr txBox="1"/>
          <p:nvPr/>
        </p:nvSpPr>
        <p:spPr>
          <a:xfrm>
            <a:off x="347450" y="4773175"/>
            <a:ext cx="4873450" cy="461665"/>
          </a:xfrm>
          <a:prstGeom prst="rect">
            <a:avLst/>
          </a:prstGeom>
          <a:noFill/>
        </p:spPr>
        <p:txBody>
          <a:bodyPr wrap="none" rtlCol="0">
            <a:spAutoFit/>
          </a:bodyPr>
          <a:lstStyle/>
          <a:p>
            <a:r>
              <a:rPr lang="en-US" sz="2400" dirty="0">
                <a:latin typeface="Arial" pitchFamily="34" charset="0"/>
                <a:cs typeface="Arial" pitchFamily="34" charset="0"/>
              </a:rPr>
              <a:t>Since moist air is a binary mixture,</a:t>
            </a:r>
          </a:p>
        </p:txBody>
      </p:sp>
      <p:graphicFrame>
        <p:nvGraphicFramePr>
          <p:cNvPr id="162819" name="Object 3"/>
          <p:cNvGraphicFramePr>
            <a:graphicFrameLocks noChangeAspect="1"/>
          </p:cNvGraphicFramePr>
          <p:nvPr>
            <p:extLst>
              <p:ext uri="{D42A27DB-BD31-4B8C-83A1-F6EECF244321}">
                <p14:modId xmlns:p14="http://schemas.microsoft.com/office/powerpoint/2010/main" val="2976837165"/>
              </p:ext>
            </p:extLst>
          </p:nvPr>
        </p:nvGraphicFramePr>
        <p:xfrm>
          <a:off x="3853285" y="5429720"/>
          <a:ext cx="1371600" cy="457200"/>
        </p:xfrm>
        <a:graphic>
          <a:graphicData uri="http://schemas.openxmlformats.org/presentationml/2006/ole">
            <mc:AlternateContent xmlns:mc="http://schemas.openxmlformats.org/markup-compatibility/2006">
              <mc:Choice xmlns:v="urn:schemas-microsoft-com:vml" Requires="v">
                <p:oleObj name="Equation" r:id="rId5" imgW="685800" imgH="228600" progId="">
                  <p:embed/>
                </p:oleObj>
              </mc:Choice>
              <mc:Fallback>
                <p:oleObj name="Equation" r:id="rId5" imgW="685800" imgH="228600" progId="">
                  <p:embed/>
                  <p:pic>
                    <p:nvPicPr>
                      <p:cNvPr id="0" name="Picture 2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3285" y="5429720"/>
                        <a:ext cx="1371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71808753"/>
              </p:ext>
            </p:extLst>
          </p:nvPr>
        </p:nvGraphicFramePr>
        <p:xfrm>
          <a:off x="4958233" y="2208213"/>
          <a:ext cx="2071687" cy="688975"/>
        </p:xfrm>
        <a:graphic>
          <a:graphicData uri="http://schemas.openxmlformats.org/presentationml/2006/ole">
            <mc:AlternateContent xmlns:mc="http://schemas.openxmlformats.org/markup-compatibility/2006">
              <mc:Choice xmlns:v="urn:schemas-microsoft-com:vml" Requires="v">
                <p:oleObj name="Equation" r:id="rId7" imgW="1180800" imgH="393480" progId="">
                  <p:embed/>
                </p:oleObj>
              </mc:Choice>
              <mc:Fallback>
                <p:oleObj name="Equation" r:id="rId7" imgW="1180800" imgH="393480" progId="">
                  <p:embed/>
                  <p:pic>
                    <p:nvPicPr>
                      <p:cNvPr id="0" name="Picture 29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8233" y="2208213"/>
                        <a:ext cx="2071687"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826439" y="2320548"/>
            <a:ext cx="2962671" cy="400110"/>
          </a:xfrm>
          <a:prstGeom prst="rect">
            <a:avLst/>
          </a:prstGeom>
          <a:noFill/>
        </p:spPr>
        <p:txBody>
          <a:bodyPr wrap="none" rtlCol="0">
            <a:spAutoFit/>
          </a:bodyPr>
          <a:lstStyle/>
          <a:p>
            <a:r>
              <a:rPr lang="en-US" sz="2000" dirty="0">
                <a:latin typeface="Arial" pitchFamily="34" charset="0"/>
                <a:ea typeface="Tahoma" pitchFamily="34" charset="0"/>
                <a:cs typeface="Arial" pitchFamily="34" charset="0"/>
              </a:rPr>
              <a:t>Universal Gas Constant:</a:t>
            </a:r>
          </a:p>
        </p:txBody>
      </p:sp>
      <p:sp>
        <p:nvSpPr>
          <p:cNvPr id="16"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3</a:t>
            </a:fld>
            <a:endParaRPr lang="en-US" dirty="0"/>
          </a:p>
        </p:txBody>
      </p:sp>
    </p:spTree>
    <p:extLst>
      <p:ext uri="{BB962C8B-B14F-4D97-AF65-F5344CB8AC3E}">
        <p14:creationId xmlns:p14="http://schemas.microsoft.com/office/powerpoint/2010/main" val="330510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162818"/>
                                        </p:tgtEl>
                                        <p:attrNameLst>
                                          <p:attrName>style.visibility</p:attrName>
                                        </p:attrNameLst>
                                      </p:cBhvr>
                                      <p:to>
                                        <p:strVal val="visible"/>
                                      </p:to>
                                    </p:set>
                                    <p:anim calcmode="lin" valueType="num">
                                      <p:cBhvr>
                                        <p:cTn id="16" dur="500" fill="hold"/>
                                        <p:tgtEl>
                                          <p:spTgt spid="162818"/>
                                        </p:tgtEl>
                                        <p:attrNameLst>
                                          <p:attrName>ppt_w</p:attrName>
                                        </p:attrNameLst>
                                      </p:cBhvr>
                                      <p:tavLst>
                                        <p:tav tm="0">
                                          <p:val>
                                            <p:fltVal val="0"/>
                                          </p:val>
                                        </p:tav>
                                        <p:tav tm="100000">
                                          <p:val>
                                            <p:strVal val="#ppt_w"/>
                                          </p:val>
                                        </p:tav>
                                      </p:tavLst>
                                    </p:anim>
                                    <p:anim calcmode="lin" valueType="num">
                                      <p:cBhvr>
                                        <p:cTn id="17" dur="500" fill="hold"/>
                                        <p:tgtEl>
                                          <p:spTgt spid="162818"/>
                                        </p:tgtEl>
                                        <p:attrNameLst>
                                          <p:attrName>ppt_h</p:attrName>
                                        </p:attrNameLst>
                                      </p:cBhvr>
                                      <p:tavLst>
                                        <p:tav tm="0">
                                          <p:val>
                                            <p:fltVal val="0"/>
                                          </p:val>
                                        </p:tav>
                                        <p:tav tm="100000">
                                          <p:val>
                                            <p:strVal val="#ppt_h"/>
                                          </p:val>
                                        </p:tav>
                                      </p:tavLst>
                                    </p:anim>
                                    <p:animEffect transition="in" filter="fade">
                                      <p:cBhvr>
                                        <p:cTn id="18" dur="500"/>
                                        <p:tgtEl>
                                          <p:spTgt spid="162818"/>
                                        </p:tgtEl>
                                      </p:cBhvr>
                                    </p:animEffect>
                                  </p:childTnLst>
                                </p:cTn>
                              </p:par>
                              <p:par>
                                <p:cTn id="19" presetID="53" presetClass="entr" presetSubtype="16"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par>
                                <p:cTn id="24" presetID="53" presetClass="entr" presetSubtype="16"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162819"/>
                                        </p:tgtEl>
                                        <p:attrNameLst>
                                          <p:attrName>style.visibility</p:attrName>
                                        </p:attrNameLst>
                                      </p:cBhvr>
                                      <p:to>
                                        <p:strVal val="visible"/>
                                      </p:to>
                                    </p:set>
                                    <p:animEffect transition="in" filter="fade">
                                      <p:cBhvr>
                                        <p:cTn id="47" dur="5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Psychrometric Terminology</a:t>
            </a:r>
          </a:p>
        </p:txBody>
      </p:sp>
      <p:sp>
        <p:nvSpPr>
          <p:cNvPr id="4" name="TextBox 3"/>
          <p:cNvSpPr txBox="1"/>
          <p:nvPr/>
        </p:nvSpPr>
        <p:spPr>
          <a:xfrm>
            <a:off x="395990" y="1239915"/>
            <a:ext cx="8328910" cy="3785652"/>
          </a:xfrm>
          <a:prstGeom prst="rect">
            <a:avLst/>
          </a:prstGeom>
          <a:noFill/>
        </p:spPr>
        <p:txBody>
          <a:bodyPr wrap="square" rtlCol="0">
            <a:spAutoFit/>
          </a:bodyPr>
          <a:lstStyle/>
          <a:p>
            <a:r>
              <a:rPr lang="en-US" sz="2400" dirty="0">
                <a:latin typeface="Arial" pitchFamily="34" charset="0"/>
                <a:cs typeface="Arial" pitchFamily="34" charset="0"/>
              </a:rPr>
              <a:t>Learn the meaning of these words, and how they are related. </a:t>
            </a:r>
          </a:p>
          <a:p>
            <a:endParaRPr lang="en-US" sz="2400" dirty="0">
              <a:latin typeface="Arial" pitchFamily="34" charset="0"/>
              <a:cs typeface="Arial" pitchFamily="34" charset="0"/>
            </a:endParaRPr>
          </a:p>
          <a:p>
            <a:pPr marL="342900" indent="-342900">
              <a:buFont typeface="Arial" panose="020B0604020202020204" pitchFamily="34" charset="0"/>
              <a:buChar char="•"/>
            </a:pPr>
            <a:r>
              <a:rPr lang="en-US" sz="2400" dirty="0">
                <a:latin typeface="Arial" pitchFamily="34" charset="0"/>
                <a:cs typeface="Arial" pitchFamily="34" charset="0"/>
              </a:rPr>
              <a:t>Mole Fraction Ratio [dim]</a:t>
            </a:r>
          </a:p>
          <a:p>
            <a:pPr marL="342900" indent="-342900">
              <a:buFont typeface="Arial" panose="020B0604020202020204" pitchFamily="34" charset="0"/>
              <a:buChar char="•"/>
            </a:pPr>
            <a:r>
              <a:rPr lang="en-US" sz="2400" dirty="0">
                <a:latin typeface="Arial" pitchFamily="34" charset="0"/>
                <a:cs typeface="Arial" pitchFamily="34" charset="0"/>
              </a:rPr>
              <a:t>Humidity Ratio [</a:t>
            </a:r>
            <a:r>
              <a:rPr lang="en-US" sz="2400" dirty="0" err="1">
                <a:latin typeface="Arial" pitchFamily="34" charset="0"/>
                <a:cs typeface="Arial" pitchFamily="34" charset="0"/>
              </a:rPr>
              <a:t>mass</a:t>
            </a:r>
            <a:r>
              <a:rPr lang="en-US" sz="2400" baseline="-25000" dirty="0" err="1">
                <a:latin typeface="Arial" pitchFamily="34" charset="0"/>
                <a:cs typeface="Arial" pitchFamily="34" charset="0"/>
              </a:rPr>
              <a:t>water</a:t>
            </a:r>
            <a:r>
              <a:rPr lang="en-US" sz="2400" dirty="0">
                <a:latin typeface="Arial" pitchFamily="34" charset="0"/>
                <a:cs typeface="Arial" pitchFamily="34" charset="0"/>
              </a:rPr>
              <a:t>/</a:t>
            </a:r>
            <a:r>
              <a:rPr lang="en-US" sz="2400" dirty="0" err="1">
                <a:latin typeface="Arial" pitchFamily="34" charset="0"/>
                <a:cs typeface="Arial" pitchFamily="34" charset="0"/>
              </a:rPr>
              <a:t>mass</a:t>
            </a:r>
            <a:r>
              <a:rPr lang="en-US" sz="2400" baseline="-25000" dirty="0" err="1">
                <a:latin typeface="Arial" pitchFamily="34" charset="0"/>
                <a:cs typeface="Arial" pitchFamily="34" charset="0"/>
              </a:rPr>
              <a:t>air</a:t>
            </a:r>
            <a:r>
              <a:rPr lang="en-US" sz="2400" dirty="0">
                <a:latin typeface="Arial" pitchFamily="34" charset="0"/>
                <a:cs typeface="Arial" pitchFamily="34" charset="0"/>
              </a:rPr>
              <a:t>]</a:t>
            </a:r>
          </a:p>
          <a:p>
            <a:pPr marL="342900" indent="-342900">
              <a:buFont typeface="Arial" panose="020B0604020202020204" pitchFamily="34" charset="0"/>
              <a:buChar char="•"/>
            </a:pPr>
            <a:r>
              <a:rPr lang="en-US" sz="2400" dirty="0">
                <a:latin typeface="Arial" pitchFamily="34" charset="0"/>
                <a:cs typeface="Arial" pitchFamily="34" charset="0"/>
              </a:rPr>
              <a:t>Relative Humidity [%, or dim]</a:t>
            </a:r>
          </a:p>
          <a:p>
            <a:pPr marL="342900" indent="-342900">
              <a:buFont typeface="Arial" panose="020B0604020202020204" pitchFamily="34" charset="0"/>
              <a:buChar char="•"/>
            </a:pPr>
            <a:r>
              <a:rPr lang="en-US" sz="2400" dirty="0">
                <a:latin typeface="Arial" pitchFamily="34" charset="0"/>
                <a:cs typeface="Arial" pitchFamily="34" charset="0"/>
              </a:rPr>
              <a:t>Dew Point Temperature [°F, °C, °R, K]</a:t>
            </a:r>
          </a:p>
          <a:p>
            <a:endParaRPr lang="en-US" sz="2400" dirty="0">
              <a:latin typeface="Arial" pitchFamily="34" charset="0"/>
              <a:cs typeface="Arial" pitchFamily="34" charset="0"/>
            </a:endParaRPr>
          </a:p>
          <a:p>
            <a:r>
              <a:rPr lang="en-US" sz="2400" dirty="0">
                <a:latin typeface="Arial" pitchFamily="34" charset="0"/>
                <a:cs typeface="Arial" pitchFamily="34" charset="0"/>
              </a:rPr>
              <a:t>And the </a:t>
            </a:r>
            <a:r>
              <a:rPr lang="en-US" sz="2400">
                <a:latin typeface="Arial" pitchFamily="34" charset="0"/>
                <a:cs typeface="Arial" pitchFamily="34" charset="0"/>
              </a:rPr>
              <a:t>most “English Unit” </a:t>
            </a:r>
            <a:r>
              <a:rPr lang="en-US" sz="2400" dirty="0" err="1">
                <a:latin typeface="Arial" pitchFamily="34" charset="0"/>
                <a:cs typeface="Arial" pitchFamily="34" charset="0"/>
              </a:rPr>
              <a:t>Unit</a:t>
            </a:r>
            <a:r>
              <a:rPr lang="en-US" sz="2400" dirty="0">
                <a:latin typeface="Arial" pitchFamily="34" charset="0"/>
                <a:cs typeface="Arial" pitchFamily="34" charset="0"/>
              </a:rPr>
              <a:t> of all time!</a:t>
            </a:r>
          </a:p>
          <a:p>
            <a:pPr marL="342900" indent="-342900">
              <a:buFont typeface="Arial" panose="020B0604020202020204" pitchFamily="34" charset="0"/>
              <a:buChar char="•"/>
            </a:pPr>
            <a:endParaRPr lang="en-US" sz="2400" dirty="0">
              <a:latin typeface="Arial" pitchFamily="34" charset="0"/>
              <a:cs typeface="Arial" pitchFamily="34" charset="0"/>
            </a:endParaRPr>
          </a:p>
        </p:txBody>
      </p:sp>
      <p:sp>
        <p:nvSpPr>
          <p:cNvPr id="9"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4</a:t>
            </a:fld>
            <a:endParaRPr lang="en-US" dirty="0"/>
          </a:p>
        </p:txBody>
      </p:sp>
    </p:spTree>
    <p:extLst>
      <p:ext uri="{BB962C8B-B14F-4D97-AF65-F5344CB8AC3E}">
        <p14:creationId xmlns:p14="http://schemas.microsoft.com/office/powerpoint/2010/main" val="134303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Moist Air</a:t>
            </a:r>
          </a:p>
        </p:txBody>
      </p:sp>
      <p:sp>
        <p:nvSpPr>
          <p:cNvPr id="4" name="TextBox 3"/>
          <p:cNvSpPr txBox="1"/>
          <p:nvPr/>
        </p:nvSpPr>
        <p:spPr>
          <a:xfrm>
            <a:off x="395990" y="1239915"/>
            <a:ext cx="8328910" cy="1200329"/>
          </a:xfrm>
          <a:prstGeom prst="rect">
            <a:avLst/>
          </a:prstGeom>
          <a:noFill/>
        </p:spPr>
        <p:txBody>
          <a:bodyPr wrap="square" rtlCol="0">
            <a:spAutoFit/>
          </a:bodyPr>
          <a:lstStyle/>
          <a:p>
            <a:r>
              <a:rPr lang="en-US" sz="2400" dirty="0">
                <a:latin typeface="Arial" pitchFamily="34" charset="0"/>
                <a:cs typeface="Arial" pitchFamily="34" charset="0"/>
              </a:rPr>
              <a:t>The field of psychrometrics (air-water vapor properties) has adopted other properties to represent the composition of the mixture rather than the mole fraction</a:t>
            </a:r>
            <a:r>
              <a:rPr lang="en-US" sz="2400" dirty="0">
                <a:cs typeface="Arial" pitchFamily="34" charset="0"/>
              </a:rPr>
              <a:t>.</a:t>
            </a:r>
            <a:endParaRPr lang="en-US" sz="2400" dirty="0">
              <a:latin typeface="Arial" pitchFamily="34" charset="0"/>
              <a:cs typeface="Arial" pitchFamily="34" charset="0"/>
            </a:endParaRPr>
          </a:p>
        </p:txBody>
      </p:sp>
      <p:graphicFrame>
        <p:nvGraphicFramePr>
          <p:cNvPr id="163842" name="Object 2"/>
          <p:cNvGraphicFramePr>
            <a:graphicFrameLocks noChangeAspect="1"/>
          </p:cNvGraphicFramePr>
          <p:nvPr/>
        </p:nvGraphicFramePr>
        <p:xfrm>
          <a:off x="2459725" y="2981325"/>
          <a:ext cx="844550" cy="755650"/>
        </p:xfrm>
        <a:graphic>
          <a:graphicData uri="http://schemas.openxmlformats.org/presentationml/2006/ole">
            <mc:AlternateContent xmlns:mc="http://schemas.openxmlformats.org/markup-compatibility/2006">
              <mc:Choice xmlns:v="urn:schemas-microsoft-com:vml" Requires="v">
                <p:oleObj name="Equation" r:id="rId3" imgW="482400" imgH="431640" progId="">
                  <p:embed/>
                </p:oleObj>
              </mc:Choice>
              <mc:Fallback>
                <p:oleObj name="Equation" r:id="rId3" imgW="482400" imgH="431640" progId="">
                  <p:embed/>
                  <p:pic>
                    <p:nvPicPr>
                      <p:cNvPr id="16384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9725" y="2981325"/>
                        <a:ext cx="844550"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43" name="Object 3"/>
          <p:cNvGraphicFramePr>
            <a:graphicFrameLocks noChangeAspect="1"/>
          </p:cNvGraphicFramePr>
          <p:nvPr/>
        </p:nvGraphicFramePr>
        <p:xfrm>
          <a:off x="5526440" y="2981325"/>
          <a:ext cx="889000" cy="755650"/>
        </p:xfrm>
        <a:graphic>
          <a:graphicData uri="http://schemas.openxmlformats.org/presentationml/2006/ole">
            <mc:AlternateContent xmlns:mc="http://schemas.openxmlformats.org/markup-compatibility/2006">
              <mc:Choice xmlns:v="urn:schemas-microsoft-com:vml" Requires="v">
                <p:oleObj name="Equation" r:id="rId5" imgW="507960" imgH="431640" progId="">
                  <p:embed/>
                </p:oleObj>
              </mc:Choice>
              <mc:Fallback>
                <p:oleObj name="Equation" r:id="rId5" imgW="507960" imgH="431640" progId="">
                  <p:embed/>
                  <p:pic>
                    <p:nvPicPr>
                      <p:cNvPr id="16384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6440" y="2981325"/>
                        <a:ext cx="889000"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395990" y="3889860"/>
            <a:ext cx="4366510" cy="461665"/>
          </a:xfrm>
          <a:prstGeom prst="rect">
            <a:avLst/>
          </a:prstGeom>
          <a:noFill/>
        </p:spPr>
        <p:txBody>
          <a:bodyPr wrap="square" rtlCol="0">
            <a:spAutoFit/>
          </a:bodyPr>
          <a:lstStyle/>
          <a:p>
            <a:r>
              <a:rPr lang="en-US" sz="2400" dirty="0">
                <a:latin typeface="Arial" pitchFamily="34" charset="0"/>
                <a:cs typeface="Arial" pitchFamily="34" charset="0"/>
              </a:rPr>
              <a:t>These properties are related,</a:t>
            </a:r>
          </a:p>
        </p:txBody>
      </p:sp>
      <p:graphicFrame>
        <p:nvGraphicFramePr>
          <p:cNvPr id="163844" name="Object 4"/>
          <p:cNvGraphicFramePr>
            <a:graphicFrameLocks noChangeAspect="1"/>
          </p:cNvGraphicFramePr>
          <p:nvPr/>
        </p:nvGraphicFramePr>
        <p:xfrm>
          <a:off x="2193925" y="4594225"/>
          <a:ext cx="4733925" cy="755650"/>
        </p:xfrm>
        <a:graphic>
          <a:graphicData uri="http://schemas.openxmlformats.org/presentationml/2006/ole">
            <mc:AlternateContent xmlns:mc="http://schemas.openxmlformats.org/markup-compatibility/2006">
              <mc:Choice xmlns:v="urn:schemas-microsoft-com:vml" Requires="v">
                <p:oleObj name="Equation" r:id="rId7" imgW="2705040" imgH="431640" progId="">
                  <p:embed/>
                </p:oleObj>
              </mc:Choice>
              <mc:Fallback>
                <p:oleObj name="Equation" r:id="rId7" imgW="2705040" imgH="431640" progId="">
                  <p:embed/>
                  <p:pic>
                    <p:nvPicPr>
                      <p:cNvPr id="163844"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3925" y="4594225"/>
                        <a:ext cx="4733925"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5</a:t>
            </a:fld>
            <a:endParaRPr lang="en-US" dirty="0"/>
          </a:p>
        </p:txBody>
      </p:sp>
      <p:sp>
        <p:nvSpPr>
          <p:cNvPr id="3" name="TextBox 2"/>
          <p:cNvSpPr txBox="1"/>
          <p:nvPr/>
        </p:nvSpPr>
        <p:spPr>
          <a:xfrm>
            <a:off x="1576410" y="2541335"/>
            <a:ext cx="2855269" cy="461665"/>
          </a:xfrm>
          <a:prstGeom prst="rect">
            <a:avLst/>
          </a:prstGeom>
          <a:noFill/>
        </p:spPr>
        <p:txBody>
          <a:bodyPr wrap="none" rtlCol="0">
            <a:spAutoFit/>
          </a:bodyPr>
          <a:lstStyle/>
          <a:p>
            <a:r>
              <a:rPr lang="en-US" sz="2400" u="sng" dirty="0">
                <a:latin typeface="Arial" pitchFamily="34" charset="0"/>
                <a:ea typeface="Tahoma" pitchFamily="34" charset="0"/>
                <a:cs typeface="Tahoma" pitchFamily="34" charset="0"/>
              </a:rPr>
              <a:t>Mole Fraction Ratio</a:t>
            </a:r>
          </a:p>
        </p:txBody>
      </p:sp>
      <p:sp>
        <p:nvSpPr>
          <p:cNvPr id="10" name="TextBox 9"/>
          <p:cNvSpPr txBox="1"/>
          <p:nvPr/>
        </p:nvSpPr>
        <p:spPr>
          <a:xfrm>
            <a:off x="4917645" y="2541334"/>
            <a:ext cx="2188420" cy="461665"/>
          </a:xfrm>
          <a:prstGeom prst="rect">
            <a:avLst/>
          </a:prstGeom>
          <a:noFill/>
        </p:spPr>
        <p:txBody>
          <a:bodyPr wrap="none" rtlCol="0">
            <a:spAutoFit/>
          </a:bodyPr>
          <a:lstStyle/>
          <a:p>
            <a:r>
              <a:rPr lang="en-US" sz="2400" u="sng" dirty="0">
                <a:latin typeface="Arial" pitchFamily="34" charset="0"/>
                <a:ea typeface="Tahoma" pitchFamily="34" charset="0"/>
                <a:cs typeface="Tahoma" pitchFamily="34" charset="0"/>
              </a:rPr>
              <a:t>Humidity Ratio</a:t>
            </a:r>
          </a:p>
        </p:txBody>
      </p:sp>
    </p:spTree>
    <p:extLst>
      <p:ext uri="{BB962C8B-B14F-4D97-AF65-F5344CB8AC3E}">
        <p14:creationId xmlns:p14="http://schemas.microsoft.com/office/powerpoint/2010/main" val="120125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163842"/>
                                        </p:tgtEl>
                                        <p:attrNameLst>
                                          <p:attrName>style.visibility</p:attrName>
                                        </p:attrNameLst>
                                      </p:cBhvr>
                                      <p:to>
                                        <p:strVal val="visible"/>
                                      </p:to>
                                    </p:set>
                                    <p:anim calcmode="lin" valueType="num">
                                      <p:cBhvr>
                                        <p:cTn id="12" dur="500" fill="hold"/>
                                        <p:tgtEl>
                                          <p:spTgt spid="163842"/>
                                        </p:tgtEl>
                                        <p:attrNameLst>
                                          <p:attrName>ppt_w</p:attrName>
                                        </p:attrNameLst>
                                      </p:cBhvr>
                                      <p:tavLst>
                                        <p:tav tm="0">
                                          <p:val>
                                            <p:fltVal val="0"/>
                                          </p:val>
                                        </p:tav>
                                        <p:tav tm="100000">
                                          <p:val>
                                            <p:strVal val="#ppt_w"/>
                                          </p:val>
                                        </p:tav>
                                      </p:tavLst>
                                    </p:anim>
                                    <p:anim calcmode="lin" valueType="num">
                                      <p:cBhvr>
                                        <p:cTn id="13" dur="500" fill="hold"/>
                                        <p:tgtEl>
                                          <p:spTgt spid="163842"/>
                                        </p:tgtEl>
                                        <p:attrNameLst>
                                          <p:attrName>ppt_h</p:attrName>
                                        </p:attrNameLst>
                                      </p:cBhvr>
                                      <p:tavLst>
                                        <p:tav tm="0">
                                          <p:val>
                                            <p:fltVal val="0"/>
                                          </p:val>
                                        </p:tav>
                                        <p:tav tm="100000">
                                          <p:val>
                                            <p:strVal val="#ppt_h"/>
                                          </p:val>
                                        </p:tav>
                                      </p:tavLst>
                                    </p:anim>
                                    <p:animEffect transition="in" filter="fade">
                                      <p:cBhvr>
                                        <p:cTn id="14" dur="500"/>
                                        <p:tgtEl>
                                          <p:spTgt spid="16384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16" fill="hold" nodeType="withEffect">
                                  <p:stCondLst>
                                    <p:cond delay="0"/>
                                  </p:stCondLst>
                                  <p:childTnLst>
                                    <p:set>
                                      <p:cBhvr>
                                        <p:cTn id="23" dur="1" fill="hold">
                                          <p:stCondLst>
                                            <p:cond delay="0"/>
                                          </p:stCondLst>
                                        </p:cTn>
                                        <p:tgtEl>
                                          <p:spTgt spid="163843"/>
                                        </p:tgtEl>
                                        <p:attrNameLst>
                                          <p:attrName>style.visibility</p:attrName>
                                        </p:attrNameLst>
                                      </p:cBhvr>
                                      <p:to>
                                        <p:strVal val="visible"/>
                                      </p:to>
                                    </p:set>
                                    <p:anim calcmode="lin" valueType="num">
                                      <p:cBhvr>
                                        <p:cTn id="24" dur="500" fill="hold"/>
                                        <p:tgtEl>
                                          <p:spTgt spid="163843"/>
                                        </p:tgtEl>
                                        <p:attrNameLst>
                                          <p:attrName>ppt_w</p:attrName>
                                        </p:attrNameLst>
                                      </p:cBhvr>
                                      <p:tavLst>
                                        <p:tav tm="0">
                                          <p:val>
                                            <p:fltVal val="0"/>
                                          </p:val>
                                        </p:tav>
                                        <p:tav tm="100000">
                                          <p:val>
                                            <p:strVal val="#ppt_w"/>
                                          </p:val>
                                        </p:tav>
                                      </p:tavLst>
                                    </p:anim>
                                    <p:anim calcmode="lin" valueType="num">
                                      <p:cBhvr>
                                        <p:cTn id="25" dur="500" fill="hold"/>
                                        <p:tgtEl>
                                          <p:spTgt spid="163843"/>
                                        </p:tgtEl>
                                        <p:attrNameLst>
                                          <p:attrName>ppt_h</p:attrName>
                                        </p:attrNameLst>
                                      </p:cBhvr>
                                      <p:tavLst>
                                        <p:tav tm="0">
                                          <p:val>
                                            <p:fltVal val="0"/>
                                          </p:val>
                                        </p:tav>
                                        <p:tav tm="100000">
                                          <p:val>
                                            <p:strVal val="#ppt_h"/>
                                          </p:val>
                                        </p:tav>
                                      </p:tavLst>
                                    </p:anim>
                                    <p:animEffect transition="in" filter="fade">
                                      <p:cBhvr>
                                        <p:cTn id="26" dur="500"/>
                                        <p:tgtEl>
                                          <p:spTgt spid="16384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63844"/>
                                        </p:tgtEl>
                                        <p:attrNameLst>
                                          <p:attrName>style.visibility</p:attrName>
                                        </p:attrNameLst>
                                      </p:cBhvr>
                                      <p:to>
                                        <p:strVal val="visible"/>
                                      </p:to>
                                    </p:set>
                                    <p:animEffect transition="in" filter="fade">
                                      <p:cBhvr>
                                        <p:cTn id="35" dur="500"/>
                                        <p:tgtEl>
                                          <p:spTgt spid="163844"/>
                                        </p:tgtEl>
                                      </p:cBhvr>
                                    </p:animEffect>
                                  </p:childTnLst>
                                </p:cTn>
                              </p:par>
                            </p:childTnLst>
                          </p:cTn>
                        </p:par>
                      </p:childTnLst>
                    </p:cTn>
                  </p:par>
                  <p:par>
                    <p:cTn id="36" fill="hold">
                      <p:stCondLst>
                        <p:cond delay="indefinite"/>
                      </p:stCondLst>
                      <p:childTnLst>
                        <p:par>
                          <p:cTn id="37" fill="hold">
                            <p:stCondLst>
                              <p:cond delay="0"/>
                            </p:stCondLst>
                            <p:childTnLst>
                              <p:par>
                                <p:cTn id="38" presetID="32" presetClass="emph" presetSubtype="0" fill="hold" grpId="1" nodeType="clickEffect">
                                  <p:stCondLst>
                                    <p:cond delay="0"/>
                                  </p:stCondLst>
                                  <p:childTnLst>
                                    <p:animRot by="120000">
                                      <p:cBhvr>
                                        <p:cTn id="39" dur="100" fill="hold">
                                          <p:stCondLst>
                                            <p:cond delay="0"/>
                                          </p:stCondLst>
                                        </p:cTn>
                                        <p:tgtEl>
                                          <p:spTgt spid="10"/>
                                        </p:tgtEl>
                                        <p:attrNameLst>
                                          <p:attrName>r</p:attrName>
                                        </p:attrNameLst>
                                      </p:cBhvr>
                                    </p:animRot>
                                    <p:animRot by="-240000">
                                      <p:cBhvr>
                                        <p:cTn id="40" dur="200" fill="hold">
                                          <p:stCondLst>
                                            <p:cond delay="200"/>
                                          </p:stCondLst>
                                        </p:cTn>
                                        <p:tgtEl>
                                          <p:spTgt spid="10"/>
                                        </p:tgtEl>
                                        <p:attrNameLst>
                                          <p:attrName>r</p:attrName>
                                        </p:attrNameLst>
                                      </p:cBhvr>
                                    </p:animRot>
                                    <p:animRot by="240000">
                                      <p:cBhvr>
                                        <p:cTn id="41" dur="200" fill="hold">
                                          <p:stCondLst>
                                            <p:cond delay="400"/>
                                          </p:stCondLst>
                                        </p:cTn>
                                        <p:tgtEl>
                                          <p:spTgt spid="10"/>
                                        </p:tgtEl>
                                        <p:attrNameLst>
                                          <p:attrName>r</p:attrName>
                                        </p:attrNameLst>
                                      </p:cBhvr>
                                    </p:animRot>
                                    <p:animRot by="-240000">
                                      <p:cBhvr>
                                        <p:cTn id="42" dur="200" fill="hold">
                                          <p:stCondLst>
                                            <p:cond delay="600"/>
                                          </p:stCondLst>
                                        </p:cTn>
                                        <p:tgtEl>
                                          <p:spTgt spid="10"/>
                                        </p:tgtEl>
                                        <p:attrNameLst>
                                          <p:attrName>r</p:attrName>
                                        </p:attrNameLst>
                                      </p:cBhvr>
                                    </p:animRot>
                                    <p:animRot by="120000">
                                      <p:cBhvr>
                                        <p:cTn id="43" dur="200" fill="hold">
                                          <p:stCondLst>
                                            <p:cond delay="800"/>
                                          </p:stCondLst>
                                        </p:cTn>
                                        <p:tgtEl>
                                          <p:spTgt spid="10"/>
                                        </p:tgtEl>
                                        <p:attrNameLst>
                                          <p:attrName>r</p:attrName>
                                        </p:attrNameLst>
                                      </p:cBhvr>
                                    </p:animRot>
                                  </p:childTnLst>
                                </p:cTn>
                              </p:par>
                              <p:par>
                                <p:cTn id="44" presetID="32" presetClass="emph" presetSubtype="0" fill="hold" nodeType="withEffect">
                                  <p:stCondLst>
                                    <p:cond delay="0"/>
                                  </p:stCondLst>
                                  <p:childTnLst>
                                    <p:animRot by="120000">
                                      <p:cBhvr>
                                        <p:cTn id="45" dur="100" fill="hold">
                                          <p:stCondLst>
                                            <p:cond delay="0"/>
                                          </p:stCondLst>
                                        </p:cTn>
                                        <p:tgtEl>
                                          <p:spTgt spid="163843"/>
                                        </p:tgtEl>
                                        <p:attrNameLst>
                                          <p:attrName>r</p:attrName>
                                        </p:attrNameLst>
                                      </p:cBhvr>
                                    </p:animRot>
                                    <p:animRot by="-240000">
                                      <p:cBhvr>
                                        <p:cTn id="46" dur="200" fill="hold">
                                          <p:stCondLst>
                                            <p:cond delay="200"/>
                                          </p:stCondLst>
                                        </p:cTn>
                                        <p:tgtEl>
                                          <p:spTgt spid="163843"/>
                                        </p:tgtEl>
                                        <p:attrNameLst>
                                          <p:attrName>r</p:attrName>
                                        </p:attrNameLst>
                                      </p:cBhvr>
                                    </p:animRot>
                                    <p:animRot by="240000">
                                      <p:cBhvr>
                                        <p:cTn id="47" dur="200" fill="hold">
                                          <p:stCondLst>
                                            <p:cond delay="400"/>
                                          </p:stCondLst>
                                        </p:cTn>
                                        <p:tgtEl>
                                          <p:spTgt spid="163843"/>
                                        </p:tgtEl>
                                        <p:attrNameLst>
                                          <p:attrName>r</p:attrName>
                                        </p:attrNameLst>
                                      </p:cBhvr>
                                    </p:animRot>
                                    <p:animRot by="-240000">
                                      <p:cBhvr>
                                        <p:cTn id="48" dur="200" fill="hold">
                                          <p:stCondLst>
                                            <p:cond delay="600"/>
                                          </p:stCondLst>
                                        </p:cTn>
                                        <p:tgtEl>
                                          <p:spTgt spid="163843"/>
                                        </p:tgtEl>
                                        <p:attrNameLst>
                                          <p:attrName>r</p:attrName>
                                        </p:attrNameLst>
                                      </p:cBhvr>
                                    </p:animRot>
                                    <p:animRot by="120000">
                                      <p:cBhvr>
                                        <p:cTn id="49" dur="200" fill="hold">
                                          <p:stCondLst>
                                            <p:cond delay="800"/>
                                          </p:stCondLst>
                                        </p:cTn>
                                        <p:tgtEl>
                                          <p:spTgt spid="16384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p:bldP spid="1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Moist Air</a:t>
            </a:r>
          </a:p>
        </p:txBody>
      </p:sp>
      <p:sp>
        <p:nvSpPr>
          <p:cNvPr id="4" name="TextBox 3"/>
          <p:cNvSpPr txBox="1"/>
          <p:nvPr/>
        </p:nvSpPr>
        <p:spPr>
          <a:xfrm>
            <a:off x="385854" y="1201510"/>
            <a:ext cx="3328895" cy="461665"/>
          </a:xfrm>
          <a:prstGeom prst="rect">
            <a:avLst/>
          </a:prstGeom>
          <a:noFill/>
        </p:spPr>
        <p:txBody>
          <a:bodyPr wrap="square" rtlCol="0">
            <a:spAutoFit/>
          </a:bodyPr>
          <a:lstStyle/>
          <a:p>
            <a:r>
              <a:rPr lang="en-US" sz="2400" u="sng" dirty="0">
                <a:latin typeface="Arial" pitchFamily="34" charset="0"/>
                <a:cs typeface="Arial" pitchFamily="34" charset="0"/>
              </a:rPr>
              <a:t>Relative Humidity - </a:t>
            </a:r>
            <a:r>
              <a:rPr lang="el-GR" sz="2400" i="1" u="sng" dirty="0">
                <a:latin typeface="Arial" pitchFamily="34" charset="0"/>
                <a:cs typeface="Arial" pitchFamily="34" charset="0"/>
              </a:rPr>
              <a:t>ϕ</a:t>
            </a:r>
            <a:endParaRPr lang="en-US" sz="2400" i="1" u="sng" dirty="0">
              <a:latin typeface="Arial" pitchFamily="34" charset="0"/>
              <a:cs typeface="Arial" pitchFamily="34" charset="0"/>
            </a:endParaRPr>
          </a:p>
        </p:txBody>
      </p:sp>
      <p:graphicFrame>
        <p:nvGraphicFramePr>
          <p:cNvPr id="163842" name="Object 2"/>
          <p:cNvGraphicFramePr>
            <a:graphicFrameLocks noChangeAspect="1"/>
          </p:cNvGraphicFramePr>
          <p:nvPr>
            <p:extLst>
              <p:ext uri="{D42A27DB-BD31-4B8C-83A1-F6EECF244321}">
                <p14:modId xmlns:p14="http://schemas.microsoft.com/office/powerpoint/2010/main" val="1370069110"/>
              </p:ext>
            </p:extLst>
          </p:nvPr>
        </p:nvGraphicFramePr>
        <p:xfrm>
          <a:off x="2952750" y="5208588"/>
          <a:ext cx="3222625" cy="844550"/>
        </p:xfrm>
        <a:graphic>
          <a:graphicData uri="http://schemas.openxmlformats.org/presentationml/2006/ole">
            <mc:AlternateContent xmlns:mc="http://schemas.openxmlformats.org/markup-compatibility/2006">
              <mc:Choice xmlns:v="urn:schemas-microsoft-com:vml" Requires="v">
                <p:oleObj name="Equation" r:id="rId3" imgW="1841400" imgH="482400" progId="">
                  <p:embed/>
                </p:oleObj>
              </mc:Choice>
              <mc:Fallback>
                <p:oleObj name="Equation" r:id="rId3" imgW="1841400" imgH="482400" progId="">
                  <p:embed/>
                  <p:pic>
                    <p:nvPicPr>
                      <p:cNvPr id="0" name="Picture 7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2750" y="5208588"/>
                        <a:ext cx="3222625"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rot="5400000">
            <a:off x="-323850" y="3524250"/>
            <a:ext cx="2476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4762500"/>
            <a:ext cx="36957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1143000" y="2568129"/>
            <a:ext cx="3332648" cy="2003871"/>
          </a:xfrm>
          <a:custGeom>
            <a:avLst/>
            <a:gdLst>
              <a:gd name="connsiteX0" fmla="*/ 0 w 3332648"/>
              <a:gd name="connsiteY0" fmla="*/ 1966086 h 2003871"/>
              <a:gd name="connsiteX1" fmla="*/ 929514 w 3332648"/>
              <a:gd name="connsiteY1" fmla="*/ 69273 h 2003871"/>
              <a:gd name="connsiteX2" fmla="*/ 2236880 w 3332648"/>
              <a:gd name="connsiteY2" fmla="*/ 1550450 h 2003871"/>
              <a:gd name="connsiteX3" fmla="*/ 3332648 w 3332648"/>
              <a:gd name="connsiteY3" fmla="*/ 2003871 h 2003871"/>
            </a:gdLst>
            <a:ahLst/>
            <a:cxnLst>
              <a:cxn ang="0">
                <a:pos x="connsiteX0" y="connsiteY0"/>
              </a:cxn>
              <a:cxn ang="0">
                <a:pos x="connsiteX1" y="connsiteY1"/>
              </a:cxn>
              <a:cxn ang="0">
                <a:pos x="connsiteX2" y="connsiteY2"/>
              </a:cxn>
              <a:cxn ang="0">
                <a:pos x="connsiteX3" y="connsiteY3"/>
              </a:cxn>
            </a:cxnLst>
            <a:rect l="l" t="t" r="r" b="b"/>
            <a:pathLst>
              <a:path w="3332648" h="2003871">
                <a:moveTo>
                  <a:pt x="0" y="1966086"/>
                </a:moveTo>
                <a:cubicBezTo>
                  <a:pt x="278350" y="1052316"/>
                  <a:pt x="556701" y="138546"/>
                  <a:pt x="929514" y="69273"/>
                </a:cubicBezTo>
                <a:cubicBezTo>
                  <a:pt x="1302327" y="0"/>
                  <a:pt x="1836358" y="1228017"/>
                  <a:pt x="2236880" y="1550450"/>
                </a:cubicBezTo>
                <a:cubicBezTo>
                  <a:pt x="2637402" y="1872883"/>
                  <a:pt x="3151279" y="1928301"/>
                  <a:pt x="3332648" y="200387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64869" name="Object 5"/>
          <p:cNvGraphicFramePr>
            <a:graphicFrameLocks noChangeAspect="1"/>
          </p:cNvGraphicFramePr>
          <p:nvPr/>
        </p:nvGraphicFramePr>
        <p:xfrm>
          <a:off x="647700" y="2209800"/>
          <a:ext cx="209550" cy="247650"/>
        </p:xfrm>
        <a:graphic>
          <a:graphicData uri="http://schemas.openxmlformats.org/presentationml/2006/ole">
            <mc:AlternateContent xmlns:mc="http://schemas.openxmlformats.org/markup-compatibility/2006">
              <mc:Choice xmlns:v="urn:schemas-microsoft-com:vml" Requires="v">
                <p:oleObj name="Equation" r:id="rId5" imgW="139579" imgH="164957" progId="">
                  <p:embed/>
                </p:oleObj>
              </mc:Choice>
              <mc:Fallback>
                <p:oleObj name="Equation" r:id="rId5" imgW="139579" imgH="164957" progId="">
                  <p:embed/>
                  <p:pic>
                    <p:nvPicPr>
                      <p:cNvPr id="0" name="Picture 7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2209800"/>
                        <a:ext cx="209550"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0" name="Object 6"/>
          <p:cNvGraphicFramePr>
            <a:graphicFrameLocks noChangeAspect="1"/>
          </p:cNvGraphicFramePr>
          <p:nvPr/>
        </p:nvGraphicFramePr>
        <p:xfrm>
          <a:off x="4476750" y="4781550"/>
          <a:ext cx="171450" cy="209550"/>
        </p:xfrm>
        <a:graphic>
          <a:graphicData uri="http://schemas.openxmlformats.org/presentationml/2006/ole">
            <mc:AlternateContent xmlns:mc="http://schemas.openxmlformats.org/markup-compatibility/2006">
              <mc:Choice xmlns:v="urn:schemas-microsoft-com:vml" Requires="v">
                <p:oleObj name="Equation" r:id="rId7" imgW="114201" imgH="139579" progId="">
                  <p:embed/>
                </p:oleObj>
              </mc:Choice>
              <mc:Fallback>
                <p:oleObj name="Equation" r:id="rId7" imgW="114201" imgH="139579" progId="">
                  <p:embed/>
                  <p:pic>
                    <p:nvPicPr>
                      <p:cNvPr id="0" name="Picture 7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76750" y="4781550"/>
                        <a:ext cx="171450"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0" name="Straight Connector 19"/>
          <p:cNvCxnSpPr/>
          <p:nvPr/>
        </p:nvCxnSpPr>
        <p:spPr>
          <a:xfrm>
            <a:off x="1257300" y="41910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3467100" y="2611582"/>
            <a:ext cx="1813686" cy="1579418"/>
          </a:xfrm>
          <a:custGeom>
            <a:avLst/>
            <a:gdLst>
              <a:gd name="connsiteX0" fmla="*/ 0 w 1813686"/>
              <a:gd name="connsiteY0" fmla="*/ 1579418 h 1579418"/>
              <a:gd name="connsiteX1" fmla="*/ 778374 w 1813686"/>
              <a:gd name="connsiteY1" fmla="*/ 1125997 h 1579418"/>
              <a:gd name="connsiteX2" fmla="*/ 1813686 w 1813686"/>
              <a:gd name="connsiteY2" fmla="*/ 0 h 1579418"/>
            </a:gdLst>
            <a:ahLst/>
            <a:cxnLst>
              <a:cxn ang="0">
                <a:pos x="connsiteX0" y="connsiteY0"/>
              </a:cxn>
              <a:cxn ang="0">
                <a:pos x="connsiteX1" y="connsiteY1"/>
              </a:cxn>
              <a:cxn ang="0">
                <a:pos x="connsiteX2" y="connsiteY2"/>
              </a:cxn>
            </a:cxnLst>
            <a:rect l="l" t="t" r="r" b="b"/>
            <a:pathLst>
              <a:path w="1813686" h="1579418">
                <a:moveTo>
                  <a:pt x="0" y="1579418"/>
                </a:moveTo>
                <a:cubicBezTo>
                  <a:pt x="238046" y="1484325"/>
                  <a:pt x="476093" y="1389233"/>
                  <a:pt x="778374" y="1125997"/>
                </a:cubicBezTo>
                <a:cubicBezTo>
                  <a:pt x="1080655" y="862761"/>
                  <a:pt x="1641134" y="185147"/>
                  <a:pt x="181368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 name="Straight Connector 22"/>
          <p:cNvCxnSpPr/>
          <p:nvPr/>
        </p:nvCxnSpPr>
        <p:spPr>
          <a:xfrm>
            <a:off x="800100" y="3505200"/>
            <a:ext cx="42291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4457700" y="3467100"/>
            <a:ext cx="76200" cy="76200"/>
          </a:xfrm>
          <a:prstGeom prst="ellipse">
            <a:avLst/>
          </a:prstGeom>
          <a:solidFill>
            <a:schemeClr val="tx2"/>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4871" name="Object 7"/>
          <p:cNvGraphicFramePr>
            <a:graphicFrameLocks noChangeAspect="1"/>
          </p:cNvGraphicFramePr>
          <p:nvPr>
            <p:extLst>
              <p:ext uri="{D42A27DB-BD31-4B8C-83A1-F6EECF244321}">
                <p14:modId xmlns:p14="http://schemas.microsoft.com/office/powerpoint/2010/main" val="748768571"/>
              </p:ext>
            </p:extLst>
          </p:nvPr>
        </p:nvGraphicFramePr>
        <p:xfrm>
          <a:off x="5229225" y="2324100"/>
          <a:ext cx="266700" cy="342900"/>
        </p:xfrm>
        <a:graphic>
          <a:graphicData uri="http://schemas.openxmlformats.org/presentationml/2006/ole">
            <mc:AlternateContent xmlns:mc="http://schemas.openxmlformats.org/markup-compatibility/2006">
              <mc:Choice xmlns:v="urn:schemas-microsoft-com:vml" Requires="v">
                <p:oleObj name="Equation" r:id="rId9" imgW="177480" imgH="228600" progId="">
                  <p:embed/>
                </p:oleObj>
              </mc:Choice>
              <mc:Fallback>
                <p:oleObj name="Equation" r:id="rId9" imgW="177480" imgH="228600" progId="">
                  <p:embed/>
                  <p:pic>
                    <p:nvPicPr>
                      <p:cNvPr id="0" name="Picture 7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9225" y="2324100"/>
                        <a:ext cx="266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Freeform 26"/>
          <p:cNvSpPr/>
          <p:nvPr/>
        </p:nvSpPr>
        <p:spPr>
          <a:xfrm>
            <a:off x="2895600" y="1969611"/>
            <a:ext cx="1638300" cy="1535590"/>
          </a:xfrm>
          <a:custGeom>
            <a:avLst/>
            <a:gdLst>
              <a:gd name="connsiteX0" fmla="*/ 0 w 1813686"/>
              <a:gd name="connsiteY0" fmla="*/ 1579418 h 1579418"/>
              <a:gd name="connsiteX1" fmla="*/ 778374 w 1813686"/>
              <a:gd name="connsiteY1" fmla="*/ 1125997 h 1579418"/>
              <a:gd name="connsiteX2" fmla="*/ 1813686 w 1813686"/>
              <a:gd name="connsiteY2" fmla="*/ 0 h 1579418"/>
            </a:gdLst>
            <a:ahLst/>
            <a:cxnLst>
              <a:cxn ang="0">
                <a:pos x="connsiteX0" y="connsiteY0"/>
              </a:cxn>
              <a:cxn ang="0">
                <a:pos x="connsiteX1" y="connsiteY1"/>
              </a:cxn>
              <a:cxn ang="0">
                <a:pos x="connsiteX2" y="connsiteY2"/>
              </a:cxn>
            </a:cxnLst>
            <a:rect l="l" t="t" r="r" b="b"/>
            <a:pathLst>
              <a:path w="1813686" h="1579418">
                <a:moveTo>
                  <a:pt x="0" y="1579418"/>
                </a:moveTo>
                <a:cubicBezTo>
                  <a:pt x="238046" y="1484325"/>
                  <a:pt x="476093" y="1389233"/>
                  <a:pt x="778374" y="1125997"/>
                </a:cubicBezTo>
                <a:cubicBezTo>
                  <a:pt x="1080655" y="862761"/>
                  <a:pt x="1641134" y="185147"/>
                  <a:pt x="181368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64872" name="Object 8"/>
          <p:cNvGraphicFramePr>
            <a:graphicFrameLocks noChangeAspect="1"/>
          </p:cNvGraphicFramePr>
          <p:nvPr>
            <p:extLst>
              <p:ext uri="{D42A27DB-BD31-4B8C-83A1-F6EECF244321}">
                <p14:modId xmlns:p14="http://schemas.microsoft.com/office/powerpoint/2010/main" val="1878194917"/>
              </p:ext>
            </p:extLst>
          </p:nvPr>
        </p:nvGraphicFramePr>
        <p:xfrm>
          <a:off x="4362450" y="1518930"/>
          <a:ext cx="342900" cy="342900"/>
        </p:xfrm>
        <a:graphic>
          <a:graphicData uri="http://schemas.openxmlformats.org/presentationml/2006/ole">
            <mc:AlternateContent xmlns:mc="http://schemas.openxmlformats.org/markup-compatibility/2006">
              <mc:Choice xmlns:v="urn:schemas-microsoft-com:vml" Requires="v">
                <p:oleObj name="Equation" r:id="rId11" imgW="228600" imgH="228600" progId="">
                  <p:embed/>
                </p:oleObj>
              </mc:Choice>
              <mc:Fallback>
                <p:oleObj name="Equation" r:id="rId11" imgW="228600" imgH="228600" progId="">
                  <p:embed/>
                  <p:pic>
                    <p:nvPicPr>
                      <p:cNvPr id="0" name="Picture 78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62450" y="1518930"/>
                        <a:ext cx="342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Oval 28"/>
          <p:cNvSpPr/>
          <p:nvPr/>
        </p:nvSpPr>
        <p:spPr>
          <a:xfrm>
            <a:off x="2857500" y="3467100"/>
            <a:ext cx="76200" cy="76200"/>
          </a:xfrm>
          <a:prstGeom prst="ellipse">
            <a:avLst/>
          </a:prstGeom>
          <a:solidFill>
            <a:schemeClr val="tx2"/>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277771" y="4312315"/>
            <a:ext cx="2372509" cy="369332"/>
          </a:xfrm>
          <a:prstGeom prst="rect">
            <a:avLst/>
          </a:prstGeom>
          <a:noFill/>
        </p:spPr>
        <p:txBody>
          <a:bodyPr wrap="none" rtlCol="0">
            <a:spAutoFit/>
          </a:bodyPr>
          <a:lstStyle/>
          <a:p>
            <a:r>
              <a:rPr lang="en-US" i="1" dirty="0">
                <a:latin typeface="Times New Roman" pitchFamily="18" charset="0"/>
                <a:cs typeface="Times New Roman" pitchFamily="18" charset="0"/>
              </a:rPr>
              <a:t>T-s</a:t>
            </a:r>
            <a:r>
              <a:rPr lang="en-US" dirty="0">
                <a:latin typeface="Arial" pitchFamily="34" charset="0"/>
                <a:cs typeface="Arial" pitchFamily="34" charset="0"/>
              </a:rPr>
              <a:t> diagram of </a:t>
            </a:r>
            <a:r>
              <a:rPr lang="en-US" b="1" dirty="0">
                <a:latin typeface="Arial" pitchFamily="34" charset="0"/>
                <a:cs typeface="Arial" pitchFamily="34" charset="0"/>
              </a:rPr>
              <a:t>water</a:t>
            </a:r>
          </a:p>
        </p:txBody>
      </p:sp>
      <p:sp>
        <p:nvSpPr>
          <p:cNvPr id="32" name="TextBox 31"/>
          <p:cNvSpPr txBox="1"/>
          <p:nvPr/>
        </p:nvSpPr>
        <p:spPr>
          <a:xfrm>
            <a:off x="4953000" y="3086100"/>
            <a:ext cx="4152900" cy="369332"/>
          </a:xfrm>
          <a:prstGeom prst="rect">
            <a:avLst/>
          </a:prstGeom>
          <a:noFill/>
        </p:spPr>
        <p:txBody>
          <a:bodyPr wrap="square" rtlCol="0">
            <a:spAutoFit/>
          </a:bodyPr>
          <a:lstStyle/>
          <a:p>
            <a:r>
              <a:rPr lang="en-US" dirty="0">
                <a:latin typeface="Arial" pitchFamily="34" charset="0"/>
                <a:cs typeface="Arial" pitchFamily="34" charset="0"/>
              </a:rPr>
              <a:t>State of the water vapor in the mixture</a:t>
            </a:r>
          </a:p>
        </p:txBody>
      </p:sp>
      <p:sp>
        <p:nvSpPr>
          <p:cNvPr id="34" name="TextBox 33"/>
          <p:cNvSpPr txBox="1"/>
          <p:nvPr/>
        </p:nvSpPr>
        <p:spPr>
          <a:xfrm>
            <a:off x="5524500" y="2286000"/>
            <a:ext cx="3238500" cy="646331"/>
          </a:xfrm>
          <a:prstGeom prst="rect">
            <a:avLst/>
          </a:prstGeom>
          <a:noFill/>
        </p:spPr>
        <p:txBody>
          <a:bodyPr wrap="square" rtlCol="0">
            <a:spAutoFit/>
          </a:bodyPr>
          <a:lstStyle/>
          <a:p>
            <a:r>
              <a:rPr lang="en-US" dirty="0">
                <a:latin typeface="Arial" pitchFamily="34" charset="0"/>
                <a:cs typeface="Arial" pitchFamily="34" charset="0"/>
              </a:rPr>
              <a:t>Partial pressure of the water vapor in the mixture</a:t>
            </a:r>
          </a:p>
        </p:txBody>
      </p:sp>
      <p:sp>
        <p:nvSpPr>
          <p:cNvPr id="35" name="TextBox 34"/>
          <p:cNvSpPr txBox="1"/>
          <p:nvPr/>
        </p:nvSpPr>
        <p:spPr>
          <a:xfrm>
            <a:off x="4764025" y="1470345"/>
            <a:ext cx="4000500" cy="646331"/>
          </a:xfrm>
          <a:prstGeom prst="rect">
            <a:avLst/>
          </a:prstGeom>
          <a:noFill/>
        </p:spPr>
        <p:txBody>
          <a:bodyPr wrap="square" rtlCol="0">
            <a:spAutoFit/>
          </a:bodyPr>
          <a:lstStyle/>
          <a:p>
            <a:r>
              <a:rPr lang="en-US" dirty="0">
                <a:latin typeface="Arial" pitchFamily="34" charset="0"/>
                <a:cs typeface="Arial" pitchFamily="34" charset="0"/>
              </a:rPr>
              <a:t>Partial pressure of the water vapor in a saturated mixture</a:t>
            </a:r>
          </a:p>
        </p:txBody>
      </p:sp>
      <p:graphicFrame>
        <p:nvGraphicFramePr>
          <p:cNvPr id="164874" name="Object 10"/>
          <p:cNvGraphicFramePr>
            <a:graphicFrameLocks noChangeAspect="1"/>
          </p:cNvGraphicFramePr>
          <p:nvPr>
            <p:extLst>
              <p:ext uri="{D42A27DB-BD31-4B8C-83A1-F6EECF244321}">
                <p14:modId xmlns:p14="http://schemas.microsoft.com/office/powerpoint/2010/main" val="896679292"/>
              </p:ext>
            </p:extLst>
          </p:nvPr>
        </p:nvGraphicFramePr>
        <p:xfrm>
          <a:off x="6246180" y="3657600"/>
          <a:ext cx="1244600" cy="400050"/>
        </p:xfrm>
        <a:graphic>
          <a:graphicData uri="http://schemas.openxmlformats.org/presentationml/2006/ole">
            <mc:AlternateContent xmlns:mc="http://schemas.openxmlformats.org/markup-compatibility/2006">
              <mc:Choice xmlns:v="urn:schemas-microsoft-com:vml" Requires="v">
                <p:oleObj name="Equation" r:id="rId13" imgW="711000" imgH="228600" progId="">
                  <p:embed/>
                </p:oleObj>
              </mc:Choice>
              <mc:Fallback>
                <p:oleObj name="Equation" r:id="rId13" imgW="711000" imgH="228600" progId="">
                  <p:embed/>
                  <p:pic>
                    <p:nvPicPr>
                      <p:cNvPr id="0" name="Picture 78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46180" y="3657600"/>
                        <a:ext cx="124460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8" name="Straight Arrow Connector 37"/>
          <p:cNvCxnSpPr>
            <a:stCxn id="32" idx="1"/>
          </p:cNvCxnSpPr>
          <p:nvPr/>
        </p:nvCxnSpPr>
        <p:spPr>
          <a:xfrm rot="10800000" flipV="1">
            <a:off x="4572000" y="3270766"/>
            <a:ext cx="381000" cy="196334"/>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953000" y="4306669"/>
            <a:ext cx="1790700" cy="646331"/>
          </a:xfrm>
          <a:prstGeom prst="rect">
            <a:avLst/>
          </a:prstGeom>
          <a:noFill/>
        </p:spPr>
        <p:txBody>
          <a:bodyPr wrap="square" rtlCol="0">
            <a:spAutoFit/>
          </a:bodyPr>
          <a:lstStyle/>
          <a:p>
            <a:pPr algn="ctr"/>
            <a:r>
              <a:rPr lang="en-US" dirty="0">
                <a:latin typeface="Arial" pitchFamily="34" charset="0"/>
                <a:cs typeface="Arial" pitchFamily="34" charset="0"/>
              </a:rPr>
              <a:t>Partial pressure of the dry air</a:t>
            </a:r>
          </a:p>
        </p:txBody>
      </p:sp>
      <p:sp>
        <p:nvSpPr>
          <p:cNvPr id="42" name="TextBox 41"/>
          <p:cNvSpPr txBox="1"/>
          <p:nvPr/>
        </p:nvSpPr>
        <p:spPr>
          <a:xfrm>
            <a:off x="7086600" y="4306669"/>
            <a:ext cx="1790700" cy="646331"/>
          </a:xfrm>
          <a:prstGeom prst="rect">
            <a:avLst/>
          </a:prstGeom>
          <a:noFill/>
        </p:spPr>
        <p:txBody>
          <a:bodyPr wrap="square" rtlCol="0">
            <a:spAutoFit/>
          </a:bodyPr>
          <a:lstStyle/>
          <a:p>
            <a:pPr algn="ctr"/>
            <a:r>
              <a:rPr lang="en-US" dirty="0">
                <a:latin typeface="Arial" pitchFamily="34" charset="0"/>
                <a:cs typeface="Arial" pitchFamily="34" charset="0"/>
              </a:rPr>
              <a:t>Total pressure of the mixture</a:t>
            </a:r>
          </a:p>
        </p:txBody>
      </p:sp>
      <p:cxnSp>
        <p:nvCxnSpPr>
          <p:cNvPr id="44" name="Straight Arrow Connector 43"/>
          <p:cNvCxnSpPr/>
          <p:nvPr/>
        </p:nvCxnSpPr>
        <p:spPr>
          <a:xfrm rot="5400000" flipH="1" flipV="1">
            <a:off x="6573044" y="4324350"/>
            <a:ext cx="5707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flipH="1" flipV="1">
            <a:off x="6230144" y="4209256"/>
            <a:ext cx="3429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8000" y="4610100"/>
            <a:ext cx="342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762000" y="4191000"/>
            <a:ext cx="533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64876" name="Object 12"/>
          <p:cNvGraphicFramePr>
            <a:graphicFrameLocks noChangeAspect="1"/>
          </p:cNvGraphicFramePr>
          <p:nvPr>
            <p:extLst>
              <p:ext uri="{D42A27DB-BD31-4B8C-83A1-F6EECF244321}">
                <p14:modId xmlns:p14="http://schemas.microsoft.com/office/powerpoint/2010/main" val="581965341"/>
              </p:ext>
            </p:extLst>
          </p:nvPr>
        </p:nvGraphicFramePr>
        <p:xfrm>
          <a:off x="501070" y="4029075"/>
          <a:ext cx="304800" cy="361950"/>
        </p:xfrm>
        <a:graphic>
          <a:graphicData uri="http://schemas.openxmlformats.org/presentationml/2006/ole">
            <mc:AlternateContent xmlns:mc="http://schemas.openxmlformats.org/markup-compatibility/2006">
              <mc:Choice xmlns:v="urn:schemas-microsoft-com:vml" Requires="v">
                <p:oleObj name="Equation" r:id="rId15" imgW="203040" imgH="241200" progId="">
                  <p:embed/>
                </p:oleObj>
              </mc:Choice>
              <mc:Fallback>
                <p:oleObj name="Equation" r:id="rId15" imgW="203040" imgH="241200" progId="">
                  <p:embed/>
                  <p:pic>
                    <p:nvPicPr>
                      <p:cNvPr id="0" name="Picture 78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1070" y="4029075"/>
                        <a:ext cx="3048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6</a:t>
            </a:fld>
            <a:endParaRPr lang="en-US" dirty="0"/>
          </a:p>
        </p:txBody>
      </p:sp>
      <p:sp>
        <p:nvSpPr>
          <p:cNvPr id="3" name="TextBox 2"/>
          <p:cNvSpPr txBox="1"/>
          <p:nvPr/>
        </p:nvSpPr>
        <p:spPr>
          <a:xfrm>
            <a:off x="155425" y="5157225"/>
            <a:ext cx="2091207" cy="830997"/>
          </a:xfrm>
          <a:prstGeom prst="rect">
            <a:avLst/>
          </a:prstGeom>
          <a:noFill/>
        </p:spPr>
        <p:txBody>
          <a:bodyPr wrap="square" rtlCol="0">
            <a:spAutoFit/>
          </a:bodyPr>
          <a:lstStyle/>
          <a:p>
            <a:pPr algn="ctr"/>
            <a:r>
              <a:rPr lang="en-US" sz="2400" u="sng" dirty="0">
                <a:latin typeface="Arial" pitchFamily="34" charset="0"/>
                <a:ea typeface="Tahoma" pitchFamily="34" charset="0"/>
                <a:cs typeface="Tahoma" pitchFamily="34" charset="0"/>
              </a:rPr>
              <a:t>Dew Point Temperature</a:t>
            </a:r>
          </a:p>
        </p:txBody>
      </p:sp>
      <p:cxnSp>
        <p:nvCxnSpPr>
          <p:cNvPr id="6" name="Straight Connector 5"/>
          <p:cNvCxnSpPr/>
          <p:nvPr/>
        </p:nvCxnSpPr>
        <p:spPr>
          <a:xfrm flipV="1">
            <a:off x="609600" y="4427530"/>
            <a:ext cx="0" cy="72969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9264340-97B4-4524-AE91-3662B3EB8A5E}"/>
              </a:ext>
            </a:extLst>
          </p:cNvPr>
          <p:cNvSpPr txBox="1"/>
          <p:nvPr/>
        </p:nvSpPr>
        <p:spPr>
          <a:xfrm>
            <a:off x="269290" y="3267046"/>
            <a:ext cx="639158" cy="400110"/>
          </a:xfrm>
          <a:prstGeom prst="rect">
            <a:avLst/>
          </a:prstGeom>
          <a:noFill/>
        </p:spPr>
        <p:txBody>
          <a:bodyPr wrap="square" rtlCol="0">
            <a:spAutoFit/>
          </a:bodyPr>
          <a:lstStyle/>
          <a:p>
            <a:r>
              <a:rPr lang="en-US" sz="2000" i="1" dirty="0" err="1">
                <a:latin typeface="Times New Roman" panose="02020603050405020304" pitchFamily="18" charset="0"/>
                <a:ea typeface="Tahoma" pitchFamily="34" charset="0"/>
                <a:cs typeface="Times New Roman" panose="02020603050405020304" pitchFamily="18" charset="0"/>
              </a:rPr>
              <a:t>T</a:t>
            </a:r>
            <a:r>
              <a:rPr lang="en-US" sz="2000" i="1" baseline="-25000" dirty="0" err="1">
                <a:latin typeface="Times New Roman" panose="02020603050405020304" pitchFamily="18" charset="0"/>
                <a:ea typeface="Tahoma" pitchFamily="34" charset="0"/>
                <a:cs typeface="Times New Roman" panose="02020603050405020304" pitchFamily="18" charset="0"/>
              </a:rPr>
              <a:t>mix</a:t>
            </a:r>
            <a:endParaRPr lang="en-US" sz="2400" i="1"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50666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64871"/>
                                        </p:tgtEl>
                                        <p:attrNameLst>
                                          <p:attrName>style.visibility</p:attrName>
                                        </p:attrNameLst>
                                      </p:cBhvr>
                                      <p:to>
                                        <p:strVal val="visible"/>
                                      </p:to>
                                    </p:set>
                                    <p:animEffect transition="in" filter="fade">
                                      <p:cBhvr>
                                        <p:cTn id="15" dur="500"/>
                                        <p:tgtEl>
                                          <p:spTgt spid="16487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64874"/>
                                        </p:tgtEl>
                                        <p:attrNameLst>
                                          <p:attrName>style.visibility</p:attrName>
                                        </p:attrNameLst>
                                      </p:cBhvr>
                                      <p:to>
                                        <p:strVal val="visible"/>
                                      </p:to>
                                    </p:set>
                                    <p:anim calcmode="lin" valueType="num">
                                      <p:cBhvr>
                                        <p:cTn id="24" dur="500" fill="hold"/>
                                        <p:tgtEl>
                                          <p:spTgt spid="164874"/>
                                        </p:tgtEl>
                                        <p:attrNameLst>
                                          <p:attrName>ppt_w</p:attrName>
                                        </p:attrNameLst>
                                      </p:cBhvr>
                                      <p:tavLst>
                                        <p:tav tm="0">
                                          <p:val>
                                            <p:fltVal val="0"/>
                                          </p:val>
                                        </p:tav>
                                        <p:tav tm="100000">
                                          <p:val>
                                            <p:strVal val="#ppt_w"/>
                                          </p:val>
                                        </p:tav>
                                      </p:tavLst>
                                    </p:anim>
                                    <p:anim calcmode="lin" valueType="num">
                                      <p:cBhvr>
                                        <p:cTn id="25" dur="500" fill="hold"/>
                                        <p:tgtEl>
                                          <p:spTgt spid="164874"/>
                                        </p:tgtEl>
                                        <p:attrNameLst>
                                          <p:attrName>ppt_h</p:attrName>
                                        </p:attrNameLst>
                                      </p:cBhvr>
                                      <p:tavLst>
                                        <p:tav tm="0">
                                          <p:val>
                                            <p:fltVal val="0"/>
                                          </p:val>
                                        </p:tav>
                                        <p:tav tm="100000">
                                          <p:val>
                                            <p:strVal val="#ppt_h"/>
                                          </p:val>
                                        </p:tav>
                                      </p:tavLst>
                                    </p:anim>
                                    <p:animEffect transition="in" filter="fade">
                                      <p:cBhvr>
                                        <p:cTn id="26" dur="500"/>
                                        <p:tgtEl>
                                          <p:spTgt spid="16487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childTnLst>
                                </p:cTn>
                              </p:par>
                              <p:par>
                                <p:cTn id="32" presetID="10" presetClass="entr" presetSubtype="0" fill="hold"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par>
                                <p:cTn id="43" presetID="10"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par>
                                <p:cTn id="46" presetID="10" presetClass="entr" presetSubtype="0" fill="hold"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500"/>
                                        <p:tgtEl>
                                          <p:spTgt spid="44"/>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par>
                          <p:cTn id="62" fill="hold">
                            <p:stCondLst>
                              <p:cond delay="500"/>
                            </p:stCondLst>
                            <p:childTnLst>
                              <p:par>
                                <p:cTn id="63" presetID="22" presetClass="entr" presetSubtype="2" fill="hold"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wipe(right)">
                                      <p:cBhvr>
                                        <p:cTn id="65" dur="500"/>
                                        <p:tgtEl>
                                          <p:spTgt spid="3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nodeType="click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wipe(right)">
                                      <p:cBhvr>
                                        <p:cTn id="70" dur="500"/>
                                        <p:tgtEl>
                                          <p:spTgt spid="50"/>
                                        </p:tgtEl>
                                      </p:cBhvr>
                                    </p:animEffect>
                                  </p:childTnLst>
                                </p:cTn>
                              </p:par>
                            </p:childTnLst>
                          </p:cTn>
                        </p:par>
                        <p:par>
                          <p:cTn id="71" fill="hold">
                            <p:stCondLst>
                              <p:cond delay="500"/>
                            </p:stCondLst>
                            <p:childTnLst>
                              <p:par>
                                <p:cTn id="72" presetID="10" presetClass="entr" presetSubtype="0" fill="hold" nodeType="afterEffect">
                                  <p:stCondLst>
                                    <p:cond delay="0"/>
                                  </p:stCondLst>
                                  <p:childTnLst>
                                    <p:set>
                                      <p:cBhvr>
                                        <p:cTn id="73" dur="1" fill="hold">
                                          <p:stCondLst>
                                            <p:cond delay="0"/>
                                          </p:stCondLst>
                                        </p:cTn>
                                        <p:tgtEl>
                                          <p:spTgt spid="164876"/>
                                        </p:tgtEl>
                                        <p:attrNameLst>
                                          <p:attrName>style.visibility</p:attrName>
                                        </p:attrNameLst>
                                      </p:cBhvr>
                                      <p:to>
                                        <p:strVal val="visible"/>
                                      </p:to>
                                    </p:set>
                                    <p:animEffect transition="in" filter="fade">
                                      <p:cBhvr>
                                        <p:cTn id="74" dur="500"/>
                                        <p:tgtEl>
                                          <p:spTgt spid="164876"/>
                                        </p:tgtEl>
                                      </p:cBhvr>
                                    </p:animEffect>
                                  </p:childTnLst>
                                </p:cTn>
                              </p:par>
                            </p:childTnLst>
                          </p:cTn>
                        </p:par>
                        <p:par>
                          <p:cTn id="75" fill="hold">
                            <p:stCondLst>
                              <p:cond delay="1000"/>
                            </p:stCondLst>
                            <p:childTnLst>
                              <p:par>
                                <p:cTn id="76" presetID="10" presetClass="entr" presetSubtype="0" fill="hold" grpId="0" nodeType="after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fade">
                                      <p:cBhvr>
                                        <p:cTn id="78" dur="500"/>
                                        <p:tgtEl>
                                          <p:spTgt spid="3"/>
                                        </p:tgtEl>
                                      </p:cBhvr>
                                    </p:animEffect>
                                  </p:childTnLst>
                                </p:cTn>
                              </p:par>
                              <p:par>
                                <p:cTn id="79" presetID="10" presetClass="entr" presetSubtype="0" fill="hold" nodeType="with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fade">
                                      <p:cBhvr>
                                        <p:cTn id="86" dur="500"/>
                                        <p:tgtEl>
                                          <p:spTgt spid="29"/>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left)">
                                      <p:cBhvr>
                                        <p:cTn id="91" dur="500"/>
                                        <p:tgtEl>
                                          <p:spTgt spid="27"/>
                                        </p:tgtEl>
                                      </p:cBhvr>
                                    </p:animEffect>
                                  </p:childTnLst>
                                </p:cTn>
                              </p:par>
                            </p:childTnLst>
                          </p:cTn>
                        </p:par>
                        <p:par>
                          <p:cTn id="92" fill="hold">
                            <p:stCondLst>
                              <p:cond delay="500"/>
                            </p:stCondLst>
                            <p:childTnLst>
                              <p:par>
                                <p:cTn id="93" presetID="10" presetClass="entr" presetSubtype="0" fill="hold" nodeType="afterEffect">
                                  <p:stCondLst>
                                    <p:cond delay="0"/>
                                  </p:stCondLst>
                                  <p:childTnLst>
                                    <p:set>
                                      <p:cBhvr>
                                        <p:cTn id="94" dur="1" fill="hold">
                                          <p:stCondLst>
                                            <p:cond delay="0"/>
                                          </p:stCondLst>
                                        </p:cTn>
                                        <p:tgtEl>
                                          <p:spTgt spid="164872"/>
                                        </p:tgtEl>
                                        <p:attrNameLst>
                                          <p:attrName>style.visibility</p:attrName>
                                        </p:attrNameLst>
                                      </p:cBhvr>
                                      <p:to>
                                        <p:strVal val="visible"/>
                                      </p:to>
                                    </p:set>
                                    <p:animEffect transition="in" filter="fade">
                                      <p:cBhvr>
                                        <p:cTn id="95" dur="500"/>
                                        <p:tgtEl>
                                          <p:spTgt spid="164872"/>
                                        </p:tgtEl>
                                      </p:cBhvr>
                                    </p:animEffect>
                                  </p:childTnLst>
                                </p:cTn>
                              </p:par>
                            </p:childTnLst>
                          </p:cTn>
                        </p:par>
                        <p:par>
                          <p:cTn id="96" fill="hold">
                            <p:stCondLst>
                              <p:cond delay="1000"/>
                            </p:stCondLst>
                            <p:childTnLst>
                              <p:par>
                                <p:cTn id="97" presetID="10"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500"/>
                                        <p:tgtEl>
                                          <p:spTgt spid="35"/>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nodeType="clickEffect">
                                  <p:stCondLst>
                                    <p:cond delay="0"/>
                                  </p:stCondLst>
                                  <p:childTnLst>
                                    <p:set>
                                      <p:cBhvr>
                                        <p:cTn id="103" dur="1" fill="hold">
                                          <p:stCondLst>
                                            <p:cond delay="0"/>
                                          </p:stCondLst>
                                        </p:cTn>
                                        <p:tgtEl>
                                          <p:spTgt spid="163842"/>
                                        </p:tgtEl>
                                        <p:attrNameLst>
                                          <p:attrName>style.visibility</p:attrName>
                                        </p:attrNameLst>
                                      </p:cBhvr>
                                      <p:to>
                                        <p:strVal val="visible"/>
                                      </p:to>
                                    </p:set>
                                    <p:anim calcmode="lin" valueType="num">
                                      <p:cBhvr>
                                        <p:cTn id="104" dur="500" fill="hold"/>
                                        <p:tgtEl>
                                          <p:spTgt spid="163842"/>
                                        </p:tgtEl>
                                        <p:attrNameLst>
                                          <p:attrName>ppt_w</p:attrName>
                                        </p:attrNameLst>
                                      </p:cBhvr>
                                      <p:tavLst>
                                        <p:tav tm="0">
                                          <p:val>
                                            <p:fltVal val="0"/>
                                          </p:val>
                                        </p:tav>
                                        <p:tav tm="100000">
                                          <p:val>
                                            <p:strVal val="#ppt_w"/>
                                          </p:val>
                                        </p:tav>
                                      </p:tavLst>
                                    </p:anim>
                                    <p:anim calcmode="lin" valueType="num">
                                      <p:cBhvr>
                                        <p:cTn id="105" dur="500" fill="hold"/>
                                        <p:tgtEl>
                                          <p:spTgt spid="163842"/>
                                        </p:tgtEl>
                                        <p:attrNameLst>
                                          <p:attrName>ppt_h</p:attrName>
                                        </p:attrNameLst>
                                      </p:cBhvr>
                                      <p:tavLst>
                                        <p:tav tm="0">
                                          <p:val>
                                            <p:fltVal val="0"/>
                                          </p:val>
                                        </p:tav>
                                        <p:tav tm="100000">
                                          <p:val>
                                            <p:strVal val="#ppt_h"/>
                                          </p:val>
                                        </p:tav>
                                      </p:tavLst>
                                    </p:anim>
                                    <p:animEffect transition="in" filter="fade">
                                      <p:cBhvr>
                                        <p:cTn id="106" dur="500"/>
                                        <p:tgtEl>
                                          <p:spTgt spid="163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7" grpId="0" animBg="1"/>
      <p:bldP spid="29" grpId="0" animBg="1"/>
      <p:bldP spid="32" grpId="0"/>
      <p:bldP spid="34" grpId="0"/>
      <p:bldP spid="35" grpId="0"/>
      <p:bldP spid="41" grpId="0"/>
      <p:bldP spid="42"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Moist Air</a:t>
            </a:r>
          </a:p>
        </p:txBody>
      </p:sp>
      <p:sp>
        <p:nvSpPr>
          <p:cNvPr id="4" name="TextBox 3"/>
          <p:cNvSpPr txBox="1"/>
          <p:nvPr/>
        </p:nvSpPr>
        <p:spPr>
          <a:xfrm>
            <a:off x="385855" y="1201510"/>
            <a:ext cx="6765635" cy="461665"/>
          </a:xfrm>
          <a:prstGeom prst="rect">
            <a:avLst/>
          </a:prstGeom>
          <a:noFill/>
        </p:spPr>
        <p:txBody>
          <a:bodyPr wrap="none" rtlCol="0">
            <a:spAutoFit/>
          </a:bodyPr>
          <a:lstStyle/>
          <a:p>
            <a:r>
              <a:rPr lang="en-US" sz="2400" dirty="0">
                <a:latin typeface="Arial" pitchFamily="34" charset="0"/>
                <a:cs typeface="Arial" pitchFamily="34" charset="0"/>
              </a:rPr>
              <a:t>All of these properties are related.  For example,</a:t>
            </a:r>
          </a:p>
        </p:txBody>
      </p:sp>
      <p:graphicFrame>
        <p:nvGraphicFramePr>
          <p:cNvPr id="165890" name="Object 2"/>
          <p:cNvGraphicFramePr>
            <a:graphicFrameLocks noChangeAspect="1"/>
          </p:cNvGraphicFramePr>
          <p:nvPr>
            <p:extLst>
              <p:ext uri="{D42A27DB-BD31-4B8C-83A1-F6EECF244321}">
                <p14:modId xmlns:p14="http://schemas.microsoft.com/office/powerpoint/2010/main" val="2696854384"/>
              </p:ext>
            </p:extLst>
          </p:nvPr>
        </p:nvGraphicFramePr>
        <p:xfrm>
          <a:off x="2649538" y="1746305"/>
          <a:ext cx="3822700" cy="2489200"/>
        </p:xfrm>
        <a:graphic>
          <a:graphicData uri="http://schemas.openxmlformats.org/presentationml/2006/ole">
            <mc:AlternateContent xmlns:mc="http://schemas.openxmlformats.org/markup-compatibility/2006">
              <mc:Choice xmlns:v="urn:schemas-microsoft-com:vml" Requires="v">
                <p:oleObj name="Equation" r:id="rId3" imgW="2184120" imgH="1422360" progId="">
                  <p:embed/>
                </p:oleObj>
              </mc:Choice>
              <mc:Fallback>
                <p:oleObj name="Equation" r:id="rId3" imgW="2184120" imgH="1422360" progId="">
                  <p:embed/>
                  <p:pic>
                    <p:nvPicPr>
                      <p:cNvPr id="0" name="Picture 1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9538" y="1746305"/>
                        <a:ext cx="3822700" cy="248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7</a:t>
            </a:fld>
            <a:endParaRPr lang="en-US" dirty="0"/>
          </a:p>
        </p:txBody>
      </p:sp>
      <p:sp>
        <p:nvSpPr>
          <p:cNvPr id="3" name="Rectangle 2"/>
          <p:cNvSpPr/>
          <p:nvPr/>
        </p:nvSpPr>
        <p:spPr>
          <a:xfrm>
            <a:off x="2287712" y="4350720"/>
            <a:ext cx="4204538" cy="176663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389810619"/>
              </p:ext>
            </p:extLst>
          </p:nvPr>
        </p:nvGraphicFramePr>
        <p:xfrm>
          <a:off x="2651750" y="4427530"/>
          <a:ext cx="3311525" cy="1600200"/>
        </p:xfrm>
        <a:graphic>
          <a:graphicData uri="http://schemas.openxmlformats.org/presentationml/2006/ole">
            <mc:AlternateContent xmlns:mc="http://schemas.openxmlformats.org/markup-compatibility/2006">
              <mc:Choice xmlns:v="urn:schemas-microsoft-com:vml" Requires="v">
                <p:oleObj name="Equation" r:id="rId5" imgW="1892160" imgH="914400" progId="">
                  <p:embed/>
                </p:oleObj>
              </mc:Choice>
              <mc:Fallback>
                <p:oleObj name="Equation" r:id="rId5" imgW="1892160" imgH="914400" progId="">
                  <p:embed/>
                  <p:pic>
                    <p:nvPicPr>
                      <p:cNvPr id="0" name="Picture 1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1750" y="4427530"/>
                        <a:ext cx="3311525"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4269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fade">
                                      <p:cBhvr>
                                        <p:cTn id="7" dur="500"/>
                                        <p:tgtEl>
                                          <p:spTgt spid="16589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1</a:t>
            </a:r>
          </a:p>
        </p:txBody>
      </p:sp>
      <p:sp>
        <p:nvSpPr>
          <p:cNvPr id="6" name="TextBox 5"/>
          <p:cNvSpPr txBox="1"/>
          <p:nvPr/>
        </p:nvSpPr>
        <p:spPr>
          <a:xfrm>
            <a:off x="385855" y="1201510"/>
            <a:ext cx="5483681" cy="461665"/>
          </a:xfrm>
          <a:prstGeom prst="rect">
            <a:avLst/>
          </a:prstGeom>
          <a:noFill/>
        </p:spPr>
        <p:txBody>
          <a:bodyPr wrap="none" rtlCol="0">
            <a:spAutoFit/>
          </a:bodyPr>
          <a:lstStyle/>
          <a:p>
            <a:r>
              <a:rPr lang="en-US" sz="2400" b="1" dirty="0">
                <a:latin typeface="Arial" pitchFamily="34" charset="0"/>
                <a:cs typeface="Arial" pitchFamily="34" charset="0"/>
              </a:rPr>
              <a:t>Given</a:t>
            </a:r>
            <a:r>
              <a:rPr lang="en-US" sz="2400" dirty="0">
                <a:latin typeface="Arial" pitchFamily="34" charset="0"/>
                <a:cs typeface="Arial" pitchFamily="34" charset="0"/>
              </a:rPr>
              <a:t>:  Moist air at the following state</a:t>
            </a:r>
          </a:p>
        </p:txBody>
      </p:sp>
      <p:graphicFrame>
        <p:nvGraphicFramePr>
          <p:cNvPr id="166914" name="Object 2"/>
          <p:cNvGraphicFramePr>
            <a:graphicFrameLocks noChangeAspect="1"/>
          </p:cNvGraphicFramePr>
          <p:nvPr>
            <p:extLst>
              <p:ext uri="{D42A27DB-BD31-4B8C-83A1-F6EECF244321}">
                <p14:modId xmlns:p14="http://schemas.microsoft.com/office/powerpoint/2010/main" val="3153564068"/>
              </p:ext>
            </p:extLst>
          </p:nvPr>
        </p:nvGraphicFramePr>
        <p:xfrm>
          <a:off x="2106613" y="1828800"/>
          <a:ext cx="4889500" cy="355600"/>
        </p:xfrm>
        <a:graphic>
          <a:graphicData uri="http://schemas.openxmlformats.org/presentationml/2006/ole">
            <mc:AlternateContent xmlns:mc="http://schemas.openxmlformats.org/markup-compatibility/2006">
              <mc:Choice xmlns:v="urn:schemas-microsoft-com:vml" Requires="v">
                <p:oleObj name="Equation" r:id="rId3" imgW="2793960" imgH="203040" progId="">
                  <p:embed/>
                </p:oleObj>
              </mc:Choice>
              <mc:Fallback>
                <p:oleObj name="Equation" r:id="rId3" imgW="2793960" imgH="203040" progId="">
                  <p:embed/>
                  <p:pic>
                    <p:nvPicPr>
                      <p:cNvPr id="0" name="Picture 3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6613" y="1828800"/>
                        <a:ext cx="4889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385855" y="2395834"/>
            <a:ext cx="7752187" cy="1200329"/>
          </a:xfrm>
          <a:prstGeom prst="rect">
            <a:avLst/>
          </a:prstGeom>
          <a:noFill/>
        </p:spPr>
        <p:txBody>
          <a:bodyPr wrap="none" rtlCol="0">
            <a:spAutoFit/>
          </a:bodyPr>
          <a:lstStyle/>
          <a:p>
            <a:r>
              <a:rPr lang="en-US" sz="2400" b="1" dirty="0">
                <a:latin typeface="Arial" pitchFamily="34" charset="0"/>
                <a:cs typeface="Arial" pitchFamily="34" charset="0"/>
              </a:rPr>
              <a:t>Find</a:t>
            </a:r>
            <a:r>
              <a:rPr lang="en-US" sz="2400" dirty="0">
                <a:latin typeface="Arial" pitchFamily="34" charset="0"/>
                <a:cs typeface="Arial" pitchFamily="34" charset="0"/>
              </a:rPr>
              <a:t>:  Various psychrometric properties of the moist air</a:t>
            </a:r>
          </a:p>
          <a:p>
            <a:endParaRPr lang="en-US" sz="2400" dirty="0">
              <a:latin typeface="Arial" pitchFamily="34" charset="0"/>
              <a:cs typeface="Arial" pitchFamily="34" charset="0"/>
            </a:endParaRPr>
          </a:p>
          <a:p>
            <a:r>
              <a:rPr lang="en-US" sz="2400" b="1" dirty="0">
                <a:latin typeface="Arial" pitchFamily="34" charset="0"/>
                <a:cs typeface="Arial" pitchFamily="34" charset="0"/>
              </a:rPr>
              <a:t>Solution</a:t>
            </a:r>
            <a:r>
              <a:rPr lang="en-US" sz="2400" dirty="0">
                <a:latin typeface="Arial" pitchFamily="34" charset="0"/>
                <a:cs typeface="Arial" pitchFamily="34" charset="0"/>
              </a:rPr>
              <a:t>:  </a:t>
            </a:r>
            <a:r>
              <a:rPr lang="en-US" sz="2400" u="sng" dirty="0">
                <a:latin typeface="Arial" pitchFamily="34" charset="0"/>
                <a:cs typeface="Arial" pitchFamily="34" charset="0"/>
              </a:rPr>
              <a:t>Partial pressure of the vapor</a:t>
            </a:r>
          </a:p>
        </p:txBody>
      </p:sp>
      <p:graphicFrame>
        <p:nvGraphicFramePr>
          <p:cNvPr id="166915" name="Object 3"/>
          <p:cNvGraphicFramePr>
            <a:graphicFrameLocks noChangeAspect="1"/>
          </p:cNvGraphicFramePr>
          <p:nvPr>
            <p:extLst>
              <p:ext uri="{D42A27DB-BD31-4B8C-83A1-F6EECF244321}">
                <p14:modId xmlns:p14="http://schemas.microsoft.com/office/powerpoint/2010/main" val="2963283286"/>
              </p:ext>
            </p:extLst>
          </p:nvPr>
        </p:nvGraphicFramePr>
        <p:xfrm>
          <a:off x="6328070" y="2988175"/>
          <a:ext cx="1854000" cy="863280"/>
        </p:xfrm>
        <a:graphic>
          <a:graphicData uri="http://schemas.openxmlformats.org/presentationml/2006/ole">
            <mc:AlternateContent xmlns:mc="http://schemas.openxmlformats.org/markup-compatibility/2006">
              <mc:Choice xmlns:v="urn:schemas-microsoft-com:vml" Requires="v">
                <p:oleObj name="Equation" r:id="rId5" imgW="927000" imgH="431640" progId="">
                  <p:embed/>
                </p:oleObj>
              </mc:Choice>
              <mc:Fallback>
                <p:oleObj name="Equation" r:id="rId5" imgW="927000" imgH="431640" progId="">
                  <p:embed/>
                  <p:pic>
                    <p:nvPicPr>
                      <p:cNvPr id="0" name="Picture 3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8070" y="2988175"/>
                        <a:ext cx="1854000" cy="863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457200" y="3697835"/>
            <a:ext cx="2457919" cy="1631216"/>
          </a:xfrm>
          <a:prstGeom prst="rect">
            <a:avLst/>
          </a:prstGeom>
          <a:noFill/>
        </p:spPr>
        <p:txBody>
          <a:bodyPr wrap="square" rtlCol="0">
            <a:spAutoFit/>
          </a:bodyPr>
          <a:lstStyle/>
          <a:p>
            <a:r>
              <a:rPr lang="en-US" sz="2000" dirty="0">
                <a:latin typeface="Arial" pitchFamily="34" charset="0"/>
                <a:cs typeface="Arial" pitchFamily="34" charset="0"/>
              </a:rPr>
              <a:t>The partial pressure of the water in a saturated mixture can be found from Table C.1a,</a:t>
            </a:r>
          </a:p>
        </p:txBody>
      </p:sp>
      <p:graphicFrame>
        <p:nvGraphicFramePr>
          <p:cNvPr id="166919" name="Object 7"/>
          <p:cNvGraphicFramePr>
            <a:graphicFrameLocks noChangeAspect="1"/>
          </p:cNvGraphicFramePr>
          <p:nvPr>
            <p:extLst>
              <p:ext uri="{D42A27DB-BD31-4B8C-83A1-F6EECF244321}">
                <p14:modId xmlns:p14="http://schemas.microsoft.com/office/powerpoint/2010/main" val="2819970040"/>
              </p:ext>
            </p:extLst>
          </p:nvPr>
        </p:nvGraphicFramePr>
        <p:xfrm>
          <a:off x="5570140" y="4056900"/>
          <a:ext cx="3149600" cy="1676400"/>
        </p:xfrm>
        <a:graphic>
          <a:graphicData uri="http://schemas.openxmlformats.org/presentationml/2006/ole">
            <mc:AlternateContent xmlns:mc="http://schemas.openxmlformats.org/markup-compatibility/2006">
              <mc:Choice xmlns:v="urn:schemas-microsoft-com:vml" Requires="v">
                <p:oleObj name="Equation" r:id="rId7" imgW="1574640" imgH="838080" progId="">
                  <p:embed/>
                </p:oleObj>
              </mc:Choice>
              <mc:Fallback>
                <p:oleObj name="Equation" r:id="rId7" imgW="1574640" imgH="838080" progId="">
                  <p:embed/>
                  <p:pic>
                    <p:nvPicPr>
                      <p:cNvPr id="0" name="Picture 3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0140" y="4056900"/>
                        <a:ext cx="31496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87086" name="Picture 1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35800" y="3596163"/>
            <a:ext cx="1744386" cy="2636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8</a:t>
            </a:fld>
            <a:endParaRPr lang="en-US" dirty="0"/>
          </a:p>
        </p:txBody>
      </p:sp>
      <p:cxnSp>
        <p:nvCxnSpPr>
          <p:cNvPr id="3" name="Straight Arrow Connector 2"/>
          <p:cNvCxnSpPr/>
          <p:nvPr/>
        </p:nvCxnSpPr>
        <p:spPr>
          <a:xfrm>
            <a:off x="2536535" y="5961900"/>
            <a:ext cx="7351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extLst>
              <p:ext uri="{D42A27DB-BD31-4B8C-83A1-F6EECF244321}">
                <p14:modId xmlns:p14="http://schemas.microsoft.com/office/powerpoint/2010/main" val="2978014892"/>
              </p:ext>
            </p:extLst>
          </p:nvPr>
        </p:nvGraphicFramePr>
        <p:xfrm>
          <a:off x="3650280" y="5616936"/>
          <a:ext cx="342900" cy="342900"/>
        </p:xfrm>
        <a:graphic>
          <a:graphicData uri="http://schemas.openxmlformats.org/presentationml/2006/ole">
            <mc:AlternateContent xmlns:mc="http://schemas.openxmlformats.org/markup-compatibility/2006">
              <mc:Choice xmlns:v="urn:schemas-microsoft-com:vml" Requires="v">
                <p:oleObj name="Equation" r:id="rId10" imgW="228600" imgH="228600" progId="">
                  <p:embed/>
                </p:oleObj>
              </mc:Choice>
              <mc:Fallback>
                <p:oleObj name="Equation" r:id="rId10" imgW="228600" imgH="228600" progId="">
                  <p:embed/>
                  <p:pic>
                    <p:nvPicPr>
                      <p:cNvPr id="0" name="Picture 36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0280" y="5616936"/>
                        <a:ext cx="342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4072735" y="5848515"/>
            <a:ext cx="537670" cy="23043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573470" y="5963730"/>
            <a:ext cx="499265"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3" name="Object 12"/>
          <p:cNvGraphicFramePr>
            <a:graphicFrameLocks noChangeAspect="1"/>
          </p:cNvGraphicFramePr>
          <p:nvPr>
            <p:extLst>
              <p:ext uri="{D42A27DB-BD31-4B8C-83A1-F6EECF244321}">
                <p14:modId xmlns:p14="http://schemas.microsoft.com/office/powerpoint/2010/main" val="1914596913"/>
              </p:ext>
            </p:extLst>
          </p:nvPr>
        </p:nvGraphicFramePr>
        <p:xfrm>
          <a:off x="2310035" y="5831295"/>
          <a:ext cx="209550" cy="247650"/>
        </p:xfrm>
        <a:graphic>
          <a:graphicData uri="http://schemas.openxmlformats.org/presentationml/2006/ole">
            <mc:AlternateContent xmlns:mc="http://schemas.openxmlformats.org/markup-compatibility/2006">
              <mc:Choice xmlns:v="urn:schemas-microsoft-com:vml" Requires="v">
                <p:oleObj name="Equation" r:id="rId12" imgW="139680" imgH="164880" progId="">
                  <p:embed/>
                </p:oleObj>
              </mc:Choice>
              <mc:Fallback>
                <p:oleObj name="Equation" r:id="rId12" imgW="139680" imgH="164880" progId="">
                  <p:embed/>
                  <p:pic>
                    <p:nvPicPr>
                      <p:cNvPr id="0" name="Picture 36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10035" y="5831295"/>
                        <a:ext cx="209550"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9023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6914"/>
                                        </p:tgtEl>
                                        <p:attrNameLst>
                                          <p:attrName>style.visibility</p:attrName>
                                        </p:attrNameLst>
                                      </p:cBhvr>
                                      <p:to>
                                        <p:strVal val="visible"/>
                                      </p:to>
                                    </p:set>
                                    <p:anim calcmode="lin" valueType="num">
                                      <p:cBhvr>
                                        <p:cTn id="7" dur="500" fill="hold"/>
                                        <p:tgtEl>
                                          <p:spTgt spid="166914"/>
                                        </p:tgtEl>
                                        <p:attrNameLst>
                                          <p:attrName>ppt_w</p:attrName>
                                        </p:attrNameLst>
                                      </p:cBhvr>
                                      <p:tavLst>
                                        <p:tav tm="0">
                                          <p:val>
                                            <p:fltVal val="0"/>
                                          </p:val>
                                        </p:tav>
                                        <p:tav tm="100000">
                                          <p:val>
                                            <p:strVal val="#ppt_w"/>
                                          </p:val>
                                        </p:tav>
                                      </p:tavLst>
                                    </p:anim>
                                    <p:anim calcmode="lin" valueType="num">
                                      <p:cBhvr>
                                        <p:cTn id="8" dur="500" fill="hold"/>
                                        <p:tgtEl>
                                          <p:spTgt spid="166914"/>
                                        </p:tgtEl>
                                        <p:attrNameLst>
                                          <p:attrName>ppt_h</p:attrName>
                                        </p:attrNameLst>
                                      </p:cBhvr>
                                      <p:tavLst>
                                        <p:tav tm="0">
                                          <p:val>
                                            <p:fltVal val="0"/>
                                          </p:val>
                                        </p:tav>
                                        <p:tav tm="100000">
                                          <p:val>
                                            <p:strVal val="#ppt_h"/>
                                          </p:val>
                                        </p:tav>
                                      </p:tavLst>
                                    </p:anim>
                                    <p:animEffect transition="in" filter="fade">
                                      <p:cBhvr>
                                        <p:cTn id="9" dur="500"/>
                                        <p:tgtEl>
                                          <p:spTgt spid="16691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wipe(left)">
                                      <p:cBhvr>
                                        <p:cTn id="19" dur="5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66915"/>
                                        </p:tgtEl>
                                        <p:attrNameLst>
                                          <p:attrName>style.visibility</p:attrName>
                                        </p:attrNameLst>
                                      </p:cBhvr>
                                      <p:to>
                                        <p:strVal val="visible"/>
                                      </p:to>
                                    </p:set>
                                    <p:anim calcmode="lin" valueType="num">
                                      <p:cBhvr>
                                        <p:cTn id="24" dur="500" fill="hold"/>
                                        <p:tgtEl>
                                          <p:spTgt spid="166915"/>
                                        </p:tgtEl>
                                        <p:attrNameLst>
                                          <p:attrName>ppt_w</p:attrName>
                                        </p:attrNameLst>
                                      </p:cBhvr>
                                      <p:tavLst>
                                        <p:tav tm="0">
                                          <p:val>
                                            <p:fltVal val="0"/>
                                          </p:val>
                                        </p:tav>
                                        <p:tav tm="100000">
                                          <p:val>
                                            <p:strVal val="#ppt_w"/>
                                          </p:val>
                                        </p:tav>
                                      </p:tavLst>
                                    </p:anim>
                                    <p:anim calcmode="lin" valueType="num">
                                      <p:cBhvr>
                                        <p:cTn id="25" dur="500" fill="hold"/>
                                        <p:tgtEl>
                                          <p:spTgt spid="166915"/>
                                        </p:tgtEl>
                                        <p:attrNameLst>
                                          <p:attrName>ppt_h</p:attrName>
                                        </p:attrNameLst>
                                      </p:cBhvr>
                                      <p:tavLst>
                                        <p:tav tm="0">
                                          <p:val>
                                            <p:fltVal val="0"/>
                                          </p:val>
                                        </p:tav>
                                        <p:tav tm="100000">
                                          <p:val>
                                            <p:strVal val="#ppt_h"/>
                                          </p:val>
                                        </p:tav>
                                      </p:tavLst>
                                    </p:anim>
                                    <p:animEffect transition="in" filter="fade">
                                      <p:cBhvr>
                                        <p:cTn id="26" dur="500"/>
                                        <p:tgtEl>
                                          <p:spTgt spid="1669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387086"/>
                                        </p:tgtEl>
                                        <p:attrNameLst>
                                          <p:attrName>style.visibility</p:attrName>
                                        </p:attrNameLst>
                                      </p:cBhvr>
                                      <p:to>
                                        <p:strVal val="visible"/>
                                      </p:to>
                                    </p:set>
                                    <p:animEffect transition="in" filter="fade">
                                      <p:cBhvr>
                                        <p:cTn id="35" dur="500"/>
                                        <p:tgtEl>
                                          <p:spTgt spid="38708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par>
                                <p:cTn id="41" presetID="22" presetClass="entr" presetSubtype="8" fill="hold"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5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166919"/>
                                        </p:tgtEl>
                                        <p:attrNameLst>
                                          <p:attrName>style.visibility</p:attrName>
                                        </p:attrNameLst>
                                      </p:cBhvr>
                                      <p:to>
                                        <p:strVal val="visible"/>
                                      </p:to>
                                    </p:set>
                                    <p:anim calcmode="lin" valueType="num">
                                      <p:cBhvr>
                                        <p:cTn id="61" dur="500" fill="hold"/>
                                        <p:tgtEl>
                                          <p:spTgt spid="166919"/>
                                        </p:tgtEl>
                                        <p:attrNameLst>
                                          <p:attrName>ppt_w</p:attrName>
                                        </p:attrNameLst>
                                      </p:cBhvr>
                                      <p:tavLst>
                                        <p:tav tm="0">
                                          <p:val>
                                            <p:fltVal val="0"/>
                                          </p:val>
                                        </p:tav>
                                        <p:tav tm="100000">
                                          <p:val>
                                            <p:strVal val="#ppt_w"/>
                                          </p:val>
                                        </p:tav>
                                      </p:tavLst>
                                    </p:anim>
                                    <p:anim calcmode="lin" valueType="num">
                                      <p:cBhvr>
                                        <p:cTn id="62" dur="500" fill="hold"/>
                                        <p:tgtEl>
                                          <p:spTgt spid="166919"/>
                                        </p:tgtEl>
                                        <p:attrNameLst>
                                          <p:attrName>ppt_h</p:attrName>
                                        </p:attrNameLst>
                                      </p:cBhvr>
                                      <p:tavLst>
                                        <p:tav tm="0">
                                          <p:val>
                                            <p:fltVal val="0"/>
                                          </p:val>
                                        </p:tav>
                                        <p:tav tm="100000">
                                          <p:val>
                                            <p:strVal val="#ppt_h"/>
                                          </p:val>
                                        </p:tav>
                                      </p:tavLst>
                                    </p:anim>
                                    <p:animEffect transition="in" filter="fade">
                                      <p:cBhvr>
                                        <p:cTn id="63" dur="500"/>
                                        <p:tgtEl>
                                          <p:spTgt spid="166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4" name="TextBox 3"/>
          <p:cNvSpPr txBox="1"/>
          <p:nvPr/>
        </p:nvSpPr>
        <p:spPr>
          <a:xfrm>
            <a:off x="347450" y="1201510"/>
            <a:ext cx="8339350" cy="1200329"/>
          </a:xfrm>
          <a:prstGeom prst="rect">
            <a:avLst/>
          </a:prstGeom>
          <a:noFill/>
        </p:spPr>
        <p:txBody>
          <a:bodyPr wrap="square" rtlCol="0">
            <a:spAutoFit/>
          </a:bodyPr>
          <a:lstStyle/>
          <a:p>
            <a:r>
              <a:rPr lang="en-US" sz="2400" u="sng" dirty="0">
                <a:latin typeface="Arial" pitchFamily="34" charset="0"/>
                <a:cs typeface="Arial" pitchFamily="34" charset="0"/>
              </a:rPr>
              <a:t>Dew Point Temperature</a:t>
            </a:r>
            <a:r>
              <a:rPr lang="en-US" sz="2400" dirty="0">
                <a:latin typeface="Arial" pitchFamily="34" charset="0"/>
                <a:cs typeface="Arial" pitchFamily="34" charset="0"/>
              </a:rPr>
              <a:t>  The dew point temperature is the saturation temperature of the water vapor at its partial pressure.  Using Table C.1a, </a:t>
            </a:r>
            <a:endParaRPr lang="en-US" sz="2400" u="sng" dirty="0">
              <a:latin typeface="Arial" pitchFamily="34" charset="0"/>
              <a:cs typeface="Arial" pitchFamily="34" charset="0"/>
            </a:endParaRPr>
          </a:p>
        </p:txBody>
      </p:sp>
      <p:pic>
        <p:nvPicPr>
          <p:cNvPr id="11"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259" y="2584090"/>
            <a:ext cx="2112275" cy="3192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2680567133"/>
              </p:ext>
            </p:extLst>
          </p:nvPr>
        </p:nvGraphicFramePr>
        <p:xfrm>
          <a:off x="3125940" y="4780453"/>
          <a:ext cx="1600020" cy="342900"/>
        </p:xfrm>
        <a:graphic>
          <a:graphicData uri="http://schemas.openxmlformats.org/presentationml/2006/ole">
            <mc:AlternateContent xmlns:mc="http://schemas.openxmlformats.org/markup-compatibility/2006">
              <mc:Choice xmlns:v="urn:schemas-microsoft-com:vml" Requires="v">
                <p:oleObj name="Equation" r:id="rId4" imgW="1066680" imgH="228600" progId="">
                  <p:embed/>
                </p:oleObj>
              </mc:Choice>
              <mc:Fallback>
                <p:oleObj name="Equation" r:id="rId4" imgW="1066680" imgH="228600" progId="">
                  <p:embed/>
                  <p:pic>
                    <p:nvPicPr>
                      <p:cNvPr id="0" name="Picture 4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5940" y="4780453"/>
                        <a:ext cx="160002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ight Brace 8"/>
          <p:cNvSpPr/>
          <p:nvPr/>
        </p:nvSpPr>
        <p:spPr>
          <a:xfrm flipV="1">
            <a:off x="2344510" y="4773174"/>
            <a:ext cx="76810" cy="345645"/>
          </a:xfrm>
          <a:prstGeom prst="rightBrace">
            <a:avLst>
              <a:gd name="adj1" fmla="val 3529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p:nvPr/>
        </p:nvCxnSpPr>
        <p:spPr>
          <a:xfrm>
            <a:off x="2498129" y="4945996"/>
            <a:ext cx="537671"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74205" y="5141165"/>
            <a:ext cx="1877437" cy="400110"/>
          </a:xfrm>
          <a:prstGeom prst="rect">
            <a:avLst/>
          </a:prstGeom>
          <a:noFill/>
        </p:spPr>
        <p:txBody>
          <a:bodyPr wrap="none" rtlCol="0">
            <a:spAutoFit/>
          </a:bodyPr>
          <a:lstStyle/>
          <a:p>
            <a:r>
              <a:rPr lang="en-US" sz="2000" dirty="0">
                <a:latin typeface="Arial" pitchFamily="34" charset="0"/>
                <a:ea typeface="Tahoma" pitchFamily="34" charset="0"/>
                <a:cs typeface="Tahoma" pitchFamily="34" charset="0"/>
              </a:rPr>
              <a:t>Interpolating ...</a:t>
            </a:r>
          </a:p>
        </p:txBody>
      </p:sp>
      <p:graphicFrame>
        <p:nvGraphicFramePr>
          <p:cNvPr id="15" name="Object 14"/>
          <p:cNvGraphicFramePr>
            <a:graphicFrameLocks noChangeAspect="1"/>
          </p:cNvGraphicFramePr>
          <p:nvPr>
            <p:extLst>
              <p:ext uri="{D42A27DB-BD31-4B8C-83A1-F6EECF244321}">
                <p14:modId xmlns:p14="http://schemas.microsoft.com/office/powerpoint/2010/main" val="4011156451"/>
              </p:ext>
            </p:extLst>
          </p:nvPr>
        </p:nvGraphicFramePr>
        <p:xfrm>
          <a:off x="3168095" y="5640335"/>
          <a:ext cx="1600020" cy="361800"/>
        </p:xfrm>
        <a:graphic>
          <a:graphicData uri="http://schemas.openxmlformats.org/presentationml/2006/ole">
            <mc:AlternateContent xmlns:mc="http://schemas.openxmlformats.org/markup-compatibility/2006">
              <mc:Choice xmlns:v="urn:schemas-microsoft-com:vml" Requires="v">
                <p:oleObj name="Equation" r:id="rId6" imgW="1066680" imgH="241200" progId="">
                  <p:embed/>
                </p:oleObj>
              </mc:Choice>
              <mc:Fallback>
                <p:oleObj name="Equation" r:id="rId6" imgW="1066680" imgH="241200" progId="">
                  <p:embed/>
                  <p:pic>
                    <p:nvPicPr>
                      <p:cNvPr id="0" name="Picture 4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8095" y="5640335"/>
                        <a:ext cx="1600020" cy="36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Slide Number Placeholder 3"/>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9</a:t>
            </a:fld>
            <a:endParaRPr lang="en-US" dirty="0"/>
          </a:p>
        </p:txBody>
      </p:sp>
      <p:grpSp>
        <p:nvGrpSpPr>
          <p:cNvPr id="41" name="Group 40"/>
          <p:cNvGrpSpPr>
            <a:grpSpLocks noChangeAspect="1"/>
          </p:cNvGrpSpPr>
          <p:nvPr/>
        </p:nvGrpSpPr>
        <p:grpSpPr>
          <a:xfrm>
            <a:off x="2997395" y="2238445"/>
            <a:ext cx="5814626" cy="2547716"/>
            <a:chOff x="702550" y="2317999"/>
            <a:chExt cx="7281747" cy="3190545"/>
          </a:xfrm>
        </p:grpSpPr>
        <p:cxnSp>
          <p:nvCxnSpPr>
            <p:cNvPr id="42" name="Straight Connector 41"/>
            <p:cNvCxnSpPr/>
            <p:nvPr/>
          </p:nvCxnSpPr>
          <p:spPr>
            <a:xfrm rot="5400000">
              <a:off x="779461" y="4041694"/>
              <a:ext cx="2476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17711" y="5279944"/>
              <a:ext cx="36957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2246311" y="3085573"/>
              <a:ext cx="3332648" cy="2003871"/>
            </a:xfrm>
            <a:custGeom>
              <a:avLst/>
              <a:gdLst>
                <a:gd name="connsiteX0" fmla="*/ 0 w 3332648"/>
                <a:gd name="connsiteY0" fmla="*/ 1966086 h 2003871"/>
                <a:gd name="connsiteX1" fmla="*/ 929514 w 3332648"/>
                <a:gd name="connsiteY1" fmla="*/ 69273 h 2003871"/>
                <a:gd name="connsiteX2" fmla="*/ 2236880 w 3332648"/>
                <a:gd name="connsiteY2" fmla="*/ 1550450 h 2003871"/>
                <a:gd name="connsiteX3" fmla="*/ 3332648 w 3332648"/>
                <a:gd name="connsiteY3" fmla="*/ 2003871 h 2003871"/>
              </a:gdLst>
              <a:ahLst/>
              <a:cxnLst>
                <a:cxn ang="0">
                  <a:pos x="connsiteX0" y="connsiteY0"/>
                </a:cxn>
                <a:cxn ang="0">
                  <a:pos x="connsiteX1" y="connsiteY1"/>
                </a:cxn>
                <a:cxn ang="0">
                  <a:pos x="connsiteX2" y="connsiteY2"/>
                </a:cxn>
                <a:cxn ang="0">
                  <a:pos x="connsiteX3" y="connsiteY3"/>
                </a:cxn>
              </a:cxnLst>
              <a:rect l="l" t="t" r="r" b="b"/>
              <a:pathLst>
                <a:path w="3332648" h="2003871">
                  <a:moveTo>
                    <a:pt x="0" y="1966086"/>
                  </a:moveTo>
                  <a:cubicBezTo>
                    <a:pt x="278350" y="1052316"/>
                    <a:pt x="556701" y="138546"/>
                    <a:pt x="929514" y="69273"/>
                  </a:cubicBezTo>
                  <a:cubicBezTo>
                    <a:pt x="1302327" y="0"/>
                    <a:pt x="1836358" y="1228017"/>
                    <a:pt x="2236880" y="1550450"/>
                  </a:cubicBezTo>
                  <a:cubicBezTo>
                    <a:pt x="2637402" y="1872883"/>
                    <a:pt x="3151279" y="1928301"/>
                    <a:pt x="3332648" y="200387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45" name="Object 5"/>
            <p:cNvGraphicFramePr>
              <a:graphicFrameLocks noChangeAspect="1"/>
            </p:cNvGraphicFramePr>
            <p:nvPr>
              <p:extLst>
                <p:ext uri="{D42A27DB-BD31-4B8C-83A1-F6EECF244321}">
                  <p14:modId xmlns:p14="http://schemas.microsoft.com/office/powerpoint/2010/main" val="2205565175"/>
                </p:ext>
              </p:extLst>
            </p:nvPr>
          </p:nvGraphicFramePr>
          <p:xfrm>
            <a:off x="1751011" y="2727244"/>
            <a:ext cx="209550" cy="247650"/>
          </p:xfrm>
          <a:graphic>
            <a:graphicData uri="http://schemas.openxmlformats.org/presentationml/2006/ole">
              <mc:AlternateContent xmlns:mc="http://schemas.openxmlformats.org/markup-compatibility/2006">
                <mc:Choice xmlns:v="urn:schemas-microsoft-com:vml" Requires="v">
                  <p:oleObj name="Equation" r:id="rId8" imgW="139579" imgH="164957" progId="">
                    <p:embed/>
                  </p:oleObj>
                </mc:Choice>
                <mc:Fallback>
                  <p:oleObj name="Equation" r:id="rId8" imgW="139579" imgH="164957" progId="">
                    <p:embed/>
                    <p:pic>
                      <p:nvPicPr>
                        <p:cNvPr id="0" name="Picture 4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1011" y="2727244"/>
                          <a:ext cx="209550"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6"/>
            <p:cNvGraphicFramePr>
              <a:graphicFrameLocks noChangeAspect="1"/>
            </p:cNvGraphicFramePr>
            <p:nvPr>
              <p:extLst>
                <p:ext uri="{D42A27DB-BD31-4B8C-83A1-F6EECF244321}">
                  <p14:modId xmlns:p14="http://schemas.microsoft.com/office/powerpoint/2010/main" val="2049073431"/>
                </p:ext>
              </p:extLst>
            </p:nvPr>
          </p:nvGraphicFramePr>
          <p:xfrm>
            <a:off x="5580061" y="5298994"/>
            <a:ext cx="171450" cy="209550"/>
          </p:xfrm>
          <a:graphic>
            <a:graphicData uri="http://schemas.openxmlformats.org/presentationml/2006/ole">
              <mc:AlternateContent xmlns:mc="http://schemas.openxmlformats.org/markup-compatibility/2006">
                <mc:Choice xmlns:v="urn:schemas-microsoft-com:vml" Requires="v">
                  <p:oleObj name="Equation" r:id="rId10" imgW="114201" imgH="139579" progId="">
                    <p:embed/>
                  </p:oleObj>
                </mc:Choice>
                <mc:Fallback>
                  <p:oleObj name="Equation" r:id="rId10" imgW="114201" imgH="139579" progId="">
                    <p:embed/>
                    <p:pic>
                      <p:nvPicPr>
                        <p:cNvPr id="0" name="Picture 4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80061" y="5298994"/>
                          <a:ext cx="171450"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7" name="Straight Connector 46"/>
            <p:cNvCxnSpPr/>
            <p:nvPr/>
          </p:nvCxnSpPr>
          <p:spPr>
            <a:xfrm>
              <a:off x="2360611" y="4708444"/>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4570411" y="3129026"/>
              <a:ext cx="1813686" cy="1579418"/>
            </a:xfrm>
            <a:custGeom>
              <a:avLst/>
              <a:gdLst>
                <a:gd name="connsiteX0" fmla="*/ 0 w 1813686"/>
                <a:gd name="connsiteY0" fmla="*/ 1579418 h 1579418"/>
                <a:gd name="connsiteX1" fmla="*/ 778374 w 1813686"/>
                <a:gd name="connsiteY1" fmla="*/ 1125997 h 1579418"/>
                <a:gd name="connsiteX2" fmla="*/ 1813686 w 1813686"/>
                <a:gd name="connsiteY2" fmla="*/ 0 h 1579418"/>
              </a:gdLst>
              <a:ahLst/>
              <a:cxnLst>
                <a:cxn ang="0">
                  <a:pos x="connsiteX0" y="connsiteY0"/>
                </a:cxn>
                <a:cxn ang="0">
                  <a:pos x="connsiteX1" y="connsiteY1"/>
                </a:cxn>
                <a:cxn ang="0">
                  <a:pos x="connsiteX2" y="connsiteY2"/>
                </a:cxn>
              </a:cxnLst>
              <a:rect l="l" t="t" r="r" b="b"/>
              <a:pathLst>
                <a:path w="1813686" h="1579418">
                  <a:moveTo>
                    <a:pt x="0" y="1579418"/>
                  </a:moveTo>
                  <a:cubicBezTo>
                    <a:pt x="238046" y="1484325"/>
                    <a:pt x="476093" y="1389233"/>
                    <a:pt x="778374" y="1125997"/>
                  </a:cubicBezTo>
                  <a:cubicBezTo>
                    <a:pt x="1080655" y="862761"/>
                    <a:pt x="1641134" y="185147"/>
                    <a:pt x="181368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9" name="Straight Connector 48"/>
            <p:cNvCxnSpPr/>
            <p:nvPr/>
          </p:nvCxnSpPr>
          <p:spPr>
            <a:xfrm>
              <a:off x="1903411" y="4022644"/>
              <a:ext cx="42291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5561011" y="3984544"/>
              <a:ext cx="76200" cy="76200"/>
            </a:xfrm>
            <a:prstGeom prst="ellipse">
              <a:avLst/>
            </a:prstGeom>
            <a:solidFill>
              <a:schemeClr val="tx2"/>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 name="Object 7"/>
            <p:cNvGraphicFramePr>
              <a:graphicFrameLocks noChangeAspect="1"/>
            </p:cNvGraphicFramePr>
            <p:nvPr>
              <p:extLst>
                <p:ext uri="{D42A27DB-BD31-4B8C-83A1-F6EECF244321}">
                  <p14:modId xmlns:p14="http://schemas.microsoft.com/office/powerpoint/2010/main" val="2616201091"/>
                </p:ext>
              </p:extLst>
            </p:nvPr>
          </p:nvGraphicFramePr>
          <p:xfrm>
            <a:off x="6384097" y="2803444"/>
            <a:ext cx="1600200" cy="342900"/>
          </p:xfrm>
          <a:graphic>
            <a:graphicData uri="http://schemas.openxmlformats.org/presentationml/2006/ole">
              <mc:AlternateContent xmlns:mc="http://schemas.openxmlformats.org/markup-compatibility/2006">
                <mc:Choice xmlns:v="urn:schemas-microsoft-com:vml" Requires="v">
                  <p:oleObj name="Equation" r:id="rId12" imgW="1066680" imgH="228600" progId="">
                    <p:embed/>
                  </p:oleObj>
                </mc:Choice>
                <mc:Fallback>
                  <p:oleObj name="Equation" r:id="rId12" imgW="1066680" imgH="228600" progId="">
                    <p:embed/>
                    <p:pic>
                      <p:nvPicPr>
                        <p:cNvPr id="0" name="Picture 4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84097" y="2803444"/>
                          <a:ext cx="1600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Freeform 51"/>
            <p:cNvSpPr/>
            <p:nvPr/>
          </p:nvSpPr>
          <p:spPr>
            <a:xfrm>
              <a:off x="3998911" y="2660899"/>
              <a:ext cx="1466850" cy="1361745"/>
            </a:xfrm>
            <a:custGeom>
              <a:avLst/>
              <a:gdLst>
                <a:gd name="connsiteX0" fmla="*/ 0 w 1813686"/>
                <a:gd name="connsiteY0" fmla="*/ 1579418 h 1579418"/>
                <a:gd name="connsiteX1" fmla="*/ 778374 w 1813686"/>
                <a:gd name="connsiteY1" fmla="*/ 1125997 h 1579418"/>
                <a:gd name="connsiteX2" fmla="*/ 1813686 w 1813686"/>
                <a:gd name="connsiteY2" fmla="*/ 0 h 1579418"/>
              </a:gdLst>
              <a:ahLst/>
              <a:cxnLst>
                <a:cxn ang="0">
                  <a:pos x="connsiteX0" y="connsiteY0"/>
                </a:cxn>
                <a:cxn ang="0">
                  <a:pos x="connsiteX1" y="connsiteY1"/>
                </a:cxn>
                <a:cxn ang="0">
                  <a:pos x="connsiteX2" y="connsiteY2"/>
                </a:cxn>
              </a:cxnLst>
              <a:rect l="l" t="t" r="r" b="b"/>
              <a:pathLst>
                <a:path w="1813686" h="1579418">
                  <a:moveTo>
                    <a:pt x="0" y="1579418"/>
                  </a:moveTo>
                  <a:cubicBezTo>
                    <a:pt x="238046" y="1484325"/>
                    <a:pt x="476093" y="1389233"/>
                    <a:pt x="778374" y="1125997"/>
                  </a:cubicBezTo>
                  <a:cubicBezTo>
                    <a:pt x="1080655" y="862761"/>
                    <a:pt x="1641134" y="185147"/>
                    <a:pt x="181368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3" name="Object 8"/>
            <p:cNvGraphicFramePr>
              <a:graphicFrameLocks noChangeAspect="1"/>
            </p:cNvGraphicFramePr>
            <p:nvPr>
              <p:extLst>
                <p:ext uri="{D42A27DB-BD31-4B8C-83A1-F6EECF244321}">
                  <p14:modId xmlns:p14="http://schemas.microsoft.com/office/powerpoint/2010/main" val="3578643250"/>
                </p:ext>
              </p:extLst>
            </p:nvPr>
          </p:nvGraphicFramePr>
          <p:xfrm>
            <a:off x="5294311" y="2317999"/>
            <a:ext cx="1676400" cy="342900"/>
          </p:xfrm>
          <a:graphic>
            <a:graphicData uri="http://schemas.openxmlformats.org/presentationml/2006/ole">
              <mc:AlternateContent xmlns:mc="http://schemas.openxmlformats.org/markup-compatibility/2006">
                <mc:Choice xmlns:v="urn:schemas-microsoft-com:vml" Requires="v">
                  <p:oleObj name="Equation" r:id="rId14" imgW="1117440" imgH="228600" progId="">
                    <p:embed/>
                  </p:oleObj>
                </mc:Choice>
                <mc:Fallback>
                  <p:oleObj name="Equation" r:id="rId14" imgW="1117440" imgH="228600" progId="">
                    <p:embed/>
                    <p:pic>
                      <p:nvPicPr>
                        <p:cNvPr id="0" name="Picture 4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94311" y="2317999"/>
                          <a:ext cx="16764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Oval 53"/>
            <p:cNvSpPr/>
            <p:nvPr/>
          </p:nvSpPr>
          <p:spPr>
            <a:xfrm>
              <a:off x="3960811" y="3984544"/>
              <a:ext cx="76200" cy="76200"/>
            </a:xfrm>
            <a:prstGeom prst="ellipse">
              <a:avLst/>
            </a:prstGeom>
            <a:solidFill>
              <a:schemeClr val="tx2"/>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5" name="Object 9"/>
            <p:cNvGraphicFramePr>
              <a:graphicFrameLocks noChangeAspect="1"/>
            </p:cNvGraphicFramePr>
            <p:nvPr>
              <p:extLst>
                <p:ext uri="{D42A27DB-BD31-4B8C-83A1-F6EECF244321}">
                  <p14:modId xmlns:p14="http://schemas.microsoft.com/office/powerpoint/2010/main" val="1664780343"/>
                </p:ext>
              </p:extLst>
            </p:nvPr>
          </p:nvGraphicFramePr>
          <p:xfrm>
            <a:off x="1000335" y="3891995"/>
            <a:ext cx="876300" cy="266700"/>
          </p:xfrm>
          <a:graphic>
            <a:graphicData uri="http://schemas.openxmlformats.org/presentationml/2006/ole">
              <mc:AlternateContent xmlns:mc="http://schemas.openxmlformats.org/markup-compatibility/2006">
                <mc:Choice xmlns:v="urn:schemas-microsoft-com:vml" Requires="v">
                  <p:oleObj name="Equation" r:id="rId16" imgW="583920" imgH="177480" progId="">
                    <p:embed/>
                  </p:oleObj>
                </mc:Choice>
                <mc:Fallback>
                  <p:oleObj name="Equation" r:id="rId16" imgW="583920" imgH="177480" progId="">
                    <p:embed/>
                    <p:pic>
                      <p:nvPicPr>
                        <p:cNvPr id="0" name="Picture 4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00335" y="3891995"/>
                          <a:ext cx="8763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6" name="Straight Connector 55"/>
            <p:cNvCxnSpPr/>
            <p:nvPr/>
          </p:nvCxnSpPr>
          <p:spPr>
            <a:xfrm rot="10800000">
              <a:off x="1865311" y="4708444"/>
              <a:ext cx="533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57" name="Object 12"/>
            <p:cNvGraphicFramePr>
              <a:graphicFrameLocks noChangeAspect="1"/>
            </p:cNvGraphicFramePr>
            <p:nvPr>
              <p:extLst>
                <p:ext uri="{D42A27DB-BD31-4B8C-83A1-F6EECF244321}">
                  <p14:modId xmlns:p14="http://schemas.microsoft.com/office/powerpoint/2010/main" val="3135483037"/>
                </p:ext>
              </p:extLst>
            </p:nvPr>
          </p:nvGraphicFramePr>
          <p:xfrm>
            <a:off x="702550" y="4526440"/>
            <a:ext cx="1181100" cy="361950"/>
          </p:xfrm>
          <a:graphic>
            <a:graphicData uri="http://schemas.openxmlformats.org/presentationml/2006/ole">
              <mc:AlternateContent xmlns:mc="http://schemas.openxmlformats.org/markup-compatibility/2006">
                <mc:Choice xmlns:v="urn:schemas-microsoft-com:vml" Requires="v">
                  <p:oleObj name="Equation" r:id="rId18" imgW="787320" imgH="241200" progId="">
                    <p:embed/>
                  </p:oleObj>
                </mc:Choice>
                <mc:Fallback>
                  <p:oleObj name="Equation" r:id="rId18" imgW="787320" imgH="241200" progId="">
                    <p:embed/>
                    <p:pic>
                      <p:nvPicPr>
                        <p:cNvPr id="0" name="Picture 43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2550" y="4526440"/>
                          <a:ext cx="11811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 name="TextBox 5"/>
          <p:cNvSpPr txBox="1"/>
          <p:nvPr/>
        </p:nvSpPr>
        <p:spPr>
          <a:xfrm>
            <a:off x="5068533" y="5178670"/>
            <a:ext cx="3113537" cy="923330"/>
          </a:xfrm>
          <a:prstGeom prst="rect">
            <a:avLst/>
          </a:prstGeom>
          <a:noFill/>
        </p:spPr>
        <p:txBody>
          <a:bodyPr wrap="square" rtlCol="0">
            <a:spAutoFit/>
          </a:bodyPr>
          <a:lstStyle/>
          <a:p>
            <a:r>
              <a:rPr lang="en-US" dirty="0">
                <a:latin typeface="Arial" pitchFamily="34" charset="0"/>
                <a:ea typeface="Tahoma" pitchFamily="34" charset="0"/>
                <a:cs typeface="Tahoma" pitchFamily="34" charset="0"/>
              </a:rPr>
              <a:t>If the mixture drops below this temperature, the water vapor will start condensing.</a:t>
            </a:r>
          </a:p>
        </p:txBody>
      </p:sp>
    </p:spTree>
    <p:extLst>
      <p:ext uri="{BB962C8B-B14F-4D97-AF65-F5344CB8AC3E}">
        <p14:creationId xmlns:p14="http://schemas.microsoft.com/office/powerpoint/2010/main" val="233266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par>
                          <p:cTn id="26" fill="hold">
                            <p:stCondLst>
                              <p:cond delay="500"/>
                            </p:stCondLst>
                            <p:childTnLst>
                              <p:par>
                                <p:cTn id="27" presetID="53" presetClass="entr" presetSubtype="16"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P spid="6" grpId="0"/>
    </p:bldLst>
  </p:timing>
</p:sld>
</file>

<file path=ppt/theme/theme1.xml><?xml version="1.0" encoding="utf-8"?>
<a:theme xmlns:a="http://schemas.openxmlformats.org/drawingml/2006/main" name="Office Theme">
  <a:themeElements>
    <a:clrScheme name="Balmer Thermodynamics">
      <a:dk1>
        <a:srgbClr val="000000"/>
      </a:dk1>
      <a:lt1>
        <a:srgbClr val="FFFFFF"/>
      </a:lt1>
      <a:dk2>
        <a:srgbClr val="BFBFBF"/>
      </a:dk2>
      <a:lt2>
        <a:srgbClr val="FFFFFF"/>
      </a:lt2>
      <a:accent1>
        <a:srgbClr val="000000"/>
      </a:accent1>
      <a:accent2>
        <a:srgbClr val="B18E5F"/>
      </a:accent2>
      <a:accent3>
        <a:srgbClr val="CDC9C8"/>
      </a:accent3>
      <a:accent4>
        <a:srgbClr val="076797"/>
      </a:accent4>
      <a:accent5>
        <a:srgbClr val="D20000"/>
      </a:accent5>
      <a:accent6>
        <a:srgbClr val="57797B"/>
      </a:accent6>
      <a:hlink>
        <a:srgbClr val="635476"/>
      </a:hlink>
      <a:folHlink>
        <a:srgbClr val="8F49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2400" dirty="0" smtClean="0">
            <a:latin typeface="Arial" pitchFamily="34" charset="0"/>
            <a:ea typeface="Tahoma" pitchFamily="34" charset="0"/>
            <a:cs typeface="Tahom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1033</Words>
  <Application>Microsoft Office PowerPoint</Application>
  <PresentationFormat>On-screen Show (4:3)</PresentationFormat>
  <Paragraphs>146</Paragraphs>
  <Slides>23</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Book Antiqua</vt:lpstr>
      <vt:lpstr>Calibri</vt:lpstr>
      <vt:lpstr>Cambria Math</vt:lpstr>
      <vt:lpstr>Tahoma</vt:lpstr>
      <vt:lpstr>Times New Roman</vt:lpstr>
      <vt:lpstr>Office Theme</vt:lpstr>
      <vt:lpstr>Equation</vt:lpstr>
      <vt:lpstr>Lecture 33</vt:lpstr>
      <vt:lpstr>Air-Water Vapor Mixtures </vt:lpstr>
      <vt:lpstr>Properties of Moist Air</vt:lpstr>
      <vt:lpstr>Psychrometric Terminology</vt:lpstr>
      <vt:lpstr>Properties of Moist Air</vt:lpstr>
      <vt:lpstr>Properties of Moist Air</vt:lpstr>
      <vt:lpstr>Properties of Moist Air</vt:lpstr>
      <vt:lpstr>Example 1</vt:lpstr>
      <vt:lpstr>Example 1</vt:lpstr>
      <vt:lpstr>Example1 </vt:lpstr>
      <vt:lpstr>Example 1</vt:lpstr>
      <vt:lpstr>Intensive Moist Air Properties</vt:lpstr>
      <vt:lpstr>Intensive Moist Air Properties</vt:lpstr>
      <vt:lpstr>Intensive Moist Air Properties</vt:lpstr>
      <vt:lpstr>Example</vt:lpstr>
      <vt:lpstr>Example</vt:lpstr>
      <vt:lpstr>Example</vt:lpstr>
      <vt:lpstr>Example</vt:lpstr>
      <vt:lpstr>Example</vt:lpstr>
      <vt:lpstr>Example</vt:lpstr>
      <vt:lpstr>Example</vt:lpstr>
      <vt:lpstr>Example</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33</dc:title>
  <dc:creator>Dan Cordon</dc:creator>
  <cp:lastModifiedBy>Cordon, Dan (dcordon@uidaho.edu)</cp:lastModifiedBy>
  <cp:revision>7</cp:revision>
  <dcterms:created xsi:type="dcterms:W3CDTF">2020-04-30T01:09:18Z</dcterms:created>
  <dcterms:modified xsi:type="dcterms:W3CDTF">2023-11-13T23:07:36Z</dcterms:modified>
</cp:coreProperties>
</file>