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1" r:id="rId2"/>
    <p:sldId id="292" r:id="rId3"/>
    <p:sldId id="293" r:id="rId4"/>
    <p:sldId id="294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0066FF"/>
    <a:srgbClr val="99CCFF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9" tIns="48105" rIns="96209" bIns="48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09" tIns="48105" rIns="96209" bIns="481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4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9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for Final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See also: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 1 prep</a:t>
            </a:r>
          </a:p>
          <a:p>
            <a:r>
              <a:rPr lang="en-US" dirty="0" smtClean="0"/>
              <a:t>Exam 2 prep</a:t>
            </a:r>
          </a:p>
          <a:p>
            <a:r>
              <a:rPr lang="en-US" dirty="0" smtClean="0"/>
              <a:t>Exam 3 prep</a:t>
            </a:r>
          </a:p>
        </p:txBody>
      </p:sp>
    </p:spTree>
    <p:extLst>
      <p:ext uri="{BB962C8B-B14F-4D97-AF65-F5344CB8AC3E}">
        <p14:creationId xmlns:p14="http://schemas.microsoft.com/office/powerpoint/2010/main" val="3173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</a:t>
            </a:r>
            <a:r>
              <a:rPr lang="en-US" dirty="0"/>
              <a:t>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 hours (strictly enforced)</a:t>
            </a:r>
          </a:p>
          <a:p>
            <a:r>
              <a:rPr lang="en-US" dirty="0" smtClean="0"/>
              <a:t>Resources allowed</a:t>
            </a:r>
          </a:p>
          <a:p>
            <a:pPr lvl="1"/>
            <a:r>
              <a:rPr lang="en-US" dirty="0" smtClean="0"/>
              <a:t>The blue properties booklet</a:t>
            </a:r>
          </a:p>
          <a:p>
            <a:pPr lvl="2"/>
            <a:r>
              <a:rPr lang="en-US" dirty="0" smtClean="0"/>
              <a:t>You can write anything you                                          want in the white space of this                                booklet.</a:t>
            </a:r>
          </a:p>
          <a:p>
            <a:pPr lvl="2"/>
            <a:r>
              <a:rPr lang="en-US" dirty="0" smtClean="0"/>
              <a:t>NO photocopies, no taping,                                           pasting, photocopies,                                                  or loose papers</a:t>
            </a:r>
          </a:p>
          <a:p>
            <a:pPr lvl="1"/>
            <a:r>
              <a:rPr lang="en-US" dirty="0" smtClean="0"/>
              <a:t>A handheld calculator</a:t>
            </a:r>
          </a:p>
          <a:p>
            <a:pPr lvl="2"/>
            <a:r>
              <a:rPr lang="en-US" dirty="0" smtClean="0"/>
              <a:t>No other electronic devices                               may be used including cell phones,                                           computers, tablets,                                                      music players,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910" y="1997110"/>
            <a:ext cx="3264425" cy="415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086295"/>
            <a:ext cx="8606965" cy="5162105"/>
          </a:xfrm>
        </p:spPr>
        <p:txBody>
          <a:bodyPr/>
          <a:lstStyle/>
          <a:p>
            <a:r>
              <a:rPr lang="en-US" dirty="0" smtClean="0"/>
              <a:t>A table of conversion factors will be provided</a:t>
            </a:r>
          </a:p>
          <a:p>
            <a:r>
              <a:rPr lang="en-US" dirty="0" smtClean="0"/>
              <a:t>A psych chart (SI &amp; English) will be provided</a:t>
            </a:r>
          </a:p>
          <a:p>
            <a:r>
              <a:rPr lang="en-US" dirty="0" smtClean="0"/>
              <a:t>NO interpolation should be necessary</a:t>
            </a:r>
          </a:p>
          <a:p>
            <a:r>
              <a:rPr lang="en-US" dirty="0" smtClean="0"/>
              <a:t>Material </a:t>
            </a:r>
            <a:r>
              <a:rPr lang="en-US" dirty="0"/>
              <a:t>covered</a:t>
            </a:r>
          </a:p>
          <a:p>
            <a:pPr lvl="2"/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dirty="0"/>
              <a:t>assigned </a:t>
            </a:r>
            <a:r>
              <a:rPr lang="en-US" dirty="0" smtClean="0"/>
              <a:t>reading to date</a:t>
            </a:r>
            <a:endParaRPr lang="en-US" dirty="0"/>
          </a:p>
          <a:p>
            <a:pPr lvl="2"/>
            <a:r>
              <a:rPr lang="en-US" b="1" dirty="0"/>
              <a:t>All</a:t>
            </a:r>
            <a:r>
              <a:rPr lang="en-US" dirty="0"/>
              <a:t> in-class lecture </a:t>
            </a:r>
            <a:r>
              <a:rPr lang="en-US" dirty="0" smtClean="0"/>
              <a:t>material to date</a:t>
            </a:r>
            <a:endParaRPr lang="en-US" dirty="0"/>
          </a:p>
          <a:p>
            <a:pPr lvl="2"/>
            <a:r>
              <a:rPr lang="en-US" b="1" dirty="0"/>
              <a:t>All</a:t>
            </a:r>
            <a:r>
              <a:rPr lang="en-US" dirty="0"/>
              <a:t> in-class problem </a:t>
            </a:r>
            <a:r>
              <a:rPr lang="en-US" dirty="0" smtClean="0"/>
              <a:t>solutions to date</a:t>
            </a:r>
            <a:endParaRPr lang="en-US" dirty="0"/>
          </a:p>
          <a:p>
            <a:pPr lvl="2"/>
            <a:r>
              <a:rPr lang="en-US" b="1" dirty="0"/>
              <a:t>All</a:t>
            </a:r>
            <a:r>
              <a:rPr lang="en-US" dirty="0"/>
              <a:t> homework </a:t>
            </a:r>
            <a:r>
              <a:rPr lang="en-US" dirty="0" smtClean="0"/>
              <a:t>assignments to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How to determine mixture properties?</a:t>
            </a:r>
          </a:p>
          <a:p>
            <a:pPr lvl="1"/>
            <a:r>
              <a:rPr lang="en-US" dirty="0" smtClean="0"/>
              <a:t>Mole fraction, mass fraction, and mixture molar mass</a:t>
            </a:r>
          </a:p>
          <a:p>
            <a:pPr lvl="1"/>
            <a:r>
              <a:rPr lang="en-US" dirty="0" smtClean="0"/>
              <a:t>Partial pressure of constituents</a:t>
            </a:r>
          </a:p>
          <a:p>
            <a:pPr lvl="1"/>
            <a:r>
              <a:rPr lang="en-US" dirty="0" smtClean="0"/>
              <a:t>Internal energy, enthalpy, and entropy (on both mass and molar basis)</a:t>
            </a:r>
          </a:p>
          <a:p>
            <a:r>
              <a:rPr lang="en-US" dirty="0" smtClean="0"/>
              <a:t>How to use </a:t>
            </a:r>
            <a:r>
              <a:rPr lang="en-US" dirty="0" err="1" smtClean="0"/>
              <a:t>psychrometric</a:t>
            </a:r>
            <a:r>
              <a:rPr lang="en-US" dirty="0" smtClean="0"/>
              <a:t> charts?</a:t>
            </a:r>
          </a:p>
          <a:p>
            <a:pPr lvl="1"/>
            <a:r>
              <a:rPr lang="en-US" dirty="0" smtClean="0"/>
              <a:t>Dry bulb, web bulb, and dew point temperatures</a:t>
            </a:r>
          </a:p>
          <a:p>
            <a:pPr lvl="1"/>
            <a:r>
              <a:rPr lang="en-US" dirty="0" smtClean="0"/>
              <a:t>Water vapor partial pressure</a:t>
            </a:r>
          </a:p>
          <a:p>
            <a:pPr lvl="1"/>
            <a:r>
              <a:rPr lang="en-US" dirty="0" smtClean="0"/>
              <a:t>Relative humidity and humidity ratio</a:t>
            </a:r>
          </a:p>
          <a:p>
            <a:pPr lvl="1"/>
            <a:r>
              <a:rPr lang="en-US" dirty="0" smtClean="0"/>
              <a:t>Specific enthalpy and specific volume</a:t>
            </a:r>
          </a:p>
          <a:p>
            <a:r>
              <a:rPr lang="en-US" dirty="0" smtClean="0"/>
              <a:t>How to model air conditioning applications?</a:t>
            </a:r>
          </a:p>
          <a:p>
            <a:pPr lvl="1"/>
            <a:r>
              <a:rPr lang="en-US" dirty="0" smtClean="0"/>
              <a:t>Heating and cooling w/o humidification/dehumidification</a:t>
            </a:r>
          </a:p>
          <a:p>
            <a:pPr lvl="1"/>
            <a:r>
              <a:rPr lang="en-US" dirty="0" smtClean="0"/>
              <a:t>Adiabatic humidification (evaporative cooling)</a:t>
            </a:r>
          </a:p>
          <a:p>
            <a:pPr lvl="1"/>
            <a:r>
              <a:rPr lang="en-US" dirty="0" smtClean="0"/>
              <a:t>Adiabatic mixing of moist air streams</a:t>
            </a:r>
          </a:p>
          <a:p>
            <a:r>
              <a:rPr lang="en-US" dirty="0" smtClean="0"/>
              <a:t>How to balance a chemical equation?</a:t>
            </a:r>
            <a:endParaRPr lang="en-US" dirty="0"/>
          </a:p>
          <a:p>
            <a:pPr lvl="1"/>
            <a:r>
              <a:rPr lang="en-US" dirty="0" smtClean="0"/>
              <a:t>Find stoichiometric coefficients given fuel composition</a:t>
            </a:r>
          </a:p>
          <a:p>
            <a:pPr lvl="1"/>
            <a:r>
              <a:rPr lang="en-US" dirty="0" smtClean="0"/>
              <a:t>Find fuel composition (molar and mass basis) given product composition</a:t>
            </a:r>
          </a:p>
          <a:p>
            <a:pPr lvl="1"/>
            <a:r>
              <a:rPr lang="en-US" dirty="0" smtClean="0"/>
              <a:t>Determine molar and mass air/fuel ratio</a:t>
            </a:r>
          </a:p>
          <a:p>
            <a:pPr lvl="1"/>
            <a:r>
              <a:rPr lang="en-US" dirty="0" smtClean="0"/>
              <a:t>Account for excess air (theoretical air)</a:t>
            </a:r>
          </a:p>
          <a:p>
            <a:pPr lvl="1"/>
            <a:r>
              <a:rPr lang="en-US" dirty="0" smtClean="0"/>
              <a:t>Perform volumetric analysis of products</a:t>
            </a:r>
          </a:p>
          <a:p>
            <a:pPr lvl="1"/>
            <a:r>
              <a:rPr lang="en-US" dirty="0" smtClean="0"/>
              <a:t>Estimate dew point  of products</a:t>
            </a:r>
          </a:p>
          <a:p>
            <a:r>
              <a:rPr lang="en-US" dirty="0" smtClean="0"/>
              <a:t>How to find heats of reaction?</a:t>
            </a:r>
          </a:p>
          <a:p>
            <a:pPr lvl="1"/>
            <a:r>
              <a:rPr lang="en-US" dirty="0" smtClean="0"/>
              <a:t>Correct for temperatures away from the SRS</a:t>
            </a:r>
          </a:p>
          <a:p>
            <a:pPr lvl="1"/>
            <a:r>
              <a:rPr lang="en-US" dirty="0" smtClean="0"/>
              <a:t>Properly use heats of formation</a:t>
            </a:r>
          </a:p>
          <a:p>
            <a:pPr lvl="1"/>
            <a:r>
              <a:rPr lang="en-US" dirty="0" smtClean="0"/>
              <a:t>Apply heats of reaction in the 1</a:t>
            </a:r>
            <a:r>
              <a:rPr lang="en-US" baseline="30000" dirty="0" smtClean="0"/>
              <a:t>st</a:t>
            </a:r>
            <a:r>
              <a:rPr lang="en-US" dirty="0" smtClean="0"/>
              <a:t> law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4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smtClean="0">
            <a:latin typeface="Arial" pitchFamily="34" charset="0"/>
            <a:ea typeface="Tahoma" pitchFamily="34" charset="0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10077</TotalTime>
  <Words>297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Review for Final Exam</vt:lpstr>
      <vt:lpstr>Exam Information</vt:lpstr>
      <vt:lpstr>Exam Information</vt:lpstr>
      <vt:lpstr>Do you know ...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Beyerlein, Steven</cp:lastModifiedBy>
  <cp:revision>1515</cp:revision>
  <cp:lastPrinted>2012-11-26T15:30:20Z</cp:lastPrinted>
  <dcterms:created xsi:type="dcterms:W3CDTF">2008-11-21T16:06:48Z</dcterms:created>
  <dcterms:modified xsi:type="dcterms:W3CDTF">2014-05-09T16:30:49Z</dcterms:modified>
</cp:coreProperties>
</file>