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8" r:id="rId4"/>
    <p:sldId id="269" r:id="rId5"/>
    <p:sldId id="270" r:id="rId6"/>
    <p:sldId id="258" r:id="rId7"/>
    <p:sldId id="259" r:id="rId8"/>
    <p:sldId id="260" r:id="rId9"/>
    <p:sldId id="261" r:id="rId10"/>
    <p:sldId id="262" r:id="rId11"/>
    <p:sldId id="263" r:id="rId12"/>
    <p:sldId id="266" r:id="rId13"/>
    <p:sldId id="264" r:id="rId14"/>
    <p:sldId id="267"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43" d="100"/>
          <a:sy n="143" d="100"/>
        </p:scale>
        <p:origin x="-8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90E623-8489-4456-B6FE-EE3C26F14639}" type="slidenum">
              <a:rPr lang="en-US"/>
              <a:pPr>
                <a:defRPr/>
              </a:pPr>
              <a:t>‹#›</a:t>
            </a:fld>
            <a:endParaRPr lang="en-US"/>
          </a:p>
        </p:txBody>
      </p:sp>
    </p:spTree>
    <p:extLst>
      <p:ext uri="{BB962C8B-B14F-4D97-AF65-F5344CB8AC3E}">
        <p14:creationId xmlns:p14="http://schemas.microsoft.com/office/powerpoint/2010/main" val="925161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D88746A-6B4A-4BE1-97AE-FD4DFC906648}" type="slidenum">
              <a:rPr lang="en-US"/>
              <a:pPr>
                <a:defRPr/>
              </a:pPr>
              <a:t>‹#›</a:t>
            </a:fld>
            <a:endParaRPr lang="en-US"/>
          </a:p>
        </p:txBody>
      </p:sp>
    </p:spTree>
    <p:extLst>
      <p:ext uri="{BB962C8B-B14F-4D97-AF65-F5344CB8AC3E}">
        <p14:creationId xmlns:p14="http://schemas.microsoft.com/office/powerpoint/2010/main" val="241374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704CB0A-9143-403B-ACC7-0D10B5090398}" type="slidenum">
              <a:rPr lang="en-US"/>
              <a:pPr>
                <a:defRPr/>
              </a:pPr>
              <a:t>‹#›</a:t>
            </a:fld>
            <a:endParaRPr lang="en-US"/>
          </a:p>
        </p:txBody>
      </p:sp>
    </p:spTree>
    <p:extLst>
      <p:ext uri="{BB962C8B-B14F-4D97-AF65-F5344CB8AC3E}">
        <p14:creationId xmlns:p14="http://schemas.microsoft.com/office/powerpoint/2010/main" val="2263833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9A73B21-D20B-4817-AF3D-65AF4A7B9537}" type="slidenum">
              <a:rPr lang="en-US"/>
              <a:pPr>
                <a:defRPr/>
              </a:pPr>
              <a:t>‹#›</a:t>
            </a:fld>
            <a:endParaRPr lang="en-US"/>
          </a:p>
        </p:txBody>
      </p:sp>
    </p:spTree>
    <p:extLst>
      <p:ext uri="{BB962C8B-B14F-4D97-AF65-F5344CB8AC3E}">
        <p14:creationId xmlns:p14="http://schemas.microsoft.com/office/powerpoint/2010/main" val="3290782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0B48E4-E0DD-4519-8640-0C6D2F2CD24A}" type="slidenum">
              <a:rPr lang="en-US"/>
              <a:pPr>
                <a:defRPr/>
              </a:pPr>
              <a:t>‹#›</a:t>
            </a:fld>
            <a:endParaRPr lang="en-US"/>
          </a:p>
        </p:txBody>
      </p:sp>
    </p:spTree>
    <p:extLst>
      <p:ext uri="{BB962C8B-B14F-4D97-AF65-F5344CB8AC3E}">
        <p14:creationId xmlns:p14="http://schemas.microsoft.com/office/powerpoint/2010/main" val="4149282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F5DA86-C5C6-4FB9-BD7E-81DB0CD81C0D}" type="slidenum">
              <a:rPr lang="en-US"/>
              <a:pPr>
                <a:defRPr/>
              </a:pPr>
              <a:t>‹#›</a:t>
            </a:fld>
            <a:endParaRPr lang="en-US"/>
          </a:p>
        </p:txBody>
      </p:sp>
    </p:spTree>
    <p:extLst>
      <p:ext uri="{BB962C8B-B14F-4D97-AF65-F5344CB8AC3E}">
        <p14:creationId xmlns:p14="http://schemas.microsoft.com/office/powerpoint/2010/main" val="1888793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2177A73-8D20-45CF-B5D6-29A7434D4C71}" type="slidenum">
              <a:rPr lang="en-US"/>
              <a:pPr>
                <a:defRPr/>
              </a:pPr>
              <a:t>‹#›</a:t>
            </a:fld>
            <a:endParaRPr lang="en-US"/>
          </a:p>
        </p:txBody>
      </p:sp>
    </p:spTree>
    <p:extLst>
      <p:ext uri="{BB962C8B-B14F-4D97-AF65-F5344CB8AC3E}">
        <p14:creationId xmlns:p14="http://schemas.microsoft.com/office/powerpoint/2010/main" val="2057620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F4010C7-9F92-4575-BDFC-E0BBE63D0A3E}" type="slidenum">
              <a:rPr lang="en-US"/>
              <a:pPr>
                <a:defRPr/>
              </a:pPr>
              <a:t>‹#›</a:t>
            </a:fld>
            <a:endParaRPr lang="en-US"/>
          </a:p>
        </p:txBody>
      </p:sp>
    </p:spTree>
    <p:extLst>
      <p:ext uri="{BB962C8B-B14F-4D97-AF65-F5344CB8AC3E}">
        <p14:creationId xmlns:p14="http://schemas.microsoft.com/office/powerpoint/2010/main" val="957105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776EF3C-940E-4F68-B946-8501932179B3}" type="slidenum">
              <a:rPr lang="en-US"/>
              <a:pPr>
                <a:defRPr/>
              </a:pPr>
              <a:t>‹#›</a:t>
            </a:fld>
            <a:endParaRPr lang="en-US"/>
          </a:p>
        </p:txBody>
      </p:sp>
    </p:spTree>
    <p:extLst>
      <p:ext uri="{BB962C8B-B14F-4D97-AF65-F5344CB8AC3E}">
        <p14:creationId xmlns:p14="http://schemas.microsoft.com/office/powerpoint/2010/main" val="1594923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EAEC832-4D04-41DC-B457-71610E1F0438}" type="slidenum">
              <a:rPr lang="en-US"/>
              <a:pPr>
                <a:defRPr/>
              </a:pPr>
              <a:t>‹#›</a:t>
            </a:fld>
            <a:endParaRPr lang="en-US"/>
          </a:p>
        </p:txBody>
      </p:sp>
    </p:spTree>
    <p:extLst>
      <p:ext uri="{BB962C8B-B14F-4D97-AF65-F5344CB8AC3E}">
        <p14:creationId xmlns:p14="http://schemas.microsoft.com/office/powerpoint/2010/main" val="2828799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8C52CCB-9934-479B-83EE-3BD7EE4DEC31}" type="slidenum">
              <a:rPr lang="en-US"/>
              <a:pPr>
                <a:defRPr/>
              </a:pPr>
              <a:t>‹#›</a:t>
            </a:fld>
            <a:endParaRPr lang="en-US"/>
          </a:p>
        </p:txBody>
      </p:sp>
    </p:spTree>
    <p:extLst>
      <p:ext uri="{BB962C8B-B14F-4D97-AF65-F5344CB8AC3E}">
        <p14:creationId xmlns:p14="http://schemas.microsoft.com/office/powerpoint/2010/main" val="1964149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5B8ECCA5-3EF5-47DB-B56F-B65F28CBDD1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G0088a.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3"/>
          <p:cNvSpPr txBox="1">
            <a:spLocks noChangeArrowheads="1"/>
          </p:cNvSpPr>
          <p:nvPr/>
        </p:nvSpPr>
        <p:spPr bwMode="auto">
          <a:xfrm>
            <a:off x="228600" y="152400"/>
            <a:ext cx="8534400" cy="2678113"/>
          </a:xfrm>
          <a:prstGeom prst="rect">
            <a:avLst/>
          </a:prstGeom>
          <a:solidFill>
            <a:srgbClr val="FFFFCC"/>
          </a:solidFill>
          <a:ln w="9525">
            <a:solidFill>
              <a:srgbClr val="FFFFCC"/>
            </a:solidFill>
            <a:miter lim="800000"/>
            <a:headEnd/>
            <a:tailEnd/>
          </a:ln>
          <a:effectLst>
            <a:outerShdw blurRad="50800" dist="38100" dir="2700000" algn="tl" rotWithShape="0">
              <a:prstClr val="black">
                <a:alpha val="40000"/>
              </a:prstClr>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200" b="1"/>
              <a:t>Notes for the first slide of your presentation</a:t>
            </a:r>
          </a:p>
          <a:p>
            <a:pPr eaLnBrk="1" hangingPunct="1"/>
            <a:endParaRPr lang="en-US" altLang="en-US" sz="1200"/>
          </a:p>
          <a:p>
            <a:pPr eaLnBrk="1" hangingPunct="1"/>
            <a:r>
              <a:rPr lang="en-US" altLang="en-US" sz="1200"/>
              <a:t>Use the first slide to set the stage for your presentation. For example, use a full-screen photograph (replace the photograph shown for one of your own) or photographic collage to evoke an idea in the audience. The objective here is to stimulate the audience into thinking about your topic. All images must be high resolution (i.e., not pixelated) , in focus, appropriate aspect ratio (do not stretch photographs out of their proper aspect ratio), good color, and proper brightness.</a:t>
            </a:r>
          </a:p>
          <a:p>
            <a:pPr eaLnBrk="1" hangingPunct="1"/>
            <a:endParaRPr lang="en-US" altLang="en-US" sz="1200"/>
          </a:p>
          <a:p>
            <a:pPr eaLnBrk="1" hangingPunct="1"/>
            <a:r>
              <a:rPr lang="en-US" altLang="en-US" sz="1200"/>
              <a:t>Develop your presentation as a detective mystery rather than outline to the audience exactly what you will present (e.g., an flow diagram that shows the entire presentation, or an organization that follows a typical method of Introduction, Methods, Results, and Discussion).  Although the mystery approach is more difficult to design and present, this approach will be far more engaging for the audience.</a:t>
            </a:r>
          </a:p>
          <a:p>
            <a:pPr eaLnBrk="1" hangingPunct="1"/>
            <a:endParaRPr lang="en-US" altLang="en-US" sz="1200"/>
          </a:p>
          <a:p>
            <a:pPr eaLnBrk="1" hangingPunct="1"/>
            <a:r>
              <a:rPr lang="en-US" altLang="en-US" sz="1200"/>
              <a:t>Do not use this first slide for your name and title of your presentation. The moderator will already have introduced you and your presentation to the audience.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 descr="D:\Word files\Students\Elevational temperature differenc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9144000" cy="664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TextBox 4"/>
          <p:cNvSpPr txBox="1">
            <a:spLocks noChangeArrowheads="1"/>
          </p:cNvSpPr>
          <p:nvPr/>
        </p:nvSpPr>
        <p:spPr bwMode="auto">
          <a:xfrm>
            <a:off x="152400" y="6400800"/>
            <a:ext cx="1981200" cy="276225"/>
          </a:xfrm>
          <a:prstGeom prst="rect">
            <a:avLst/>
          </a:prstGeom>
          <a:solidFill>
            <a:srgbClr val="FFFFCC"/>
          </a:solidFill>
          <a:ln w="9525">
            <a:solidFill>
              <a:schemeClr val="tx1"/>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1200" b="1"/>
              <a:t>Example line graph</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D:\Word files\Students\ecosystems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38" y="1227138"/>
            <a:ext cx="9115425"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TextBox 4"/>
          <p:cNvSpPr txBox="1">
            <a:spLocks noChangeArrowheads="1"/>
          </p:cNvSpPr>
          <p:nvPr/>
        </p:nvSpPr>
        <p:spPr bwMode="auto">
          <a:xfrm>
            <a:off x="76200" y="76200"/>
            <a:ext cx="8915400" cy="1200150"/>
          </a:xfrm>
          <a:prstGeom prst="rect">
            <a:avLst/>
          </a:prstGeom>
          <a:solidFill>
            <a:srgbClr val="FFFFCC"/>
          </a:solidFill>
          <a:ln w="9525">
            <a:solidFill>
              <a:srgbClr val="FFFFCC"/>
            </a:solidFill>
            <a:miter lim="800000"/>
            <a:headEnd/>
            <a:tailEnd/>
          </a:ln>
          <a:effectLst>
            <a:outerShdw blurRad="50800" dist="38100" dir="2700000" algn="tl" rotWithShape="0">
              <a:prstClr val="black">
                <a:alpha val="40000"/>
              </a:prstClr>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200" b="1"/>
              <a:t>Conceptual graphs</a:t>
            </a:r>
          </a:p>
          <a:p>
            <a:pPr eaLnBrk="1" hangingPunct="1"/>
            <a:endParaRPr lang="en-US" altLang="en-US" sz="1200"/>
          </a:p>
          <a:p>
            <a:pPr eaLnBrk="1" hangingPunct="1"/>
            <a:r>
              <a:rPr lang="en-US" altLang="en-US" sz="1200"/>
              <a:t>Use conceptual graphs and flow diagrams to illustrate complex relationships, interactions, and processes. Conceptual graphs are an excellent way to quickly and effectively convey complex ideas. These graphs must be clear, use appropriate colors (avoid combinations such as red and green, or light blue and yellow), and displayed full screen. </a:t>
            </a:r>
          </a:p>
          <a:p>
            <a:pPr eaLnBrk="1" hangingPunct="1"/>
            <a:endParaRPr lang="en-US" altLang="en-US" sz="12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5"/>
          <p:cNvSpPr>
            <a:spLocks noChangeArrowheads="1"/>
          </p:cNvSpPr>
          <p:nvPr/>
        </p:nvSpPr>
        <p:spPr bwMode="auto">
          <a:xfrm>
            <a:off x="3848100" y="2209800"/>
            <a:ext cx="914400" cy="990600"/>
          </a:xfrm>
          <a:prstGeom prst="flowChartDecision">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1400"/>
              <a:t>Season</a:t>
            </a:r>
          </a:p>
        </p:txBody>
      </p:sp>
      <p:sp>
        <p:nvSpPr>
          <p:cNvPr id="10243" name="Rectangle 15"/>
          <p:cNvSpPr>
            <a:spLocks noChangeArrowheads="1"/>
          </p:cNvSpPr>
          <p:nvPr/>
        </p:nvSpPr>
        <p:spPr bwMode="auto">
          <a:xfrm>
            <a:off x="5715000" y="2552700"/>
            <a:ext cx="1371600" cy="304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1400"/>
              <a:t>Forbs</a:t>
            </a:r>
          </a:p>
        </p:txBody>
      </p:sp>
      <p:sp>
        <p:nvSpPr>
          <p:cNvPr id="10244" name="Rectangle 16"/>
          <p:cNvSpPr>
            <a:spLocks noChangeArrowheads="1"/>
          </p:cNvSpPr>
          <p:nvPr/>
        </p:nvSpPr>
        <p:spPr bwMode="auto">
          <a:xfrm>
            <a:off x="1447800" y="2552700"/>
            <a:ext cx="1371600" cy="304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1400"/>
              <a:t>Sagebrush</a:t>
            </a:r>
          </a:p>
        </p:txBody>
      </p:sp>
      <p:sp>
        <p:nvSpPr>
          <p:cNvPr id="10245" name="Rectangle 17"/>
          <p:cNvSpPr>
            <a:spLocks noChangeArrowheads="1"/>
          </p:cNvSpPr>
          <p:nvPr/>
        </p:nvSpPr>
        <p:spPr bwMode="auto">
          <a:xfrm>
            <a:off x="3619500" y="4343400"/>
            <a:ext cx="1371600" cy="304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1400"/>
              <a:t>Bunchgrasses</a:t>
            </a:r>
          </a:p>
        </p:txBody>
      </p:sp>
      <p:cxnSp>
        <p:nvCxnSpPr>
          <p:cNvPr id="10246" name="AutoShape 18"/>
          <p:cNvCxnSpPr>
            <a:cxnSpLocks noChangeShapeType="1"/>
            <a:stCxn id="10242" idx="3"/>
            <a:endCxn id="10243" idx="1"/>
          </p:cNvCxnSpPr>
          <p:nvPr/>
        </p:nvCxnSpPr>
        <p:spPr bwMode="auto">
          <a:xfrm>
            <a:off x="4762500" y="2705100"/>
            <a:ext cx="95250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0247" name="AutoShape 19"/>
          <p:cNvCxnSpPr>
            <a:cxnSpLocks noChangeShapeType="1"/>
            <a:stCxn id="10242" idx="1"/>
            <a:endCxn id="10244" idx="3"/>
          </p:cNvCxnSpPr>
          <p:nvPr/>
        </p:nvCxnSpPr>
        <p:spPr bwMode="auto">
          <a:xfrm flipH="1">
            <a:off x="2819400" y="2705100"/>
            <a:ext cx="102870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0248" name="AutoShape 20"/>
          <p:cNvCxnSpPr>
            <a:cxnSpLocks noChangeShapeType="1"/>
            <a:stCxn id="10242" idx="2"/>
            <a:endCxn id="10245" idx="0"/>
          </p:cNvCxnSpPr>
          <p:nvPr/>
        </p:nvCxnSpPr>
        <p:spPr bwMode="auto">
          <a:xfrm>
            <a:off x="4305300" y="3200400"/>
            <a:ext cx="0" cy="11430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0249" name="AutoShape 30"/>
          <p:cNvCxnSpPr>
            <a:cxnSpLocks noChangeShapeType="1"/>
            <a:stCxn id="10245" idx="1"/>
            <a:endCxn id="10244" idx="2"/>
          </p:cNvCxnSpPr>
          <p:nvPr/>
        </p:nvCxnSpPr>
        <p:spPr bwMode="auto">
          <a:xfrm rot="10800000">
            <a:off x="2133600" y="2857500"/>
            <a:ext cx="1485900" cy="1638300"/>
          </a:xfrm>
          <a:prstGeom prst="bentConnector2">
            <a:avLst/>
          </a:prstGeom>
          <a:noFill/>
          <a:ln w="9525">
            <a:solidFill>
              <a:schemeClr val="tx1"/>
            </a:solidFill>
            <a:miter lim="800000"/>
            <a:headEnd type="triangle" w="med" len="med"/>
            <a:tailEnd/>
          </a:ln>
          <a:extLst>
            <a:ext uri="{909E8E84-426E-40DD-AFC4-6F175D3DCCD1}">
              <a14:hiddenFill xmlns:a14="http://schemas.microsoft.com/office/drawing/2010/main">
                <a:noFill/>
              </a14:hiddenFill>
            </a:ext>
          </a:extLst>
        </p:spPr>
      </p:cxnSp>
      <p:cxnSp>
        <p:nvCxnSpPr>
          <p:cNvPr id="10250" name="AutoShape 31"/>
          <p:cNvCxnSpPr>
            <a:cxnSpLocks noChangeShapeType="1"/>
            <a:stCxn id="10245" idx="3"/>
            <a:endCxn id="10243" idx="2"/>
          </p:cNvCxnSpPr>
          <p:nvPr/>
        </p:nvCxnSpPr>
        <p:spPr bwMode="auto">
          <a:xfrm flipV="1">
            <a:off x="4991100" y="2857500"/>
            <a:ext cx="1409700" cy="1638300"/>
          </a:xfrm>
          <a:prstGeom prst="bentConnector2">
            <a:avLst/>
          </a:prstGeom>
          <a:noFill/>
          <a:ln w="9525">
            <a:solidFill>
              <a:schemeClr val="tx1"/>
            </a:solidFill>
            <a:miter lim="800000"/>
            <a:headEnd type="triangle" w="med" len="med"/>
            <a:tailEnd/>
          </a:ln>
          <a:extLst>
            <a:ext uri="{909E8E84-426E-40DD-AFC4-6F175D3DCCD1}">
              <a14:hiddenFill xmlns:a14="http://schemas.microsoft.com/office/drawing/2010/main">
                <a:noFill/>
              </a14:hiddenFill>
            </a:ext>
          </a:extLst>
        </p:spPr>
      </p:cxnSp>
      <p:sp>
        <p:nvSpPr>
          <p:cNvPr id="10251" name="AutoShape 4"/>
          <p:cNvSpPr>
            <a:spLocks noChangeArrowheads="1"/>
          </p:cNvSpPr>
          <p:nvPr/>
        </p:nvSpPr>
        <p:spPr bwMode="auto">
          <a:xfrm rot="10800000">
            <a:off x="3390900" y="1390650"/>
            <a:ext cx="1828800" cy="457200"/>
          </a:xfrm>
          <a:prstGeom prst="flowChartProcess">
            <a:avLst/>
          </a:prstGeom>
          <a:solidFill>
            <a:schemeClr val="accent1"/>
          </a:solidFill>
          <a:ln w="9525">
            <a:solidFill>
              <a:schemeClr val="tx1"/>
            </a:solidFill>
            <a:miter lim="800000"/>
            <a:headEnd/>
            <a:tailEnd/>
          </a:ln>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1400"/>
              <a:t>Mule deer population</a:t>
            </a:r>
          </a:p>
        </p:txBody>
      </p:sp>
      <p:sp>
        <p:nvSpPr>
          <p:cNvPr id="10252" name="Rectangle 21"/>
          <p:cNvSpPr>
            <a:spLocks noChangeArrowheads="1"/>
          </p:cNvSpPr>
          <p:nvPr/>
        </p:nvSpPr>
        <p:spPr bwMode="auto">
          <a:xfrm>
            <a:off x="3200400" y="457200"/>
            <a:ext cx="990600" cy="2286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1200"/>
              <a:t>Male</a:t>
            </a:r>
          </a:p>
        </p:txBody>
      </p:sp>
      <p:sp>
        <p:nvSpPr>
          <p:cNvPr id="10253" name="Rectangle 25"/>
          <p:cNvSpPr>
            <a:spLocks noChangeArrowheads="1"/>
          </p:cNvSpPr>
          <p:nvPr/>
        </p:nvSpPr>
        <p:spPr bwMode="auto">
          <a:xfrm>
            <a:off x="4343400" y="457200"/>
            <a:ext cx="990600" cy="2286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1200"/>
              <a:t>Female</a:t>
            </a:r>
          </a:p>
        </p:txBody>
      </p:sp>
      <p:sp>
        <p:nvSpPr>
          <p:cNvPr id="10254" name="Rectangle 26"/>
          <p:cNvSpPr>
            <a:spLocks noChangeArrowheads="1"/>
          </p:cNvSpPr>
          <p:nvPr/>
        </p:nvSpPr>
        <p:spPr bwMode="auto">
          <a:xfrm>
            <a:off x="5867400" y="228600"/>
            <a:ext cx="990600" cy="2286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1200"/>
              <a:t>Pregnant</a:t>
            </a:r>
          </a:p>
        </p:txBody>
      </p:sp>
      <p:sp>
        <p:nvSpPr>
          <p:cNvPr id="10255" name="Rectangle 27"/>
          <p:cNvSpPr>
            <a:spLocks noChangeArrowheads="1"/>
          </p:cNvSpPr>
          <p:nvPr/>
        </p:nvSpPr>
        <p:spPr bwMode="auto">
          <a:xfrm>
            <a:off x="5867400" y="762000"/>
            <a:ext cx="990600" cy="2286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1200"/>
              <a:t>Lactating</a:t>
            </a:r>
          </a:p>
        </p:txBody>
      </p:sp>
      <p:cxnSp>
        <p:nvCxnSpPr>
          <p:cNvPr id="10256" name="AutoShape 32"/>
          <p:cNvCxnSpPr>
            <a:cxnSpLocks noChangeShapeType="1"/>
            <a:stCxn id="10254" idx="1"/>
            <a:endCxn id="10253" idx="3"/>
          </p:cNvCxnSpPr>
          <p:nvPr/>
        </p:nvCxnSpPr>
        <p:spPr bwMode="auto">
          <a:xfrm rot="10800000" flipV="1">
            <a:off x="5334000" y="342900"/>
            <a:ext cx="533400" cy="228600"/>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0257" name="AutoShape 33"/>
          <p:cNvCxnSpPr>
            <a:cxnSpLocks noChangeShapeType="1"/>
            <a:stCxn id="10255" idx="1"/>
            <a:endCxn id="10253" idx="3"/>
          </p:cNvCxnSpPr>
          <p:nvPr/>
        </p:nvCxnSpPr>
        <p:spPr bwMode="auto">
          <a:xfrm rot="10800000">
            <a:off x="5334000" y="571500"/>
            <a:ext cx="533400" cy="304800"/>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0258" name="AutoShape 34"/>
          <p:cNvCxnSpPr>
            <a:cxnSpLocks noChangeShapeType="1"/>
            <a:stCxn id="10253" idx="2"/>
            <a:endCxn id="10251" idx="2"/>
          </p:cNvCxnSpPr>
          <p:nvPr/>
        </p:nvCxnSpPr>
        <p:spPr bwMode="auto">
          <a:xfrm rot="5400000">
            <a:off x="4219575" y="771525"/>
            <a:ext cx="704850" cy="533400"/>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0259" name="AutoShape 35"/>
          <p:cNvCxnSpPr>
            <a:cxnSpLocks noChangeShapeType="1"/>
            <a:stCxn id="10252" idx="2"/>
            <a:endCxn id="10251" idx="2"/>
          </p:cNvCxnSpPr>
          <p:nvPr/>
        </p:nvCxnSpPr>
        <p:spPr bwMode="auto">
          <a:xfrm rot="16200000" flipH="1">
            <a:off x="3648075" y="733425"/>
            <a:ext cx="704850" cy="609600"/>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10260" name="AutoShape 36"/>
          <p:cNvSpPr>
            <a:spLocks noChangeArrowheads="1"/>
          </p:cNvSpPr>
          <p:nvPr/>
        </p:nvSpPr>
        <p:spPr bwMode="auto">
          <a:xfrm rot="-5400000">
            <a:off x="4076700" y="4991100"/>
            <a:ext cx="457200" cy="533400"/>
          </a:xfrm>
          <a:prstGeom prst="flowChartCollate">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cxnSp>
        <p:nvCxnSpPr>
          <p:cNvPr id="10261" name="AutoShape 39"/>
          <p:cNvCxnSpPr>
            <a:cxnSpLocks noChangeShapeType="1"/>
            <a:stCxn id="10251" idx="0"/>
            <a:endCxn id="10242" idx="0"/>
          </p:cNvCxnSpPr>
          <p:nvPr/>
        </p:nvCxnSpPr>
        <p:spPr bwMode="auto">
          <a:xfrm>
            <a:off x="4305300" y="1847850"/>
            <a:ext cx="0" cy="36195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0262" name="Rectangle 41"/>
          <p:cNvSpPr>
            <a:spLocks noChangeArrowheads="1"/>
          </p:cNvSpPr>
          <p:nvPr/>
        </p:nvSpPr>
        <p:spPr bwMode="auto">
          <a:xfrm>
            <a:off x="304800" y="1752600"/>
            <a:ext cx="1371600" cy="304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1400"/>
              <a:t>Disease</a:t>
            </a:r>
          </a:p>
        </p:txBody>
      </p:sp>
      <p:sp>
        <p:nvSpPr>
          <p:cNvPr id="10263" name="AutoShape 42"/>
          <p:cNvSpPr>
            <a:spLocks noChangeArrowheads="1"/>
          </p:cNvSpPr>
          <p:nvPr/>
        </p:nvSpPr>
        <p:spPr bwMode="auto">
          <a:xfrm>
            <a:off x="2667000" y="1352550"/>
            <a:ext cx="457200" cy="533400"/>
          </a:xfrm>
          <a:prstGeom prst="flowChartCollate">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264" name="Rectangle 43"/>
          <p:cNvSpPr>
            <a:spLocks noChangeArrowheads="1"/>
          </p:cNvSpPr>
          <p:nvPr/>
        </p:nvSpPr>
        <p:spPr bwMode="auto">
          <a:xfrm>
            <a:off x="304800" y="1143000"/>
            <a:ext cx="1371600" cy="304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1400"/>
              <a:t>Predation</a:t>
            </a:r>
          </a:p>
        </p:txBody>
      </p:sp>
      <p:cxnSp>
        <p:nvCxnSpPr>
          <p:cNvPr id="10265" name="AutoShape 46"/>
          <p:cNvCxnSpPr>
            <a:cxnSpLocks noChangeShapeType="1"/>
            <a:stCxn id="10264" idx="3"/>
            <a:endCxn id="10251" idx="3"/>
          </p:cNvCxnSpPr>
          <p:nvPr/>
        </p:nvCxnSpPr>
        <p:spPr bwMode="auto">
          <a:xfrm>
            <a:off x="1676400" y="1295400"/>
            <a:ext cx="1714500" cy="323850"/>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0266" name="AutoShape 47"/>
          <p:cNvCxnSpPr>
            <a:cxnSpLocks noChangeShapeType="1"/>
            <a:stCxn id="10262" idx="3"/>
            <a:endCxn id="10251" idx="3"/>
          </p:cNvCxnSpPr>
          <p:nvPr/>
        </p:nvCxnSpPr>
        <p:spPr bwMode="auto">
          <a:xfrm flipV="1">
            <a:off x="1676400" y="1619250"/>
            <a:ext cx="1714500" cy="285750"/>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10267" name="Rectangle 48"/>
          <p:cNvSpPr>
            <a:spLocks noChangeArrowheads="1"/>
          </p:cNvSpPr>
          <p:nvPr/>
        </p:nvSpPr>
        <p:spPr bwMode="auto">
          <a:xfrm>
            <a:off x="7239000" y="1752600"/>
            <a:ext cx="1371600" cy="304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1400"/>
              <a:t>Death rate</a:t>
            </a:r>
          </a:p>
        </p:txBody>
      </p:sp>
      <p:sp>
        <p:nvSpPr>
          <p:cNvPr id="10268" name="Rectangle 49"/>
          <p:cNvSpPr>
            <a:spLocks noChangeArrowheads="1"/>
          </p:cNvSpPr>
          <p:nvPr/>
        </p:nvSpPr>
        <p:spPr bwMode="auto">
          <a:xfrm>
            <a:off x="7239000" y="1143000"/>
            <a:ext cx="1371600" cy="304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1400"/>
              <a:t>Birth rate</a:t>
            </a:r>
          </a:p>
        </p:txBody>
      </p:sp>
      <p:cxnSp>
        <p:nvCxnSpPr>
          <p:cNvPr id="10269" name="AutoShape 50"/>
          <p:cNvCxnSpPr>
            <a:cxnSpLocks noChangeShapeType="1"/>
            <a:stCxn id="10268" idx="1"/>
            <a:endCxn id="10251" idx="1"/>
          </p:cNvCxnSpPr>
          <p:nvPr/>
        </p:nvCxnSpPr>
        <p:spPr bwMode="auto">
          <a:xfrm rot="10800000" flipV="1">
            <a:off x="5219700" y="1295400"/>
            <a:ext cx="2019300" cy="323850"/>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0270" name="AutoShape 51"/>
          <p:cNvCxnSpPr>
            <a:cxnSpLocks noChangeShapeType="1"/>
            <a:stCxn id="10267" idx="1"/>
            <a:endCxn id="10251" idx="1"/>
          </p:cNvCxnSpPr>
          <p:nvPr/>
        </p:nvCxnSpPr>
        <p:spPr bwMode="auto">
          <a:xfrm rot="10800000">
            <a:off x="5219700" y="1619250"/>
            <a:ext cx="2019300" cy="285750"/>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10271" name="AutoShape 52"/>
          <p:cNvSpPr>
            <a:spLocks noChangeArrowheads="1"/>
          </p:cNvSpPr>
          <p:nvPr/>
        </p:nvSpPr>
        <p:spPr bwMode="auto">
          <a:xfrm>
            <a:off x="5486400" y="1352550"/>
            <a:ext cx="457200" cy="533400"/>
          </a:xfrm>
          <a:prstGeom prst="flowChartCollate">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272" name="Text Box 53"/>
          <p:cNvSpPr txBox="1">
            <a:spLocks noChangeArrowheads="1"/>
          </p:cNvSpPr>
          <p:nvPr/>
        </p:nvSpPr>
        <p:spPr bwMode="auto">
          <a:xfrm>
            <a:off x="3048000" y="2438400"/>
            <a:ext cx="685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200"/>
              <a:t>Winter</a:t>
            </a:r>
          </a:p>
        </p:txBody>
      </p:sp>
      <p:sp>
        <p:nvSpPr>
          <p:cNvPr id="10273" name="Text Box 54"/>
          <p:cNvSpPr txBox="1">
            <a:spLocks noChangeArrowheads="1"/>
          </p:cNvSpPr>
          <p:nvPr/>
        </p:nvSpPr>
        <p:spPr bwMode="auto">
          <a:xfrm>
            <a:off x="4800600" y="2438400"/>
            <a:ext cx="838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200"/>
              <a:t>Summer</a:t>
            </a:r>
          </a:p>
        </p:txBody>
      </p:sp>
      <p:sp>
        <p:nvSpPr>
          <p:cNvPr id="10274" name="Text Box 55"/>
          <p:cNvSpPr txBox="1">
            <a:spLocks noChangeArrowheads="1"/>
          </p:cNvSpPr>
          <p:nvPr/>
        </p:nvSpPr>
        <p:spPr bwMode="auto">
          <a:xfrm>
            <a:off x="4267200" y="3505200"/>
            <a:ext cx="685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200"/>
              <a:t>Spring</a:t>
            </a:r>
          </a:p>
        </p:txBody>
      </p:sp>
      <p:sp>
        <p:nvSpPr>
          <p:cNvPr id="10275" name="AutoShape 56"/>
          <p:cNvSpPr>
            <a:spLocks noChangeArrowheads="1"/>
          </p:cNvSpPr>
          <p:nvPr/>
        </p:nvSpPr>
        <p:spPr bwMode="auto">
          <a:xfrm rot="10800000">
            <a:off x="3276600" y="5715000"/>
            <a:ext cx="2057400" cy="685800"/>
          </a:xfrm>
          <a:prstGeom prst="flowChartProcess">
            <a:avLst/>
          </a:prstGeom>
          <a:solidFill>
            <a:schemeClr val="accent1"/>
          </a:solidFill>
          <a:ln w="9525">
            <a:solidFill>
              <a:schemeClr val="tx1"/>
            </a:solidFill>
            <a:miter lim="800000"/>
            <a:headEnd/>
            <a:tailEnd/>
          </a:ln>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1400"/>
              <a:t>Energy for</a:t>
            </a:r>
          </a:p>
          <a:p>
            <a:pPr algn="ctr" eaLnBrk="1" hangingPunct="1"/>
            <a:r>
              <a:rPr lang="en-US" altLang="en-US" sz="1400"/>
              <a:t>Growth &amp; maintenance</a:t>
            </a:r>
          </a:p>
        </p:txBody>
      </p:sp>
      <p:cxnSp>
        <p:nvCxnSpPr>
          <p:cNvPr id="10276" name="AutoShape 57"/>
          <p:cNvCxnSpPr>
            <a:cxnSpLocks noChangeShapeType="1"/>
            <a:stCxn id="10245" idx="2"/>
            <a:endCxn id="10275" idx="2"/>
          </p:cNvCxnSpPr>
          <p:nvPr/>
        </p:nvCxnSpPr>
        <p:spPr bwMode="auto">
          <a:xfrm>
            <a:off x="4305300" y="4648200"/>
            <a:ext cx="0" cy="10668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0277" name="AutoShape 59"/>
          <p:cNvCxnSpPr>
            <a:cxnSpLocks noChangeShapeType="1"/>
            <a:stCxn id="10275" idx="1"/>
            <a:endCxn id="10267" idx="2"/>
          </p:cNvCxnSpPr>
          <p:nvPr/>
        </p:nvCxnSpPr>
        <p:spPr bwMode="auto">
          <a:xfrm flipV="1">
            <a:off x="5334000" y="2057400"/>
            <a:ext cx="2590800" cy="4000500"/>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10278" name="Text Box 60"/>
          <p:cNvSpPr txBox="1">
            <a:spLocks noChangeArrowheads="1"/>
          </p:cNvSpPr>
          <p:nvPr/>
        </p:nvSpPr>
        <p:spPr bwMode="auto">
          <a:xfrm>
            <a:off x="4572000" y="5135563"/>
            <a:ext cx="18288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200"/>
              <a:t>Rate of food intake</a:t>
            </a:r>
          </a:p>
        </p:txBody>
      </p:sp>
      <p:cxnSp>
        <p:nvCxnSpPr>
          <p:cNvPr id="10279" name="AutoShape 61"/>
          <p:cNvCxnSpPr>
            <a:cxnSpLocks noChangeShapeType="1"/>
            <a:stCxn id="10275" idx="1"/>
            <a:endCxn id="10268" idx="3"/>
          </p:cNvCxnSpPr>
          <p:nvPr/>
        </p:nvCxnSpPr>
        <p:spPr bwMode="auto">
          <a:xfrm flipV="1">
            <a:off x="5334000" y="1295400"/>
            <a:ext cx="3276600" cy="4762500"/>
          </a:xfrm>
          <a:prstGeom prst="bentConnector3">
            <a:avLst>
              <a:gd name="adj1" fmla="val 106977"/>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10280" name="TextBox 4"/>
          <p:cNvSpPr txBox="1">
            <a:spLocks noChangeArrowheads="1"/>
          </p:cNvSpPr>
          <p:nvPr/>
        </p:nvSpPr>
        <p:spPr bwMode="auto">
          <a:xfrm>
            <a:off x="76200" y="4843463"/>
            <a:ext cx="3124200" cy="1938337"/>
          </a:xfrm>
          <a:prstGeom prst="rect">
            <a:avLst/>
          </a:prstGeom>
          <a:solidFill>
            <a:srgbClr val="FFFFCC"/>
          </a:solidFill>
          <a:ln w="9525">
            <a:solidFill>
              <a:srgbClr val="FFFFCC"/>
            </a:solidFill>
            <a:miter lim="800000"/>
            <a:headEnd/>
            <a:tailEnd/>
          </a:ln>
          <a:effectLst>
            <a:outerShdw blurRad="50800" dist="38100" dir="2700000" algn="tl" rotWithShape="0">
              <a:prstClr val="black">
                <a:alpha val="40000"/>
              </a:prstClr>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200" b="1"/>
              <a:t>Flow diagrams   </a:t>
            </a:r>
            <a:r>
              <a:rPr lang="en-US" altLang="en-US" sz="1200"/>
              <a:t>In PowerPoint, use the “autoshapes” and “connectors” functions in PowerPoint to create flow diagrams. Such graphs are an excellent way to effectively summarize processes and overall function of a system. Flow diagrams are an excellent way to convey complex relationships as well as how you integrated the various categories of the MNR program.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4"/>
          <p:cNvSpPr txBox="1">
            <a:spLocks noChangeArrowheads="1"/>
          </p:cNvSpPr>
          <p:nvPr/>
        </p:nvSpPr>
        <p:spPr bwMode="auto">
          <a:xfrm>
            <a:off x="533400" y="457200"/>
            <a:ext cx="4495800" cy="1384300"/>
          </a:xfrm>
          <a:prstGeom prst="rect">
            <a:avLst/>
          </a:prstGeom>
          <a:solidFill>
            <a:srgbClr val="FFFFCC"/>
          </a:solidFill>
          <a:ln w="9525">
            <a:solidFill>
              <a:srgbClr val="FFFFCC"/>
            </a:solidFill>
            <a:miter lim="800000"/>
            <a:headEnd/>
            <a:tailEnd/>
          </a:ln>
          <a:effectLst>
            <a:outerShdw blurRad="50800" dist="38100" dir="2700000" algn="tl" rotWithShape="0">
              <a:prstClr val="black">
                <a:alpha val="40000"/>
              </a:prstClr>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200" b="1"/>
              <a:t>Tables</a:t>
            </a:r>
          </a:p>
          <a:p>
            <a:pPr eaLnBrk="1" hangingPunct="1"/>
            <a:endParaRPr lang="en-US" altLang="en-US" sz="1200"/>
          </a:p>
          <a:p>
            <a:pPr eaLnBrk="1" hangingPunct="1"/>
            <a:r>
              <a:rPr lang="en-US" altLang="en-US" sz="1200"/>
              <a:t>Avoid the use of tables. Present tabular data in graphical form. If tables are used, be sure to use large font (20 – 24 pt., Arial) and minimize the amount of data in the table. The data must be clearly readily at the far end of a large auditorium.</a:t>
            </a:r>
          </a:p>
          <a:p>
            <a:pPr eaLnBrk="1" hangingPunct="1"/>
            <a:endParaRPr lang="en-US" altLang="en-US" sz="12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4"/>
          <p:cNvSpPr txBox="1">
            <a:spLocks noChangeArrowheads="1"/>
          </p:cNvSpPr>
          <p:nvPr/>
        </p:nvSpPr>
        <p:spPr bwMode="auto">
          <a:xfrm>
            <a:off x="76200" y="1676400"/>
            <a:ext cx="8915400" cy="2124075"/>
          </a:xfrm>
          <a:prstGeom prst="rect">
            <a:avLst/>
          </a:prstGeom>
          <a:solidFill>
            <a:srgbClr val="FFFFCC"/>
          </a:solidFill>
          <a:ln w="9525">
            <a:solidFill>
              <a:srgbClr val="FFFFCC"/>
            </a:solidFill>
            <a:miter lim="800000"/>
            <a:headEnd/>
            <a:tailEnd/>
          </a:ln>
          <a:effectLst>
            <a:outerShdw blurRad="50800" dist="38100" dir="2700000" algn="tl" rotWithShape="0">
              <a:prstClr val="black">
                <a:alpha val="40000"/>
              </a:prstClr>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200" b="1"/>
              <a:t>Last slide</a:t>
            </a:r>
          </a:p>
          <a:p>
            <a:pPr eaLnBrk="1" hangingPunct="1"/>
            <a:endParaRPr lang="en-US" altLang="en-US" sz="1200"/>
          </a:p>
          <a:p>
            <a:pPr eaLnBrk="1" hangingPunct="1"/>
            <a:r>
              <a:rPr lang="en-US" altLang="en-US" sz="1200"/>
              <a:t>Use the last slide to make your final and overall point or conclusion. Connect the your statements for the last slide to the key points you made on the first slide of your presentation. Do not use a photograph that is unrelated to the topic of the presentation (e.g., a photograph of a sunset or a favorite hiking spot or activity) or use text such as “Questions?” or “Thank you!”</a:t>
            </a:r>
          </a:p>
          <a:p>
            <a:pPr eaLnBrk="1" hangingPunct="1"/>
            <a:endParaRPr lang="en-US" altLang="en-US" sz="1200"/>
          </a:p>
          <a:p>
            <a:pPr eaLnBrk="1" hangingPunct="1"/>
            <a:r>
              <a:rPr lang="en-US" altLang="en-US" sz="1200"/>
              <a:t>If a photograph is used, be sure it directly relates to the topic of the presentation and emphasizes the main conclusions.</a:t>
            </a:r>
          </a:p>
          <a:p>
            <a:pPr eaLnBrk="1" hangingPunct="1"/>
            <a:endParaRPr lang="en-US" altLang="en-US" sz="1200"/>
          </a:p>
          <a:p>
            <a:pPr eaLnBrk="1" hangingPunct="1"/>
            <a:r>
              <a:rPr lang="en-US" altLang="en-US" sz="1200"/>
              <a:t>A conceptual graph can be effective for the last slide, especially if it summarizes your key points and connects to the points you made on the first slide of your presentation.</a:t>
            </a:r>
          </a:p>
          <a:p>
            <a:pPr eaLnBrk="1" hangingPunct="1"/>
            <a:endParaRPr lang="en-US" altLang="en-US" sz="1200"/>
          </a:p>
        </p:txBody>
      </p:sp>
      <p:sp>
        <p:nvSpPr>
          <p:cNvPr id="12291" name="TextBox 4"/>
          <p:cNvSpPr txBox="1">
            <a:spLocks noChangeArrowheads="1"/>
          </p:cNvSpPr>
          <p:nvPr/>
        </p:nvSpPr>
        <p:spPr bwMode="auto">
          <a:xfrm>
            <a:off x="76200" y="279400"/>
            <a:ext cx="8915400" cy="1016000"/>
          </a:xfrm>
          <a:prstGeom prst="rect">
            <a:avLst/>
          </a:prstGeom>
          <a:solidFill>
            <a:srgbClr val="FFFFCC"/>
          </a:solidFill>
          <a:ln w="9525">
            <a:solidFill>
              <a:srgbClr val="FFFFCC"/>
            </a:solidFill>
            <a:miter lim="800000"/>
            <a:headEnd/>
            <a:tailEnd/>
          </a:ln>
          <a:effectLst>
            <a:outerShdw blurRad="50800" dist="38100" dir="2700000" algn="tl" rotWithShape="0">
              <a:prstClr val="black">
                <a:alpha val="40000"/>
              </a:prstClr>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200" b="1"/>
              <a:t>Acknowledgements </a:t>
            </a:r>
          </a:p>
          <a:p>
            <a:pPr eaLnBrk="1" hangingPunct="1"/>
            <a:endParaRPr lang="en-US" altLang="en-US" sz="1200"/>
          </a:p>
          <a:p>
            <a:pPr eaLnBrk="1" hangingPunct="1"/>
            <a:r>
              <a:rPr lang="en-US" altLang="en-US" sz="1200"/>
              <a:t>A slide that acknowledges the contribution of colleagues or funding support is appropriate, but the persons mentioned should have contributed significantly to the study.</a:t>
            </a:r>
          </a:p>
          <a:p>
            <a:pPr eaLnBrk="1" hangingPunct="1"/>
            <a:endParaRPr lang="en-US" altLang="en-US" sz="1200"/>
          </a:p>
        </p:txBody>
      </p:sp>
      <p:sp>
        <p:nvSpPr>
          <p:cNvPr id="4" name="TextBox 4"/>
          <p:cNvSpPr txBox="1">
            <a:spLocks noChangeArrowheads="1"/>
          </p:cNvSpPr>
          <p:nvPr/>
        </p:nvSpPr>
        <p:spPr bwMode="auto">
          <a:xfrm>
            <a:off x="76200" y="4114800"/>
            <a:ext cx="8915400" cy="2493963"/>
          </a:xfrm>
          <a:prstGeom prst="rect">
            <a:avLst/>
          </a:prstGeom>
          <a:solidFill>
            <a:srgbClr val="FFFFCC"/>
          </a:solidFill>
          <a:ln w="9525">
            <a:solidFill>
              <a:srgbClr val="FFFFCC"/>
            </a:solidFill>
            <a:miter lim="800000"/>
            <a:headEnd/>
            <a:tailEnd/>
          </a:ln>
          <a:effectLst>
            <a:outerShdw blurRad="50800" dist="38100" dir="2700000" algn="tl" rotWithShape="0">
              <a:prstClr val="black">
                <a:alpha val="40000"/>
              </a:prstClr>
            </a:outerShdw>
          </a:effectLst>
        </p:spPr>
        <p:txBody>
          <a:bodyPr>
            <a:spAutoFit/>
          </a:bodyPr>
          <a:lstStyle/>
          <a:p>
            <a:pPr>
              <a:defRPr/>
            </a:pPr>
            <a:r>
              <a:rPr lang="en-US" sz="1200" b="1" dirty="0"/>
              <a:t>References and credits</a:t>
            </a:r>
          </a:p>
          <a:p>
            <a:pPr>
              <a:defRPr/>
            </a:pPr>
            <a:endParaRPr lang="en-US" sz="1200" dirty="0"/>
          </a:p>
          <a:p>
            <a:pPr>
              <a:defRPr/>
            </a:pPr>
            <a:r>
              <a:rPr lang="en-US" sz="1200" dirty="0"/>
              <a:t>Do not present a list of references in the presentation. However, do prepare extra slides of your references that can be recorded or printed out by viewers at a later time.</a:t>
            </a:r>
          </a:p>
          <a:p>
            <a:pPr>
              <a:defRPr/>
            </a:pPr>
            <a:endParaRPr lang="en-US" sz="1200" dirty="0"/>
          </a:p>
          <a:p>
            <a:pPr>
              <a:defRPr/>
            </a:pPr>
            <a:r>
              <a:rPr lang="en-US" sz="1200" dirty="0"/>
              <a:t>Credit all images as:</a:t>
            </a:r>
          </a:p>
          <a:p>
            <a:pPr marL="228600" indent="-228600">
              <a:buFontTx/>
              <a:buAutoNum type="arabicPeriod"/>
              <a:defRPr/>
            </a:pPr>
            <a:r>
              <a:rPr lang="en-US" sz="1200" dirty="0"/>
              <a:t>If the image is used in its original form as published , use “From: Smith 2008” or “Smith and Jones 2008” or “Smith et al. 2008.”</a:t>
            </a:r>
          </a:p>
          <a:p>
            <a:pPr marL="228600" indent="-228600">
              <a:buFontTx/>
              <a:buAutoNum type="arabicPeriod"/>
              <a:defRPr/>
            </a:pPr>
            <a:r>
              <a:rPr lang="en-US" sz="1200" dirty="0"/>
              <a:t>If you have altered the image from its original published form, use “</a:t>
            </a:r>
            <a:r>
              <a:rPr lang="en-US" sz="1200" smtClean="0"/>
              <a:t>Adapted from: </a:t>
            </a:r>
            <a:r>
              <a:rPr lang="en-US" sz="1200" dirty="0"/>
              <a:t>…” instead of “From: …” as above.</a:t>
            </a:r>
          </a:p>
          <a:p>
            <a:pPr marL="228600" indent="-228600">
              <a:buFontTx/>
              <a:buAutoNum type="arabicPeriod"/>
              <a:defRPr/>
            </a:pPr>
            <a:r>
              <a:rPr lang="en-US" sz="1200" dirty="0"/>
              <a:t>Use 8 pt. Arial text and place the citation in the bottom right or left of the page.</a:t>
            </a:r>
          </a:p>
          <a:p>
            <a:pPr marL="228600" indent="-228600">
              <a:defRPr/>
            </a:pPr>
            <a:endParaRPr lang="en-US" sz="1200" dirty="0"/>
          </a:p>
          <a:p>
            <a:pPr marL="228600" indent="-228600">
              <a:defRPr/>
            </a:pPr>
            <a:r>
              <a:rPr lang="en-US" sz="1200" dirty="0"/>
              <a:t>During the presentation, it may be appropriate in some cases to speak the citation, e.g., “… as illustrated by Smith et al. 2008 …”</a:t>
            </a:r>
          </a:p>
          <a:p>
            <a:pPr>
              <a:defRPr/>
            </a:pPr>
            <a:endParaRPr lang="en-US" sz="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0" y="414338"/>
            <a:ext cx="9144000" cy="76200"/>
          </a:xfrm>
          <a:prstGeom prst="rect">
            <a:avLst/>
          </a:prstGeom>
          <a:solidFill>
            <a:schemeClr val="hlink"/>
          </a:solidFill>
          <a:ln w="9525">
            <a:solidFill>
              <a:schemeClr val="tx1"/>
            </a:solidFill>
            <a:miter lim="800000"/>
            <a:headEnd/>
            <a:tailEnd/>
          </a:ln>
          <a:effectLst>
            <a:outerShdw dist="35921" dir="2700000" algn="ctr" rotWithShape="0">
              <a:schemeClr val="bg2"/>
            </a:outerShdw>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075" name="Rectangle 7"/>
          <p:cNvSpPr>
            <a:spLocks noChangeArrowheads="1"/>
          </p:cNvSpPr>
          <p:nvPr/>
        </p:nvSpPr>
        <p:spPr bwMode="auto">
          <a:xfrm>
            <a:off x="685800" y="1908175"/>
            <a:ext cx="152400" cy="152400"/>
          </a:xfrm>
          <a:prstGeom prst="rect">
            <a:avLst/>
          </a:prstGeom>
          <a:solidFill>
            <a:schemeClr val="hlink"/>
          </a:solidFill>
          <a:ln w="9525">
            <a:solidFill>
              <a:schemeClr val="tx1"/>
            </a:solidFill>
            <a:miter lim="800000"/>
            <a:headEnd/>
            <a:tailEnd/>
          </a:ln>
          <a:effectLst>
            <a:outerShdw dist="35921" dir="2700000" algn="ctr" rotWithShape="0">
              <a:schemeClr val="bg2"/>
            </a:outerShdw>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076" name="Rectangle 8"/>
          <p:cNvSpPr>
            <a:spLocks noChangeArrowheads="1"/>
          </p:cNvSpPr>
          <p:nvPr/>
        </p:nvSpPr>
        <p:spPr bwMode="auto">
          <a:xfrm>
            <a:off x="685800" y="2981325"/>
            <a:ext cx="152400" cy="152400"/>
          </a:xfrm>
          <a:prstGeom prst="rect">
            <a:avLst/>
          </a:prstGeom>
          <a:solidFill>
            <a:schemeClr val="hlink"/>
          </a:solidFill>
          <a:ln w="9525">
            <a:solidFill>
              <a:schemeClr val="tx1"/>
            </a:solidFill>
            <a:miter lim="800000"/>
            <a:headEnd/>
            <a:tailEnd/>
          </a:ln>
          <a:effectLst>
            <a:outerShdw dist="35921" dir="2700000" algn="ctr" rotWithShape="0">
              <a:schemeClr val="bg2"/>
            </a:outerShdw>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077" name="Rectangle 9"/>
          <p:cNvSpPr>
            <a:spLocks noChangeArrowheads="1"/>
          </p:cNvSpPr>
          <p:nvPr/>
        </p:nvSpPr>
        <p:spPr bwMode="auto">
          <a:xfrm>
            <a:off x="685800" y="4048125"/>
            <a:ext cx="152400" cy="152400"/>
          </a:xfrm>
          <a:prstGeom prst="rect">
            <a:avLst/>
          </a:prstGeom>
          <a:solidFill>
            <a:schemeClr val="hlink"/>
          </a:solidFill>
          <a:ln w="9525">
            <a:solidFill>
              <a:schemeClr val="tx1"/>
            </a:solidFill>
            <a:miter lim="800000"/>
            <a:headEnd/>
            <a:tailEnd/>
          </a:ln>
          <a:effectLst>
            <a:outerShdw dist="35921" dir="2700000" algn="ctr" rotWithShape="0">
              <a:schemeClr val="bg2"/>
            </a:outerShdw>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078" name="Text Box 15"/>
          <p:cNvSpPr txBox="1">
            <a:spLocks noChangeArrowheads="1"/>
          </p:cNvSpPr>
          <p:nvPr/>
        </p:nvSpPr>
        <p:spPr bwMode="auto">
          <a:xfrm>
            <a:off x="1066800" y="1752600"/>
            <a:ext cx="7848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400" dirty="0"/>
              <a:t>Item 1 (24 pt.): One line preferred; two-lines maximum</a:t>
            </a:r>
          </a:p>
        </p:txBody>
      </p:sp>
      <p:sp>
        <p:nvSpPr>
          <p:cNvPr id="3079" name="Text Box 16"/>
          <p:cNvSpPr txBox="1">
            <a:spLocks noChangeArrowheads="1"/>
          </p:cNvSpPr>
          <p:nvPr/>
        </p:nvSpPr>
        <p:spPr bwMode="auto">
          <a:xfrm>
            <a:off x="1066800" y="2825750"/>
            <a:ext cx="7848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400"/>
              <a:t>Item 2 (24 pt.) Use Arial font for all text in presentation</a:t>
            </a:r>
          </a:p>
        </p:txBody>
      </p:sp>
      <p:sp>
        <p:nvSpPr>
          <p:cNvPr id="3080" name="Text Box 17"/>
          <p:cNvSpPr txBox="1">
            <a:spLocks noChangeArrowheads="1"/>
          </p:cNvSpPr>
          <p:nvPr/>
        </p:nvSpPr>
        <p:spPr bwMode="auto">
          <a:xfrm>
            <a:off x="0" y="4763"/>
            <a:ext cx="3886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800" dirty="0"/>
              <a:t>Main topic title (28 pt.)</a:t>
            </a:r>
          </a:p>
        </p:txBody>
      </p:sp>
      <p:sp>
        <p:nvSpPr>
          <p:cNvPr id="3081" name="Text Box 17"/>
          <p:cNvSpPr txBox="1">
            <a:spLocks noChangeArrowheads="1"/>
          </p:cNvSpPr>
          <p:nvPr/>
        </p:nvSpPr>
        <p:spPr bwMode="auto">
          <a:xfrm>
            <a:off x="4343400" y="107950"/>
            <a:ext cx="4800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2000" dirty="0"/>
              <a:t>Subtopic title (24 pt.; right justified)</a:t>
            </a:r>
          </a:p>
        </p:txBody>
      </p:sp>
      <p:cxnSp>
        <p:nvCxnSpPr>
          <p:cNvPr id="15" name="Straight Connector 14"/>
          <p:cNvCxnSpPr/>
          <p:nvPr/>
        </p:nvCxnSpPr>
        <p:spPr>
          <a:xfrm rot="5400000" flipH="1" flipV="1">
            <a:off x="4114801" y="263525"/>
            <a:ext cx="304800" cy="31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83" name="Text Box 16"/>
          <p:cNvSpPr txBox="1">
            <a:spLocks noChangeArrowheads="1"/>
          </p:cNvSpPr>
          <p:nvPr/>
        </p:nvSpPr>
        <p:spPr bwMode="auto">
          <a:xfrm>
            <a:off x="1066800" y="3881438"/>
            <a:ext cx="7848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400"/>
              <a:t>Item 3 (24 pt.)</a:t>
            </a:r>
          </a:p>
        </p:txBody>
      </p:sp>
      <p:sp>
        <p:nvSpPr>
          <p:cNvPr id="13" name="TextBox 20"/>
          <p:cNvSpPr txBox="1">
            <a:spLocks noChangeArrowheads="1"/>
          </p:cNvSpPr>
          <p:nvPr/>
        </p:nvSpPr>
        <p:spPr bwMode="auto">
          <a:xfrm>
            <a:off x="76200" y="4936629"/>
            <a:ext cx="8991600" cy="1692771"/>
          </a:xfrm>
          <a:prstGeom prst="rect">
            <a:avLst/>
          </a:prstGeom>
          <a:solidFill>
            <a:srgbClr val="FFFFCC"/>
          </a:solidFill>
          <a:ln w="9525">
            <a:solidFill>
              <a:srgbClr val="FFFFCC"/>
            </a:solidFill>
            <a:miter lim="800000"/>
            <a:headEnd/>
            <a:tailEnd/>
          </a:ln>
          <a:effectLst>
            <a:outerShdw blurRad="50800" dist="38100" dir="2700000" algn="tl" rotWithShape="0">
              <a:prstClr val="black">
                <a:alpha val="40000"/>
              </a:prstClr>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200" b="1" dirty="0"/>
              <a:t>Notes		Tip: For fine alignment of objects, hold down the CTRL key while moving any of cursor keys</a:t>
            </a:r>
          </a:p>
          <a:p>
            <a:pPr eaLnBrk="1" hangingPunct="1"/>
            <a:endParaRPr lang="en-US" altLang="en-US" sz="1200" dirty="0"/>
          </a:p>
          <a:p>
            <a:pPr eaLnBrk="1" hangingPunct="1"/>
            <a:r>
              <a:rPr lang="en-US" altLang="en-US" sz="1000" dirty="0"/>
              <a:t>Use this slide as a template for text slides: White background only (no “themes” or other colors). Do not use the PowerPoint default text box and bullets (use “insert blank </a:t>
            </a:r>
            <a:r>
              <a:rPr lang="en-US" altLang="en-US" sz="1000" dirty="0" smtClean="0"/>
              <a:t>slide,” then copy/paste the objects on this slide). </a:t>
            </a:r>
            <a:r>
              <a:rPr lang="en-US" altLang="en-US" sz="1000" dirty="0"/>
              <a:t>Try to make your points in a few key words on one line of text. Your points do not need to be complete and proper sentences; use the fewest number of key words to introduce your point. Remember that you need the audience to listen to you and think about what you are saying, rather than reading extensive text on a slide. Copy/paste the bullets and text boxes to other slides (the color of the line and bullets above can be changed to match your presentation); be sure to retain the alignment. Replace the “Main topic title” box with your major topic, e.g., Introduction, Methods, etc., and replace the “Subtopic title” box with subtopics within the major topic (Data analysis, Field site, etc.). Use capitals only on the first word of the titles and bulleted points (unless it is a proper noun or acronym). Avoid colloquialisms and nonstandard abbreviations and acronyms. Change the colors to suite you taste, but avoid light colors such as yellow or very bright colors.</a:t>
            </a:r>
          </a:p>
        </p:txBody>
      </p:sp>
      <p:sp>
        <p:nvSpPr>
          <p:cNvPr id="14" name="TextBox 13"/>
          <p:cNvSpPr txBox="1"/>
          <p:nvPr/>
        </p:nvSpPr>
        <p:spPr>
          <a:xfrm>
            <a:off x="152400" y="685800"/>
            <a:ext cx="4116389" cy="369332"/>
          </a:xfrm>
          <a:prstGeom prst="rect">
            <a:avLst/>
          </a:prstGeom>
          <a:solidFill>
            <a:srgbClr val="FFFFCC"/>
          </a:solidFill>
          <a:effectLst>
            <a:outerShdw blurRad="50800" dist="38100" dir="2700000" algn="tl" rotWithShape="0">
              <a:prstClr val="black">
                <a:alpha val="40000"/>
              </a:prstClr>
            </a:outerShdw>
          </a:effectLst>
        </p:spPr>
        <p:txBody>
          <a:bodyPr wrap="square" rtlCol="0">
            <a:spAutoFit/>
          </a:bodyPr>
          <a:lstStyle/>
          <a:p>
            <a:r>
              <a:rPr lang="en-US" dirty="0" smtClean="0"/>
              <a:t>One of three templates for text slides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57200"/>
          </a:xfrm>
          <a:prstGeom prst="rect">
            <a:avLst/>
          </a:prstGeom>
          <a:solidFill>
            <a:schemeClr val="bg2">
              <a:lumMod val="20000"/>
              <a:lumOff val="80000"/>
            </a:schemeClr>
          </a:solidFill>
          <a:ln w="0">
            <a:solidFill>
              <a:schemeClr val="bg1">
                <a:lumMod val="8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Box 17"/>
          <p:cNvSpPr txBox="1">
            <a:spLocks noChangeArrowheads="1"/>
          </p:cNvSpPr>
          <p:nvPr/>
        </p:nvSpPr>
        <p:spPr bwMode="auto">
          <a:xfrm>
            <a:off x="0" y="-48166"/>
            <a:ext cx="38862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600" dirty="0"/>
              <a:t>Main topic title (</a:t>
            </a:r>
            <a:r>
              <a:rPr lang="en-US" altLang="en-US" sz="2600" dirty="0" smtClean="0"/>
              <a:t>26 </a:t>
            </a:r>
            <a:r>
              <a:rPr lang="en-US" altLang="en-US" sz="2600" dirty="0"/>
              <a:t>pt.)</a:t>
            </a:r>
          </a:p>
        </p:txBody>
      </p:sp>
      <p:sp>
        <p:nvSpPr>
          <p:cNvPr id="4" name="Text Box 17"/>
          <p:cNvSpPr txBox="1">
            <a:spLocks noChangeArrowheads="1"/>
          </p:cNvSpPr>
          <p:nvPr/>
        </p:nvSpPr>
        <p:spPr bwMode="auto">
          <a:xfrm>
            <a:off x="4343400" y="62977"/>
            <a:ext cx="4800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2000" dirty="0"/>
              <a:t>Subtopic title (24 pt.; right justified)</a:t>
            </a:r>
          </a:p>
        </p:txBody>
      </p:sp>
      <p:sp>
        <p:nvSpPr>
          <p:cNvPr id="6" name="Rectangle 5"/>
          <p:cNvSpPr/>
          <p:nvPr/>
        </p:nvSpPr>
        <p:spPr>
          <a:xfrm>
            <a:off x="4304500" y="84043"/>
            <a:ext cx="45719" cy="289112"/>
          </a:xfrm>
          <a:prstGeom prst="rect">
            <a:avLst/>
          </a:prstGeom>
          <a:solidFill>
            <a:schemeClr val="bg2">
              <a:lumMod val="20000"/>
              <a:lumOff val="80000"/>
            </a:schemeClr>
          </a:solidFill>
          <a:ln w="0">
            <a:solidFill>
              <a:schemeClr val="bg1"/>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85800" y="1905000"/>
            <a:ext cx="152400" cy="152400"/>
          </a:xfrm>
          <a:prstGeom prst="rect">
            <a:avLst/>
          </a:prstGeom>
          <a:solidFill>
            <a:schemeClr val="bg1">
              <a:lumMod val="9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Box 15"/>
          <p:cNvSpPr txBox="1">
            <a:spLocks noChangeArrowheads="1"/>
          </p:cNvSpPr>
          <p:nvPr/>
        </p:nvSpPr>
        <p:spPr bwMode="auto">
          <a:xfrm>
            <a:off x="1066800" y="1752600"/>
            <a:ext cx="7848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400" dirty="0"/>
              <a:t>Item 1 (24 pt.): One line </a:t>
            </a:r>
            <a:r>
              <a:rPr lang="en-US" altLang="en-US" sz="2400" dirty="0" smtClean="0"/>
              <a:t>maximum</a:t>
            </a:r>
            <a:endParaRPr lang="en-US" altLang="en-US" sz="2400" dirty="0"/>
          </a:p>
        </p:txBody>
      </p:sp>
      <p:sp>
        <p:nvSpPr>
          <p:cNvPr id="12" name="Text Box 16"/>
          <p:cNvSpPr txBox="1">
            <a:spLocks noChangeArrowheads="1"/>
          </p:cNvSpPr>
          <p:nvPr/>
        </p:nvSpPr>
        <p:spPr bwMode="auto">
          <a:xfrm>
            <a:off x="1066800" y="2825750"/>
            <a:ext cx="7848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400" dirty="0"/>
              <a:t>Item 2 (24 pt.) </a:t>
            </a:r>
            <a:r>
              <a:rPr lang="en-US" altLang="en-US" sz="2400" dirty="0" smtClean="0"/>
              <a:t>Use one, two, or three words</a:t>
            </a:r>
            <a:endParaRPr lang="en-US" altLang="en-US" sz="2400" dirty="0"/>
          </a:p>
        </p:txBody>
      </p:sp>
      <p:sp>
        <p:nvSpPr>
          <p:cNvPr id="13" name="Text Box 16"/>
          <p:cNvSpPr txBox="1">
            <a:spLocks noChangeArrowheads="1"/>
          </p:cNvSpPr>
          <p:nvPr/>
        </p:nvSpPr>
        <p:spPr bwMode="auto">
          <a:xfrm>
            <a:off x="1066800" y="3881438"/>
            <a:ext cx="7848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400" dirty="0"/>
              <a:t>Item 3 (24 pt</a:t>
            </a:r>
            <a:r>
              <a:rPr lang="en-US" altLang="en-US" sz="2400" dirty="0" smtClean="0"/>
              <a:t>.) Use Arial font for all text in presentation</a:t>
            </a:r>
          </a:p>
        </p:txBody>
      </p:sp>
      <p:sp>
        <p:nvSpPr>
          <p:cNvPr id="14" name="Rectangle 13"/>
          <p:cNvSpPr/>
          <p:nvPr/>
        </p:nvSpPr>
        <p:spPr>
          <a:xfrm>
            <a:off x="685800" y="2971800"/>
            <a:ext cx="152400" cy="152400"/>
          </a:xfrm>
          <a:prstGeom prst="rect">
            <a:avLst/>
          </a:prstGeom>
          <a:solidFill>
            <a:schemeClr val="bg1">
              <a:lumMod val="9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685800" y="4038600"/>
            <a:ext cx="152400" cy="152400"/>
          </a:xfrm>
          <a:prstGeom prst="rect">
            <a:avLst/>
          </a:prstGeom>
          <a:solidFill>
            <a:schemeClr val="bg1">
              <a:lumMod val="9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20"/>
          <p:cNvSpPr txBox="1">
            <a:spLocks noChangeArrowheads="1"/>
          </p:cNvSpPr>
          <p:nvPr/>
        </p:nvSpPr>
        <p:spPr bwMode="auto">
          <a:xfrm>
            <a:off x="76200" y="4936629"/>
            <a:ext cx="8991600" cy="1692771"/>
          </a:xfrm>
          <a:prstGeom prst="rect">
            <a:avLst/>
          </a:prstGeom>
          <a:solidFill>
            <a:srgbClr val="FFFFCC"/>
          </a:solidFill>
          <a:ln w="9525">
            <a:solidFill>
              <a:srgbClr val="FFFFCC"/>
            </a:solidFill>
            <a:miter lim="800000"/>
            <a:headEnd/>
            <a:tailEnd/>
          </a:ln>
          <a:effectLst>
            <a:outerShdw blurRad="50800" dist="38100" dir="2700000" algn="tl" rotWithShape="0">
              <a:prstClr val="black">
                <a:alpha val="40000"/>
              </a:prstClr>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200" b="1" dirty="0"/>
              <a:t>Notes		Tip: For fine alignment of objects, hold down the CTRL key while moving any of cursor keys</a:t>
            </a:r>
          </a:p>
          <a:p>
            <a:pPr eaLnBrk="1" hangingPunct="1"/>
            <a:endParaRPr lang="en-US" altLang="en-US" sz="1200" dirty="0"/>
          </a:p>
          <a:p>
            <a:pPr eaLnBrk="1" hangingPunct="1"/>
            <a:r>
              <a:rPr lang="en-US" altLang="en-US" sz="1000" dirty="0"/>
              <a:t>Use this slide as a template for text slides: White background only (no “themes” or other colors). Do not use the PowerPoint default text box and bullets (use “insert blank </a:t>
            </a:r>
            <a:r>
              <a:rPr lang="en-US" altLang="en-US" sz="1000" dirty="0" smtClean="0"/>
              <a:t>slide,” then copy/paste the objects on this slide). </a:t>
            </a:r>
            <a:r>
              <a:rPr lang="en-US" altLang="en-US" sz="1000" dirty="0"/>
              <a:t>Try to make your points in a few key words on one line of text. Your points do not need to be complete and proper sentences; use the fewest number of key words to introduce your point. Remember that you need the audience to listen to you and think about what you are saying, rather than reading extensive text on a slide. Copy/paste the bullets and text boxes to other slides (the color of the line and bullets above can be changed to match your presentation); be sure to retain the alignment. Replace the “Main topic title” box with your major topic, e.g., Introduction, Methods, etc., and replace the “Subtopic title” box with subtopics within the major topic (Data analysis, Field site, etc.). Use capitals only on the first word of the titles and bulleted points (unless it is a proper noun or acronym). Avoid colloquialisms and nonstandard abbreviations and acronyms. Change the colors to suite you taste, but avoid light colors such as yellow or very bright colors.</a:t>
            </a:r>
          </a:p>
        </p:txBody>
      </p:sp>
      <p:sp>
        <p:nvSpPr>
          <p:cNvPr id="19" name="TextBox 18"/>
          <p:cNvSpPr txBox="1"/>
          <p:nvPr/>
        </p:nvSpPr>
        <p:spPr>
          <a:xfrm>
            <a:off x="152400" y="685800"/>
            <a:ext cx="4116389" cy="369332"/>
          </a:xfrm>
          <a:prstGeom prst="rect">
            <a:avLst/>
          </a:prstGeom>
          <a:solidFill>
            <a:srgbClr val="FFFFCC"/>
          </a:solidFill>
          <a:effectLst>
            <a:outerShdw blurRad="50800" dist="38100" dir="2700000" algn="tl" rotWithShape="0">
              <a:prstClr val="black">
                <a:alpha val="40000"/>
              </a:prstClr>
            </a:outerShdw>
          </a:effectLst>
        </p:spPr>
        <p:txBody>
          <a:bodyPr wrap="square" rtlCol="0">
            <a:spAutoFit/>
          </a:bodyPr>
          <a:lstStyle/>
          <a:p>
            <a:r>
              <a:rPr lang="en-US" dirty="0" smtClean="0"/>
              <a:t>One of three templates for text slides</a:t>
            </a:r>
            <a:endParaRPr lang="en-US" dirty="0"/>
          </a:p>
        </p:txBody>
      </p:sp>
    </p:spTree>
    <p:extLst>
      <p:ext uri="{BB962C8B-B14F-4D97-AF65-F5344CB8AC3E}">
        <p14:creationId xmlns:p14="http://schemas.microsoft.com/office/powerpoint/2010/main" val="10580529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57200"/>
          </a:xfrm>
          <a:prstGeom prst="rect">
            <a:avLst/>
          </a:prstGeom>
          <a:solidFill>
            <a:schemeClr val="bg2">
              <a:lumMod val="20000"/>
              <a:lumOff val="80000"/>
            </a:schemeClr>
          </a:solidFill>
          <a:ln w="0">
            <a:solidFill>
              <a:schemeClr val="bg1">
                <a:lumMod val="85000"/>
              </a:schemeClr>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Box 17"/>
          <p:cNvSpPr txBox="1">
            <a:spLocks noChangeArrowheads="1"/>
          </p:cNvSpPr>
          <p:nvPr/>
        </p:nvSpPr>
        <p:spPr bwMode="auto">
          <a:xfrm>
            <a:off x="0" y="-31227"/>
            <a:ext cx="3886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400" dirty="0"/>
              <a:t>Main topic title (</a:t>
            </a:r>
            <a:r>
              <a:rPr lang="en-US" altLang="en-US" sz="2400" dirty="0" smtClean="0"/>
              <a:t>24 </a:t>
            </a:r>
            <a:r>
              <a:rPr lang="en-US" altLang="en-US" sz="2400" dirty="0"/>
              <a:t>pt.)</a:t>
            </a:r>
          </a:p>
        </p:txBody>
      </p:sp>
      <p:sp>
        <p:nvSpPr>
          <p:cNvPr id="4" name="Text Box 17"/>
          <p:cNvSpPr txBox="1">
            <a:spLocks noChangeArrowheads="1"/>
          </p:cNvSpPr>
          <p:nvPr/>
        </p:nvSpPr>
        <p:spPr bwMode="auto">
          <a:xfrm>
            <a:off x="4343400" y="24985"/>
            <a:ext cx="4800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2000" dirty="0"/>
              <a:t>Subtopic title (24 pt.; right justified)</a:t>
            </a:r>
          </a:p>
        </p:txBody>
      </p:sp>
      <p:sp>
        <p:nvSpPr>
          <p:cNvPr id="5" name="Rectangle 4"/>
          <p:cNvSpPr/>
          <p:nvPr/>
        </p:nvSpPr>
        <p:spPr>
          <a:xfrm>
            <a:off x="4304500" y="71202"/>
            <a:ext cx="45719" cy="296955"/>
          </a:xfrm>
          <a:prstGeom prst="rect">
            <a:avLst/>
          </a:prstGeom>
          <a:solidFill>
            <a:schemeClr val="bg2">
              <a:lumMod val="20000"/>
              <a:lumOff val="80000"/>
            </a:schemeClr>
          </a:solidFill>
          <a:ln w="0">
            <a:solidFill>
              <a:schemeClr val="bg1"/>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85800" y="1905000"/>
            <a:ext cx="152400" cy="152400"/>
          </a:xfrm>
          <a:prstGeom prst="rect">
            <a:avLst/>
          </a:prstGeom>
          <a:solidFill>
            <a:schemeClr val="bg1">
              <a:lumMod val="9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 Box 15"/>
          <p:cNvSpPr txBox="1">
            <a:spLocks noChangeArrowheads="1"/>
          </p:cNvSpPr>
          <p:nvPr/>
        </p:nvSpPr>
        <p:spPr bwMode="auto">
          <a:xfrm>
            <a:off x="1066800" y="1752600"/>
            <a:ext cx="7848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400" dirty="0"/>
              <a:t>Item 1 (24 pt.): One line </a:t>
            </a:r>
            <a:r>
              <a:rPr lang="en-US" altLang="en-US" sz="2400" dirty="0" smtClean="0"/>
              <a:t>maximum</a:t>
            </a:r>
            <a:endParaRPr lang="en-US" altLang="en-US" sz="2400" dirty="0"/>
          </a:p>
        </p:txBody>
      </p:sp>
      <p:sp>
        <p:nvSpPr>
          <p:cNvPr id="8" name="Text Box 16"/>
          <p:cNvSpPr txBox="1">
            <a:spLocks noChangeArrowheads="1"/>
          </p:cNvSpPr>
          <p:nvPr/>
        </p:nvSpPr>
        <p:spPr bwMode="auto">
          <a:xfrm>
            <a:off x="1066800" y="2825750"/>
            <a:ext cx="7848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400" dirty="0"/>
              <a:t>Item 2 (24 pt.) </a:t>
            </a:r>
            <a:r>
              <a:rPr lang="en-US" altLang="en-US" sz="2400" dirty="0" smtClean="0"/>
              <a:t>Use one, two, or three words</a:t>
            </a:r>
            <a:endParaRPr lang="en-US" altLang="en-US" sz="2400" dirty="0"/>
          </a:p>
        </p:txBody>
      </p:sp>
      <p:sp>
        <p:nvSpPr>
          <p:cNvPr id="9" name="Text Box 16"/>
          <p:cNvSpPr txBox="1">
            <a:spLocks noChangeArrowheads="1"/>
          </p:cNvSpPr>
          <p:nvPr/>
        </p:nvSpPr>
        <p:spPr bwMode="auto">
          <a:xfrm>
            <a:off x="1066800" y="3881438"/>
            <a:ext cx="7848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400" dirty="0"/>
              <a:t>Item 3 (24 pt</a:t>
            </a:r>
            <a:r>
              <a:rPr lang="en-US" altLang="en-US" sz="2400" dirty="0" smtClean="0"/>
              <a:t>.) Use Arial font for all text in presentation</a:t>
            </a:r>
          </a:p>
        </p:txBody>
      </p:sp>
      <p:sp>
        <p:nvSpPr>
          <p:cNvPr id="10" name="Rectangle 9"/>
          <p:cNvSpPr/>
          <p:nvPr/>
        </p:nvSpPr>
        <p:spPr>
          <a:xfrm>
            <a:off x="685800" y="2971800"/>
            <a:ext cx="152400" cy="152400"/>
          </a:xfrm>
          <a:prstGeom prst="rect">
            <a:avLst/>
          </a:prstGeom>
          <a:solidFill>
            <a:schemeClr val="bg1">
              <a:lumMod val="9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85800" y="4038600"/>
            <a:ext cx="152400" cy="152400"/>
          </a:xfrm>
          <a:prstGeom prst="rect">
            <a:avLst/>
          </a:prstGeom>
          <a:solidFill>
            <a:schemeClr val="bg1">
              <a:lumMod val="9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20"/>
          <p:cNvSpPr txBox="1">
            <a:spLocks noChangeArrowheads="1"/>
          </p:cNvSpPr>
          <p:nvPr/>
        </p:nvSpPr>
        <p:spPr bwMode="auto">
          <a:xfrm>
            <a:off x="76200" y="4936629"/>
            <a:ext cx="8991600" cy="1692771"/>
          </a:xfrm>
          <a:prstGeom prst="rect">
            <a:avLst/>
          </a:prstGeom>
          <a:solidFill>
            <a:srgbClr val="FFFFCC"/>
          </a:solidFill>
          <a:ln w="9525">
            <a:solidFill>
              <a:srgbClr val="FFFFCC"/>
            </a:solidFill>
            <a:miter lim="800000"/>
            <a:headEnd/>
            <a:tailEnd/>
          </a:ln>
          <a:effectLst>
            <a:outerShdw blurRad="50800" dist="38100" dir="2700000" algn="tl" rotWithShape="0">
              <a:prstClr val="black">
                <a:alpha val="40000"/>
              </a:prstClr>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200" b="1" dirty="0"/>
              <a:t>Notes		Tip: For fine alignment of objects, hold down the CTRL key while moving any of cursor keys</a:t>
            </a:r>
          </a:p>
          <a:p>
            <a:pPr eaLnBrk="1" hangingPunct="1"/>
            <a:endParaRPr lang="en-US" altLang="en-US" sz="1200" dirty="0"/>
          </a:p>
          <a:p>
            <a:pPr eaLnBrk="1" hangingPunct="1"/>
            <a:r>
              <a:rPr lang="en-US" altLang="en-US" sz="1000" dirty="0"/>
              <a:t>Use this slide as a template for text slides: White background only (no “themes” or other colors). Do not use the PowerPoint default text box and bullets (use “insert blank </a:t>
            </a:r>
            <a:r>
              <a:rPr lang="en-US" altLang="en-US" sz="1000" dirty="0" smtClean="0"/>
              <a:t>slide,” then copy/paste the objects on this slide). </a:t>
            </a:r>
            <a:r>
              <a:rPr lang="en-US" altLang="en-US" sz="1000" dirty="0"/>
              <a:t>Try to make your points in a few key words on one line of text. Your points do not need to be complete and proper sentences; use the fewest number of key words to introduce your point. Remember that you need the audience to listen to you and think about what you are saying, rather than reading extensive text on a slide. Copy/paste the bullets and text boxes to other slides (the color of the line and bullets above can be changed to match your presentation); be sure to retain the alignment. Replace the “Main topic title” box with your major topic, e.g., Introduction, Methods, etc., and replace the “Subtopic title” box with subtopics within the major topic (Data analysis, Field site, etc.). Use capitals only on the first word of the titles and bulleted points (unless it is a proper noun or acronym). Avoid colloquialisms and nonstandard abbreviations and acronyms. Change the colors to suite you taste, but avoid light colors such as yellow or very bright colors.</a:t>
            </a:r>
          </a:p>
        </p:txBody>
      </p:sp>
      <p:sp>
        <p:nvSpPr>
          <p:cNvPr id="16" name="TextBox 15"/>
          <p:cNvSpPr txBox="1"/>
          <p:nvPr/>
        </p:nvSpPr>
        <p:spPr>
          <a:xfrm>
            <a:off x="152400" y="685800"/>
            <a:ext cx="4116389" cy="369332"/>
          </a:xfrm>
          <a:prstGeom prst="rect">
            <a:avLst/>
          </a:prstGeom>
          <a:solidFill>
            <a:srgbClr val="FFFFCC"/>
          </a:solidFill>
          <a:effectLst>
            <a:outerShdw blurRad="50800" dist="38100" dir="2700000" algn="tl" rotWithShape="0">
              <a:prstClr val="black">
                <a:alpha val="40000"/>
              </a:prstClr>
            </a:outerShdw>
          </a:effectLst>
        </p:spPr>
        <p:txBody>
          <a:bodyPr wrap="square" rtlCol="0">
            <a:spAutoFit/>
          </a:bodyPr>
          <a:lstStyle/>
          <a:p>
            <a:r>
              <a:rPr lang="en-US" dirty="0" smtClean="0"/>
              <a:t>One of three templates for text slides</a:t>
            </a:r>
            <a:endParaRPr lang="en-US" dirty="0"/>
          </a:p>
        </p:txBody>
      </p:sp>
    </p:spTree>
    <p:extLst>
      <p:ext uri="{BB962C8B-B14F-4D97-AF65-F5344CB8AC3E}">
        <p14:creationId xmlns:p14="http://schemas.microsoft.com/office/powerpoint/2010/main" val="38982854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57200"/>
          </a:xfrm>
          <a:prstGeom prst="rect">
            <a:avLst/>
          </a:prstGeom>
          <a:solidFill>
            <a:schemeClr val="bg2">
              <a:lumMod val="20000"/>
              <a:lumOff val="80000"/>
            </a:schemeClr>
          </a:solidFill>
          <a:ln w="0">
            <a:solidFill>
              <a:schemeClr val="bg1">
                <a:lumMod val="85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Box 17"/>
          <p:cNvSpPr txBox="1">
            <a:spLocks noChangeArrowheads="1"/>
          </p:cNvSpPr>
          <p:nvPr/>
        </p:nvSpPr>
        <p:spPr bwMode="auto">
          <a:xfrm>
            <a:off x="36224" y="-19988"/>
            <a:ext cx="3886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400" dirty="0"/>
              <a:t>Main topic title (</a:t>
            </a:r>
            <a:r>
              <a:rPr lang="en-US" altLang="en-US" sz="2400" dirty="0" smtClean="0"/>
              <a:t>24 </a:t>
            </a:r>
            <a:r>
              <a:rPr lang="en-US" altLang="en-US" sz="2400" dirty="0"/>
              <a:t>pt.)</a:t>
            </a:r>
          </a:p>
        </p:txBody>
      </p:sp>
      <p:sp>
        <p:nvSpPr>
          <p:cNvPr id="4" name="Text Box 17"/>
          <p:cNvSpPr txBox="1">
            <a:spLocks noChangeArrowheads="1"/>
          </p:cNvSpPr>
          <p:nvPr/>
        </p:nvSpPr>
        <p:spPr bwMode="auto">
          <a:xfrm>
            <a:off x="4343400" y="8749"/>
            <a:ext cx="4800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2000" dirty="0"/>
              <a:t>Subtopic title (24 pt.; right justified)</a:t>
            </a:r>
          </a:p>
        </p:txBody>
      </p:sp>
      <p:sp>
        <p:nvSpPr>
          <p:cNvPr id="5" name="Rectangle 4"/>
          <p:cNvSpPr/>
          <p:nvPr/>
        </p:nvSpPr>
        <p:spPr>
          <a:xfrm>
            <a:off x="4304500" y="117420"/>
            <a:ext cx="45719" cy="220755"/>
          </a:xfrm>
          <a:prstGeom prst="rect">
            <a:avLst/>
          </a:prstGeom>
          <a:solidFill>
            <a:schemeClr val="bg2">
              <a:lumMod val="20000"/>
              <a:lumOff val="80000"/>
            </a:schemeClr>
          </a:solidFill>
          <a:ln w="0">
            <a:solidFill>
              <a:schemeClr val="bg1"/>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85800" y="1905000"/>
            <a:ext cx="152400" cy="152400"/>
          </a:xfrm>
          <a:prstGeom prst="rect">
            <a:avLst/>
          </a:prstGeom>
          <a:solidFill>
            <a:schemeClr val="bg1">
              <a:lumMod val="9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 Box 15"/>
          <p:cNvSpPr txBox="1">
            <a:spLocks noChangeArrowheads="1"/>
          </p:cNvSpPr>
          <p:nvPr/>
        </p:nvSpPr>
        <p:spPr bwMode="auto">
          <a:xfrm>
            <a:off x="1066800" y="1752600"/>
            <a:ext cx="7848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400" dirty="0"/>
              <a:t>Item 1 (24 pt.): One line </a:t>
            </a:r>
            <a:r>
              <a:rPr lang="en-US" altLang="en-US" sz="2400" dirty="0" smtClean="0"/>
              <a:t>maximum</a:t>
            </a:r>
            <a:endParaRPr lang="en-US" altLang="en-US" sz="2400" dirty="0"/>
          </a:p>
        </p:txBody>
      </p:sp>
      <p:sp>
        <p:nvSpPr>
          <p:cNvPr id="8" name="Text Box 16"/>
          <p:cNvSpPr txBox="1">
            <a:spLocks noChangeArrowheads="1"/>
          </p:cNvSpPr>
          <p:nvPr/>
        </p:nvSpPr>
        <p:spPr bwMode="auto">
          <a:xfrm>
            <a:off x="1066800" y="2825750"/>
            <a:ext cx="7848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400" dirty="0"/>
              <a:t>Item 2 (24 pt.) </a:t>
            </a:r>
            <a:r>
              <a:rPr lang="en-US" altLang="en-US" sz="2400" dirty="0" smtClean="0"/>
              <a:t>Use one, two, or three words</a:t>
            </a:r>
            <a:endParaRPr lang="en-US" altLang="en-US" sz="2400" dirty="0"/>
          </a:p>
        </p:txBody>
      </p:sp>
      <p:sp>
        <p:nvSpPr>
          <p:cNvPr id="9" name="Text Box 16"/>
          <p:cNvSpPr txBox="1">
            <a:spLocks noChangeArrowheads="1"/>
          </p:cNvSpPr>
          <p:nvPr/>
        </p:nvSpPr>
        <p:spPr bwMode="auto">
          <a:xfrm>
            <a:off x="1066800" y="3881438"/>
            <a:ext cx="7848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400" dirty="0"/>
              <a:t>Item 3 (24 pt</a:t>
            </a:r>
            <a:r>
              <a:rPr lang="en-US" altLang="en-US" sz="2400" dirty="0" smtClean="0"/>
              <a:t>.) Use Arial font for all text in presentation</a:t>
            </a:r>
          </a:p>
        </p:txBody>
      </p:sp>
      <p:sp>
        <p:nvSpPr>
          <p:cNvPr id="10" name="Rectangle 9"/>
          <p:cNvSpPr/>
          <p:nvPr/>
        </p:nvSpPr>
        <p:spPr>
          <a:xfrm>
            <a:off x="685800" y="2971800"/>
            <a:ext cx="152400" cy="152400"/>
          </a:xfrm>
          <a:prstGeom prst="rect">
            <a:avLst/>
          </a:prstGeom>
          <a:solidFill>
            <a:schemeClr val="bg1">
              <a:lumMod val="9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85800" y="4038600"/>
            <a:ext cx="152400" cy="152400"/>
          </a:xfrm>
          <a:prstGeom prst="rect">
            <a:avLst/>
          </a:prstGeom>
          <a:solidFill>
            <a:schemeClr val="bg1">
              <a:lumMod val="9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20"/>
          <p:cNvSpPr txBox="1">
            <a:spLocks noChangeArrowheads="1"/>
          </p:cNvSpPr>
          <p:nvPr/>
        </p:nvSpPr>
        <p:spPr bwMode="auto">
          <a:xfrm>
            <a:off x="76200" y="4936629"/>
            <a:ext cx="8991600" cy="1692771"/>
          </a:xfrm>
          <a:prstGeom prst="rect">
            <a:avLst/>
          </a:prstGeom>
          <a:solidFill>
            <a:srgbClr val="FFFFCC"/>
          </a:solidFill>
          <a:ln w="9525">
            <a:solidFill>
              <a:srgbClr val="FFFFCC"/>
            </a:solidFill>
            <a:miter lim="800000"/>
            <a:headEnd/>
            <a:tailEnd/>
          </a:ln>
          <a:effectLst>
            <a:outerShdw blurRad="50800" dist="38100" dir="2700000" algn="tl" rotWithShape="0">
              <a:prstClr val="black">
                <a:alpha val="40000"/>
              </a:prstClr>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200" b="1" dirty="0"/>
              <a:t>Notes		Tip: For fine alignment of objects, hold down the CTRL key while moving any of cursor keys</a:t>
            </a:r>
          </a:p>
          <a:p>
            <a:pPr eaLnBrk="1" hangingPunct="1"/>
            <a:endParaRPr lang="en-US" altLang="en-US" sz="1200" dirty="0"/>
          </a:p>
          <a:p>
            <a:pPr eaLnBrk="1" hangingPunct="1"/>
            <a:r>
              <a:rPr lang="en-US" altLang="en-US" sz="1000" dirty="0"/>
              <a:t>Use this slide as a template for text slides: White background only (no “themes” or other colors). Do not use the PowerPoint default text box and bullets (use “insert blank </a:t>
            </a:r>
            <a:r>
              <a:rPr lang="en-US" altLang="en-US" sz="1000" dirty="0" smtClean="0"/>
              <a:t>slide,” then copy/paste the objects on this slide). </a:t>
            </a:r>
            <a:r>
              <a:rPr lang="en-US" altLang="en-US" sz="1000" dirty="0"/>
              <a:t>Try to make your points in a few key words on one line of text. Your points do not need to be complete and proper sentences; use the fewest number of key words to introduce your point. Remember that you need the audience to listen to you and think about what you are saying, rather than reading extensive text on a slide. Copy/paste the bullets and text boxes to other slides (the color of the line and bullets above can be changed to match your presentation); be sure to retain the alignment. Replace the “Main topic title” box with your major topic, e.g., Introduction, Methods, etc., and replace the “Subtopic title” box with subtopics within the major topic (Data analysis, Field site, etc.). Use capitals only on the first word of the titles and bulleted points (unless it is a proper noun or acronym). Avoid colloquialisms and nonstandard abbreviations and acronyms. Change the colors to suite you taste, but avoid light colors such as yellow or very bright colors.</a:t>
            </a:r>
          </a:p>
        </p:txBody>
      </p:sp>
      <p:sp>
        <p:nvSpPr>
          <p:cNvPr id="15" name="TextBox 14"/>
          <p:cNvSpPr txBox="1"/>
          <p:nvPr/>
        </p:nvSpPr>
        <p:spPr>
          <a:xfrm>
            <a:off x="152400" y="685800"/>
            <a:ext cx="4116389" cy="369332"/>
          </a:xfrm>
          <a:prstGeom prst="rect">
            <a:avLst/>
          </a:prstGeom>
          <a:solidFill>
            <a:srgbClr val="FFFFCC"/>
          </a:solidFill>
          <a:effectLst>
            <a:outerShdw blurRad="50800" dist="38100" dir="2700000" algn="tl" rotWithShape="0">
              <a:prstClr val="black">
                <a:alpha val="40000"/>
              </a:prstClr>
            </a:outerShdw>
          </a:effectLst>
        </p:spPr>
        <p:txBody>
          <a:bodyPr wrap="square" rtlCol="0">
            <a:spAutoFit/>
          </a:bodyPr>
          <a:lstStyle/>
          <a:p>
            <a:r>
              <a:rPr lang="en-US" dirty="0" smtClean="0"/>
              <a:t>One of three templates for text slides</a:t>
            </a:r>
            <a:endParaRPr lang="en-US" dirty="0"/>
          </a:p>
        </p:txBody>
      </p:sp>
    </p:spTree>
    <p:extLst>
      <p:ext uri="{BB962C8B-B14F-4D97-AF65-F5344CB8AC3E}">
        <p14:creationId xmlns:p14="http://schemas.microsoft.com/office/powerpoint/2010/main" val="27242963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Word files\Students\IMG0088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Box 1"/>
          <p:cNvSpPr txBox="1">
            <a:spLocks noChangeArrowheads="1"/>
          </p:cNvSpPr>
          <p:nvPr/>
        </p:nvSpPr>
        <p:spPr bwMode="auto">
          <a:xfrm>
            <a:off x="228600" y="152400"/>
            <a:ext cx="7696200" cy="2124075"/>
          </a:xfrm>
          <a:prstGeom prst="rect">
            <a:avLst/>
          </a:prstGeom>
          <a:solidFill>
            <a:srgbClr val="FFFFCC"/>
          </a:solidFill>
          <a:ln w="9525">
            <a:solidFill>
              <a:srgbClr val="FFFFCC"/>
            </a:solidFill>
            <a:miter lim="800000"/>
            <a:headEnd/>
            <a:tailEnd/>
          </a:ln>
          <a:effectLst>
            <a:outerShdw blurRad="50800" dist="38100" dir="2700000" algn="tl" rotWithShape="0">
              <a:prstClr val="black">
                <a:alpha val="40000"/>
              </a:prstClr>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200" b="1"/>
              <a:t>Notes on slides with photographs</a:t>
            </a:r>
          </a:p>
          <a:p>
            <a:pPr eaLnBrk="1" hangingPunct="1"/>
            <a:endParaRPr lang="en-US" altLang="en-US" sz="1200"/>
          </a:p>
          <a:p>
            <a:pPr eaLnBrk="1" hangingPunct="1"/>
            <a:r>
              <a:rPr lang="en-US" altLang="en-US" sz="1200"/>
              <a:t>Use only full-screen photographs. All images must be: (1) high resolution (i.e., not pixelated), (2) in focus, (3) of the appropriate aspect ratio (do not stretch photographs out of their proper aspect ratio), (4) good color, and (5) proper brightness. Note that images from the Internet are often of poor quality, especially when displayed full screen. It is better not to have a photograph than to show a poor quality photograph. Do not use small photographs as insets.</a:t>
            </a:r>
          </a:p>
          <a:p>
            <a:pPr eaLnBrk="1" hangingPunct="1"/>
            <a:endParaRPr lang="en-US" altLang="en-US" sz="1200"/>
          </a:p>
          <a:p>
            <a:pPr eaLnBrk="1" hangingPunct="1"/>
            <a:r>
              <a:rPr lang="en-US" altLang="en-US" sz="1200"/>
              <a:t>In some cases, it may be appropriate to add text (e.g., bulleted points or a sentence) on photographs. Be sure that the text is clearly visible and legible. A text box can be an effective way to display text on a photograph; the transparency of the photograph can also increased so that the visibility of the text is increased.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76200" y="304800"/>
            <a:ext cx="3124200" cy="5078413"/>
          </a:xfrm>
          <a:prstGeom prst="rect">
            <a:avLst/>
          </a:prstGeom>
          <a:solidFill>
            <a:srgbClr val="FFFFCC"/>
          </a:solidFill>
          <a:ln w="9525">
            <a:solidFill>
              <a:srgbClr val="FFFFCC"/>
            </a:solidFill>
            <a:miter lim="800000"/>
            <a:headEnd/>
            <a:tailEnd/>
          </a:ln>
          <a:effectLst>
            <a:outerShdw blurRad="50800" dist="38100" dir="2700000" algn="tl" rotWithShape="0">
              <a:prstClr val="black">
                <a:alpha val="40000"/>
              </a:prstClr>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200"/>
              <a:t>Notes on slides with data graphs</a:t>
            </a:r>
          </a:p>
          <a:p>
            <a:pPr eaLnBrk="1" hangingPunct="1"/>
            <a:endParaRPr lang="en-US" altLang="en-US" sz="1200"/>
          </a:p>
          <a:p>
            <a:pPr eaLnBrk="1" hangingPunct="1"/>
            <a:r>
              <a:rPr lang="en-US" altLang="en-US" sz="1200"/>
              <a:t>Use only full-screen data graphs that are created in standard conventions of scientific graphics. The recommended program for creating scientific graphs is SigmaPlot (or a scientific graphics program with similar features; graphs drawn with programs such as PowerPoint are oriented toward business graphs and are generally not appropriate for scientific data). However, whichever software program that is used for creating the graphs, these must meet the standard scientific conventions shown in the figures (right, and next slide). All final graphs must be full- screen and high resolution (i.e., not pixelated), appropriate aspect ratio (do not stretch photographs out of their proper aspect ratio), good color, and proper brightness. Note that images from the Internet are often of poor quality, especially when displayed full screen. It is better not to have a photograph than to show a poor quality photograph. Do not use small graphs as insets.</a:t>
            </a:r>
          </a:p>
        </p:txBody>
      </p:sp>
      <p:pic>
        <p:nvPicPr>
          <p:cNvPr id="5123" name="Picture 2" descr="http://www.cnr.uidaho.edu/scientific_graphics/library/linegraphrecommendatio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0"/>
            <a:ext cx="5715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extBox 4"/>
          <p:cNvSpPr txBox="1">
            <a:spLocks noChangeArrowheads="1"/>
          </p:cNvSpPr>
          <p:nvPr/>
        </p:nvSpPr>
        <p:spPr bwMode="auto">
          <a:xfrm>
            <a:off x="76200" y="5505450"/>
            <a:ext cx="3124200" cy="1200150"/>
          </a:xfrm>
          <a:prstGeom prst="rect">
            <a:avLst/>
          </a:prstGeom>
          <a:solidFill>
            <a:srgbClr val="FFFFCC"/>
          </a:solidFill>
          <a:ln w="9525">
            <a:solidFill>
              <a:srgbClr val="FFFFCC"/>
            </a:solidFill>
            <a:miter lim="800000"/>
            <a:headEnd/>
            <a:tailEnd/>
          </a:ln>
          <a:effectLst>
            <a:outerShdw blurRad="50800" dist="38100" dir="2700000" algn="tl" rotWithShape="0">
              <a:prstClr val="black">
                <a:alpha val="40000"/>
              </a:prstClr>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200" b="1"/>
              <a:t>Recommended settings for a line graph</a:t>
            </a:r>
          </a:p>
          <a:p>
            <a:pPr eaLnBrk="1" hangingPunct="1"/>
            <a:endParaRPr lang="en-US" altLang="en-US" sz="1200"/>
          </a:p>
          <a:p>
            <a:pPr eaLnBrk="1" hangingPunct="1"/>
            <a:r>
              <a:rPr lang="en-US" altLang="en-US" sz="1200"/>
              <a:t>No graph title or legend outside the graph axes, tick marks only with associated numerals, labels near lines or bars (not as a separate legend), etc.</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www.cnr.uidaho.edu/scientific_graphics/library/bargraphrecommendatio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0"/>
            <a:ext cx="5715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extBox 4"/>
          <p:cNvSpPr txBox="1">
            <a:spLocks noChangeArrowheads="1"/>
          </p:cNvSpPr>
          <p:nvPr/>
        </p:nvSpPr>
        <p:spPr bwMode="auto">
          <a:xfrm>
            <a:off x="76200" y="5505450"/>
            <a:ext cx="3124200" cy="1200150"/>
          </a:xfrm>
          <a:prstGeom prst="rect">
            <a:avLst/>
          </a:prstGeom>
          <a:solidFill>
            <a:srgbClr val="FFFFCC"/>
          </a:solidFill>
          <a:ln w="9525">
            <a:solidFill>
              <a:srgbClr val="FFFFCC"/>
            </a:solidFill>
            <a:miter lim="800000"/>
            <a:headEnd/>
            <a:tailEnd/>
          </a:ln>
          <a:effectLst>
            <a:outerShdw blurRad="50800" dist="38100" dir="2700000" algn="tl" rotWithShape="0">
              <a:prstClr val="black">
                <a:alpha val="40000"/>
              </a:prstClr>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200" b="1"/>
              <a:t>Recommended settings for a line graph</a:t>
            </a:r>
          </a:p>
          <a:p>
            <a:pPr eaLnBrk="1" hangingPunct="1"/>
            <a:endParaRPr lang="en-US" altLang="en-US" sz="1200"/>
          </a:p>
          <a:p>
            <a:pPr eaLnBrk="1" hangingPunct="1"/>
            <a:r>
              <a:rPr lang="en-US" altLang="en-US" sz="1200"/>
              <a:t>No graph title or legend outside the graph axes, tick marks only with associated numerals, labels near lines or bars (not as a separate legend), etc.</a:t>
            </a:r>
          </a:p>
        </p:txBody>
      </p:sp>
      <p:sp>
        <p:nvSpPr>
          <p:cNvPr id="6148" name="TextBox 1"/>
          <p:cNvSpPr txBox="1">
            <a:spLocks noChangeArrowheads="1"/>
          </p:cNvSpPr>
          <p:nvPr/>
        </p:nvSpPr>
        <p:spPr bwMode="auto">
          <a:xfrm>
            <a:off x="76200" y="304800"/>
            <a:ext cx="3124200" cy="5078413"/>
          </a:xfrm>
          <a:prstGeom prst="rect">
            <a:avLst/>
          </a:prstGeom>
          <a:solidFill>
            <a:srgbClr val="FFFFCC"/>
          </a:solidFill>
          <a:ln w="9525">
            <a:solidFill>
              <a:srgbClr val="FFFFCC"/>
            </a:solidFill>
            <a:miter lim="800000"/>
            <a:headEnd/>
            <a:tailEnd/>
          </a:ln>
          <a:effectLst>
            <a:outerShdw blurRad="50800" dist="38100" dir="2700000" algn="tl" rotWithShape="0">
              <a:prstClr val="black">
                <a:alpha val="40000"/>
              </a:prstClr>
            </a:outerShdw>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200" b="1"/>
              <a:t>Notes on slides with data graphs</a:t>
            </a:r>
          </a:p>
          <a:p>
            <a:pPr eaLnBrk="1" hangingPunct="1"/>
            <a:endParaRPr lang="en-US" altLang="en-US" sz="1200"/>
          </a:p>
          <a:p>
            <a:pPr eaLnBrk="1" hangingPunct="1"/>
            <a:r>
              <a:rPr lang="en-US" altLang="en-US" sz="1200"/>
              <a:t>Use only full-screen data graphs that are created in standard conventions of scientific graphics. The recommended program for creating scientific graphs is SigmaPlot (or a scientific graphics program with similar features; graphs drawn with programs such as PowerPoint are oriented toward business graphs and are generally not appropriate for scientific data). However, whichever software program that is used for creating the graphs, these must meet the standard scientific conventions shown in the figures (right, and next slide). All final graphs must be full- screen and high resolution (i.e., not pixelated), appropriate aspect ratio (do not stretch photographs out of their proper aspect ratio), good color, and proper brightness. Note that images from the Internet are often of poor quality, especially when displayed full screen. It is better not to have a photograph than to show a poor quality photograph. Do not use small graphs as insets.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 descr="D:\Word files\Students\Rainshadow Washingt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303213"/>
            <a:ext cx="9059862" cy="647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extBox 4"/>
          <p:cNvSpPr txBox="1">
            <a:spLocks noChangeArrowheads="1"/>
          </p:cNvSpPr>
          <p:nvPr/>
        </p:nvSpPr>
        <p:spPr bwMode="auto">
          <a:xfrm>
            <a:off x="3581400" y="304800"/>
            <a:ext cx="1981200" cy="276225"/>
          </a:xfrm>
          <a:prstGeom prst="rect">
            <a:avLst/>
          </a:prstGeom>
          <a:solidFill>
            <a:srgbClr val="FFFFCC"/>
          </a:solidFill>
          <a:ln w="9525">
            <a:solidFill>
              <a:schemeClr val="tx1"/>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1200" b="1"/>
              <a:t>Example bar graph</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271</TotalTime>
  <Words>1564</Words>
  <Application>Microsoft Office PowerPoint</Application>
  <PresentationFormat>On-screen Show (4:3)</PresentationFormat>
  <Paragraphs>108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Idaho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Ronald Robberecht</dc:creator>
  <cp:lastModifiedBy>Ronald Robberecht</cp:lastModifiedBy>
  <cp:revision>54</cp:revision>
  <dcterms:created xsi:type="dcterms:W3CDTF">2007-02-14T22:32:00Z</dcterms:created>
  <dcterms:modified xsi:type="dcterms:W3CDTF">2015-04-23T18:15:56Z</dcterms:modified>
</cp:coreProperties>
</file>