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30"/>
  </p:notesMasterIdLst>
  <p:handoutMasterIdLst>
    <p:handoutMasterId r:id="rId31"/>
  </p:handoutMasterIdLst>
  <p:sldIdLst>
    <p:sldId id="1079" r:id="rId2"/>
    <p:sldId id="573" r:id="rId3"/>
    <p:sldId id="721" r:id="rId4"/>
    <p:sldId id="1163" r:id="rId5"/>
    <p:sldId id="716" r:id="rId6"/>
    <p:sldId id="717" r:id="rId7"/>
    <p:sldId id="718" r:id="rId8"/>
    <p:sldId id="719" r:id="rId9"/>
    <p:sldId id="256" r:id="rId10"/>
    <p:sldId id="257" r:id="rId11"/>
    <p:sldId id="258" r:id="rId12"/>
    <p:sldId id="513" r:id="rId13"/>
    <p:sldId id="720" r:id="rId14"/>
    <p:sldId id="259" r:id="rId15"/>
    <p:sldId id="260" r:id="rId16"/>
    <p:sldId id="619" r:id="rId17"/>
    <p:sldId id="261" r:id="rId18"/>
    <p:sldId id="262" r:id="rId19"/>
    <p:sldId id="263" r:id="rId20"/>
    <p:sldId id="321" r:id="rId21"/>
    <p:sldId id="264" r:id="rId22"/>
    <p:sldId id="265" r:id="rId23"/>
    <p:sldId id="266" r:id="rId24"/>
    <p:sldId id="620" r:id="rId25"/>
    <p:sldId id="621" r:id="rId26"/>
    <p:sldId id="267" r:id="rId27"/>
    <p:sldId id="268" r:id="rId28"/>
    <p:sldId id="269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6D4"/>
    <a:srgbClr val="D70803"/>
    <a:srgbClr val="996633"/>
    <a:srgbClr val="666699"/>
    <a:srgbClr val="FFFF00"/>
    <a:srgbClr val="CCECFF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5" autoAdjust="0"/>
  </p:normalViewPr>
  <p:slideViewPr>
    <p:cSldViewPr>
      <p:cViewPr varScale="1">
        <p:scale>
          <a:sx n="82" d="100"/>
          <a:sy n="82" d="100"/>
        </p:scale>
        <p:origin x="9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2C067-DD96-47F2-B070-38C2D6A0A24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55B55-F8AF-4BE8-81F0-F5D94F6967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3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694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5790"/>
            <a:ext cx="5046663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694" y="883158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7B8B01-31A9-4BB8-A664-71A70CFD7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8B01-31A9-4BB8-A664-71A70CFD7E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B8B01-31A9-4BB8-A664-71A70CFD7E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4D15C-0E6D-4665-A823-ED47229946BA}" type="slidenum">
              <a:rPr lang="en-US"/>
              <a:pPr/>
              <a:t>20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771473"/>
            <a:ext cx="5046663" cy="782769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4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193E3-BF96-4C7E-AFC9-D2E8E0D65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FEB79-89C1-4141-9101-B75010AD9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0EDDE-F2D6-49DB-93EA-1006990C0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2AEFCD-D18D-462F-81F0-A5D9BBB7D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F3B4EF-FE42-4991-8DD9-DB2F5B886E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0D24DD-6B75-4531-89DF-A66E0A597B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D81B400-2966-486F-B8C8-504E1AFB9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D45405-9F0C-4238-A94F-99C46AD77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68977-99CF-4495-A1F3-6F6AC0164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676EFB-2D2E-4B53-81BC-9231BA312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D5D5B6-7FA6-4EB6-B57E-EDF160F61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EFFC60-CF51-4DE7-B311-15E1A5E65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76200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Ruminant nutrition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Avs 411/511</a:t>
            </a:r>
            <a:br>
              <a:rPr lang="en-US" dirty="0" smtClean="0"/>
            </a:br>
            <a:r>
              <a:rPr lang="en-US" dirty="0" smtClean="0"/>
              <a:t>Spring </a:t>
            </a:r>
            <a:r>
              <a:rPr lang="en-US" dirty="0" smtClean="0"/>
              <a:t>2020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200" dirty="0" smtClean="0"/>
              <a:t>Tuesday &amp; Thursday 2:00-3:15 pm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>
                <a:solidFill>
                  <a:schemeClr val="accent2"/>
                </a:solidFill>
              </a:rPr>
              <a:t>Classification of Digestive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Based on types of diet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Herbivores: plants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Carnivores: other animals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Omnivores: plants and other animal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Based on types of digestive physiology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Monogastric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Ruminant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Characteristics and function of digestive 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Mouth/ </a:t>
            </a:r>
            <a:r>
              <a:rPr lang="en-US" dirty="0"/>
              <a:t>beak, teeth, lips, tongue</a:t>
            </a:r>
          </a:p>
          <a:p>
            <a:r>
              <a:rPr lang="en-US" dirty="0"/>
              <a:t>Prehension and preparation</a:t>
            </a:r>
          </a:p>
          <a:p>
            <a:r>
              <a:rPr lang="en-US" dirty="0"/>
              <a:t>Cattle use tongue pull food</a:t>
            </a:r>
          </a:p>
          <a:p>
            <a:r>
              <a:rPr lang="en-US" dirty="0"/>
              <a:t>Sheep use their lips more selective</a:t>
            </a:r>
          </a:p>
          <a:p>
            <a:r>
              <a:rPr lang="en-US" dirty="0"/>
              <a:t>Mastication</a:t>
            </a:r>
          </a:p>
          <a:p>
            <a:r>
              <a:rPr lang="en-US" dirty="0"/>
              <a:t>Regurgitation rumination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Example, mono-gastric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310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grayscl/>
          </a:blip>
          <a:stretch>
            <a:fillRect/>
          </a:stretch>
        </p:blipFill>
        <p:spPr>
          <a:xfrm>
            <a:off x="670095" y="1600200"/>
            <a:ext cx="8038759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History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err="1" smtClean="0"/>
              <a:t>Leibig</a:t>
            </a:r>
            <a:r>
              <a:rPr lang="en-US" sz="2800" b="1" dirty="0" smtClean="0"/>
              <a:t>, 1840:</a:t>
            </a:r>
            <a:r>
              <a:rPr lang="en-US" dirty="0" smtClean="0"/>
              <a:t>  </a:t>
            </a:r>
            <a:r>
              <a:rPr lang="en-US" sz="2800" dirty="0" smtClean="0"/>
              <a:t>basis for nutrient requirements</a:t>
            </a:r>
          </a:p>
          <a:p>
            <a:r>
              <a:rPr lang="en-US" sz="2800" b="1" dirty="0" err="1" smtClean="0"/>
              <a:t>Gruby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Delafind</a:t>
            </a:r>
            <a:r>
              <a:rPr lang="en-US" sz="2800" b="1" dirty="0" smtClean="0"/>
              <a:t>, 1843:</a:t>
            </a:r>
            <a:r>
              <a:rPr lang="en-US" sz="2800" dirty="0" smtClean="0"/>
              <a:t> rumen protozoa </a:t>
            </a:r>
          </a:p>
          <a:p>
            <a:r>
              <a:rPr lang="en-US" sz="2800" b="1" dirty="0" err="1" smtClean="0"/>
              <a:t>Wildt</a:t>
            </a:r>
            <a:r>
              <a:rPr lang="en-US" sz="2800" b="1" dirty="0" smtClean="0"/>
              <a:t>, 1874:</a:t>
            </a:r>
            <a:r>
              <a:rPr lang="en-US" sz="2800" dirty="0" smtClean="0"/>
              <a:t> cellulose digestion in the rumen</a:t>
            </a:r>
          </a:p>
          <a:p>
            <a:r>
              <a:rPr lang="en-US" sz="2800" b="1" dirty="0" smtClean="0"/>
              <a:t>Pasteur, 1876:</a:t>
            </a:r>
            <a:r>
              <a:rPr lang="en-US" sz="2800" dirty="0" smtClean="0"/>
              <a:t> anaerobic fermentation (yeast)</a:t>
            </a:r>
          </a:p>
          <a:p>
            <a:r>
              <a:rPr lang="en-US" sz="2800" b="1" dirty="0" err="1" smtClean="0"/>
              <a:t>Zuntz</a:t>
            </a:r>
            <a:r>
              <a:rPr lang="en-US" sz="2800" b="1" dirty="0" smtClean="0"/>
              <a:t>, 1879:</a:t>
            </a:r>
            <a:r>
              <a:rPr lang="en-US" sz="2800" dirty="0" smtClean="0"/>
              <a:t> theory of rumen fermentation</a:t>
            </a:r>
          </a:p>
          <a:p>
            <a:r>
              <a:rPr lang="en-US" sz="2800" b="1" dirty="0" err="1" smtClean="0"/>
              <a:t>Tappeiner</a:t>
            </a:r>
            <a:r>
              <a:rPr lang="en-US" sz="2800" b="1" dirty="0" smtClean="0"/>
              <a:t>, 1884:</a:t>
            </a:r>
            <a:r>
              <a:rPr lang="en-US" sz="2800" dirty="0" smtClean="0"/>
              <a:t> VFA production</a:t>
            </a:r>
          </a:p>
          <a:p>
            <a:r>
              <a:rPr lang="en-US" sz="2800" b="1" dirty="0" err="1" smtClean="0"/>
              <a:t>Markoff</a:t>
            </a:r>
            <a:r>
              <a:rPr lang="en-US" sz="2800" b="1" dirty="0" smtClean="0"/>
              <a:t>, 1913:</a:t>
            </a:r>
            <a:r>
              <a:rPr lang="en-US" sz="2800" dirty="0" smtClean="0"/>
              <a:t> in vitro fermentation</a:t>
            </a:r>
          </a:p>
          <a:p>
            <a:r>
              <a:rPr lang="en-US" sz="2800" b="1" dirty="0" err="1" smtClean="0"/>
              <a:t>Phillipson</a:t>
            </a:r>
            <a:r>
              <a:rPr lang="en-US" sz="2800" b="1" dirty="0" smtClean="0"/>
              <a:t>, 1947:</a:t>
            </a:r>
            <a:r>
              <a:rPr lang="en-US" sz="2800" dirty="0" smtClean="0"/>
              <a:t> rumen physiology</a:t>
            </a:r>
          </a:p>
          <a:p>
            <a:r>
              <a:rPr lang="en-US" sz="2800" b="1" dirty="0" err="1" smtClean="0"/>
              <a:t>Hungate</a:t>
            </a:r>
            <a:r>
              <a:rPr lang="en-US" sz="2800" b="1" dirty="0" smtClean="0"/>
              <a:t>, 1966:</a:t>
            </a:r>
            <a:r>
              <a:rPr lang="en-US" sz="2800" dirty="0" smtClean="0"/>
              <a:t> anaerobic fermentation techniques</a:t>
            </a:r>
          </a:p>
          <a:p>
            <a:r>
              <a:rPr lang="en-US" sz="2800" b="1" dirty="0" smtClean="0"/>
              <a:t>Tilley &amp; Terry, 1963: </a:t>
            </a:r>
            <a:r>
              <a:rPr lang="en-US" sz="2800" dirty="0" smtClean="0"/>
              <a:t>in vitro digestibility</a:t>
            </a:r>
          </a:p>
          <a:p>
            <a:r>
              <a:rPr lang="en-US" sz="2800" b="1" dirty="0" smtClean="0"/>
              <a:t>Van </a:t>
            </a:r>
            <a:r>
              <a:rPr lang="en-US" sz="2800" b="1" dirty="0" err="1" smtClean="0"/>
              <a:t>Soest</a:t>
            </a:r>
            <a:r>
              <a:rPr lang="en-US" sz="2800" b="1" dirty="0" smtClean="0"/>
              <a:t>, 1967:</a:t>
            </a:r>
            <a:r>
              <a:rPr lang="en-US" sz="2800" dirty="0" smtClean="0"/>
              <a:t> NDF/ADF fiber analysis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Saliva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Added during chewing</a:t>
            </a:r>
          </a:p>
          <a:p>
            <a:r>
              <a:rPr lang="en-US"/>
              <a:t>Three bilateral pairs of salivary glands</a:t>
            </a:r>
          </a:p>
          <a:p>
            <a:r>
              <a:rPr lang="en-US"/>
              <a:t>Lubrication</a:t>
            </a:r>
          </a:p>
          <a:p>
            <a:r>
              <a:rPr lang="en-US"/>
              <a:t>Mouth moist to increase taste</a:t>
            </a:r>
          </a:p>
          <a:p>
            <a:r>
              <a:rPr lang="en-US"/>
              <a:t>Digestive enzymes</a:t>
            </a:r>
          </a:p>
          <a:p>
            <a:r>
              <a:rPr lang="en-US"/>
              <a:t>Buffering capacity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esophagus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Tube for bolus of food to travel from </a:t>
            </a:r>
            <a:r>
              <a:rPr lang="en-US" dirty="0" smtClean="0"/>
              <a:t>mouth </a:t>
            </a:r>
            <a:r>
              <a:rPr lang="en-US" dirty="0"/>
              <a:t>to stomach</a:t>
            </a:r>
          </a:p>
          <a:p>
            <a:r>
              <a:rPr lang="en-US" dirty="0"/>
              <a:t>Swallowing reflex central nervous system</a:t>
            </a:r>
          </a:p>
          <a:p>
            <a:r>
              <a:rPr lang="en-US" dirty="0"/>
              <a:t>One way in </a:t>
            </a:r>
            <a:r>
              <a:rPr lang="en-US" dirty="0" smtClean="0"/>
              <a:t>mono-</a:t>
            </a:r>
            <a:r>
              <a:rPr lang="en-US" dirty="0" err="1" smtClean="0"/>
              <a:t>gastrics</a:t>
            </a:r>
            <a:r>
              <a:rPr lang="en-US" dirty="0" smtClean="0"/>
              <a:t>; </a:t>
            </a:r>
            <a:r>
              <a:rPr lang="en-US" dirty="0"/>
              <a:t>two ways in ruminants.</a:t>
            </a:r>
          </a:p>
          <a:p>
            <a:r>
              <a:rPr lang="en-US" dirty="0"/>
              <a:t>Rumination is when food goes from </a:t>
            </a:r>
            <a:r>
              <a:rPr lang="en-US" dirty="0" smtClean="0"/>
              <a:t>reticulo-rumen </a:t>
            </a:r>
            <a:r>
              <a:rPr lang="en-US" dirty="0"/>
              <a:t>to the </a:t>
            </a:r>
            <a:r>
              <a:rPr lang="en-US" dirty="0" smtClean="0"/>
              <a:t>mouth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0829" y="228600"/>
            <a:ext cx="5758713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stomach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Glandular</a:t>
            </a:r>
          </a:p>
          <a:p>
            <a:r>
              <a:rPr lang="en-US"/>
              <a:t>Contractions</a:t>
            </a:r>
          </a:p>
          <a:p>
            <a:r>
              <a:rPr lang="en-US"/>
              <a:t>Nonglandular is the first region no digestive secretions or absorption</a:t>
            </a:r>
          </a:p>
          <a:p>
            <a:r>
              <a:rPr lang="en-US"/>
              <a:t>Cardiac region is the second region and is lined with epithelium cells that secrete mucin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stomach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Fundic region (region four) has three types of cells.</a:t>
            </a:r>
          </a:p>
          <a:p>
            <a:r>
              <a:rPr lang="en-US"/>
              <a:t>Parietal secrete HCl</a:t>
            </a:r>
          </a:p>
          <a:p>
            <a:r>
              <a:rPr lang="en-US"/>
              <a:t>Neck chief cells secrete mucin</a:t>
            </a:r>
          </a:p>
          <a:p>
            <a:r>
              <a:rPr lang="en-US"/>
              <a:t>Body chief cells secrete pepsinogen, rennin, and lipase.</a:t>
            </a:r>
          </a:p>
          <a:p>
            <a:r>
              <a:rPr lang="en-US"/>
              <a:t>Food in stomach stimulates muscle contraction and secretion. pH 2 to 2.5.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stomach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</a:t>
            </a:r>
            <a:r>
              <a:rPr lang="en-US" dirty="0" err="1"/>
              <a:t>mucin</a:t>
            </a:r>
            <a:r>
              <a:rPr lang="en-US" dirty="0"/>
              <a:t> in region four</a:t>
            </a:r>
          </a:p>
          <a:p>
            <a:r>
              <a:rPr lang="en-US" dirty="0"/>
              <a:t>When no food no </a:t>
            </a:r>
            <a:r>
              <a:rPr lang="en-US" dirty="0" err="1"/>
              <a:t>HCl</a:t>
            </a:r>
            <a:r>
              <a:rPr lang="en-US" dirty="0"/>
              <a:t> and no enzymes to convert </a:t>
            </a:r>
            <a:r>
              <a:rPr lang="en-US" dirty="0" err="1" smtClean="0"/>
              <a:t>pepsinogen</a:t>
            </a:r>
            <a:r>
              <a:rPr lang="en-US" dirty="0" smtClean="0"/>
              <a:t> </a:t>
            </a:r>
            <a:r>
              <a:rPr lang="en-US" dirty="0"/>
              <a:t>to pepsin</a:t>
            </a:r>
          </a:p>
          <a:p>
            <a:r>
              <a:rPr lang="en-US" dirty="0" err="1"/>
              <a:t>Chyme</a:t>
            </a:r>
            <a:r>
              <a:rPr lang="en-US" dirty="0"/>
              <a:t> is what the ingested food is called in region four.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Animal Nutrition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“ The use of the components of the feeds for the processes of maintenance, growth, reproduction, health, and production”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			</a:t>
            </a:r>
            <a:r>
              <a:rPr lang="en-US" sz="2000" dirty="0"/>
              <a:t>JDS 2006, 89:1324-1336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Fundic Region of Monogastric Stomach</a:t>
            </a:r>
          </a:p>
        </p:txBody>
      </p:sp>
      <p:pic>
        <p:nvPicPr>
          <p:cNvPr id="88067" name="Picture 3" descr="gastric pits of fundic  stoma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057400"/>
            <a:ext cx="5181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Small intestine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Primary site for enzymatic digestion.</a:t>
            </a:r>
          </a:p>
          <a:p>
            <a:pPr>
              <a:lnSpc>
                <a:spcPct val="90000"/>
              </a:lnSpc>
            </a:pPr>
            <a:r>
              <a:rPr lang="en-US"/>
              <a:t>Three sections duodenum, jejunum, ileum.</a:t>
            </a:r>
          </a:p>
          <a:p>
            <a:pPr>
              <a:lnSpc>
                <a:spcPct val="90000"/>
              </a:lnSpc>
            </a:pPr>
            <a:r>
              <a:rPr lang="en-US"/>
              <a:t>Acidic chyme is neutralized by bile from liver</a:t>
            </a:r>
          </a:p>
          <a:p>
            <a:pPr>
              <a:lnSpc>
                <a:spcPct val="90000"/>
              </a:lnSpc>
            </a:pPr>
            <a:r>
              <a:rPr lang="en-US"/>
              <a:t>Gall bladder (none in horse)</a:t>
            </a:r>
          </a:p>
          <a:p>
            <a:pPr>
              <a:lnSpc>
                <a:spcPct val="90000"/>
              </a:lnSpc>
            </a:pPr>
            <a:r>
              <a:rPr lang="en-US"/>
              <a:t>Bile release when material is in duodenium by bile duct</a:t>
            </a:r>
          </a:p>
          <a:p>
            <a:pPr>
              <a:lnSpc>
                <a:spcPct val="90000"/>
              </a:lnSpc>
            </a:pPr>
            <a:r>
              <a:rPr lang="en-US"/>
              <a:t>Bile also emulsification of fats for digestion and absorption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Small intestine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Enzymes to aid in digestion secreted by lining of intestine.</a:t>
            </a:r>
          </a:p>
          <a:p>
            <a:r>
              <a:rPr lang="en-US"/>
              <a:t>Protein to amino acids</a:t>
            </a:r>
          </a:p>
          <a:p>
            <a:r>
              <a:rPr lang="en-US"/>
              <a:t>Carbohydrates to mono-saccharides (simple sugars)</a:t>
            </a:r>
          </a:p>
          <a:p>
            <a:r>
              <a:rPr lang="en-US"/>
              <a:t>Villi line the intestinal lining increase surface area</a:t>
            </a:r>
          </a:p>
          <a:p>
            <a:r>
              <a:rPr lang="en-US"/>
              <a:t>Ulcers reduce digestion and absorption.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Small intestine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Muscular contractions of lining mixes and moves ingested food down GI tract.</a:t>
            </a:r>
          </a:p>
          <a:p>
            <a:r>
              <a:rPr lang="en-US"/>
              <a:t>Enzymatic digestion continues as ingesta pass into jejunum and ileum where nutrients are absorbed.</a:t>
            </a:r>
          </a:p>
          <a:p>
            <a:r>
              <a:rPr lang="en-US"/>
              <a:t>Relative lengths of these sections are different for each specie.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1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321" y="533400"/>
            <a:ext cx="801707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Large intestine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Most nutrients are absobed prior to LI.</a:t>
            </a:r>
          </a:p>
          <a:p>
            <a:r>
              <a:rPr lang="en-US"/>
              <a:t>Cecum, colon, rectum</a:t>
            </a:r>
          </a:p>
          <a:p>
            <a:r>
              <a:rPr lang="en-US"/>
              <a:t>Microbial digestion is primary mode</a:t>
            </a:r>
          </a:p>
          <a:p>
            <a:r>
              <a:rPr lang="en-US"/>
              <a:t>Amount and type of microbes present depends on diet and species.</a:t>
            </a:r>
          </a:p>
          <a:p>
            <a:r>
              <a:rPr lang="en-US"/>
              <a:t>Cecum large in horse and rabbit</a:t>
            </a:r>
          </a:p>
          <a:p>
            <a:r>
              <a:rPr lang="en-US"/>
              <a:t>Water absorbtion cecum and large sacculated colon.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Other Functions of GI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Major site of excretion of not needed material</a:t>
            </a:r>
          </a:p>
          <a:p>
            <a:r>
              <a:rPr lang="en-US"/>
              <a:t>Detoxification in liver excreted through the bile</a:t>
            </a:r>
          </a:p>
          <a:p>
            <a:r>
              <a:rPr lang="en-US"/>
              <a:t>Minerals and detoxified compounds excreted through liver into bile.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Other Functions of the GI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Synthesis of specific nutrients by microbes</a:t>
            </a:r>
          </a:p>
          <a:p>
            <a:r>
              <a:rPr lang="en-US"/>
              <a:t>Water soluble vitamins, amino acids, proteins, carbohydrates, and lipids.</a:t>
            </a:r>
          </a:p>
          <a:p>
            <a:r>
              <a:rPr lang="en-US"/>
              <a:t>Coprophagy in rabbits and rats (night feces) increase the use of the microbial products.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Is it important?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/>
              <a:t>V </a:t>
            </a:r>
            <a:r>
              <a:rPr lang="en-US" sz="3000" baseline="-25000" dirty="0" smtClean="0"/>
              <a:t>phenotype</a:t>
            </a:r>
            <a:r>
              <a:rPr lang="en-US" sz="3000" dirty="0" smtClean="0"/>
              <a:t>= V </a:t>
            </a:r>
            <a:r>
              <a:rPr lang="en-US" sz="3000" baseline="-25000" dirty="0" smtClean="0"/>
              <a:t>genotype</a:t>
            </a:r>
            <a:r>
              <a:rPr lang="en-US" sz="3000" dirty="0" smtClean="0"/>
              <a:t> + V </a:t>
            </a:r>
            <a:r>
              <a:rPr lang="en-US" sz="3000" baseline="-25000" dirty="0" smtClean="0"/>
              <a:t>environment</a:t>
            </a:r>
            <a:r>
              <a:rPr lang="en-US" sz="3000" dirty="0" smtClean="0"/>
              <a:t> + V </a:t>
            </a:r>
            <a:r>
              <a:rPr lang="en-US" sz="3000" baseline="-25000" dirty="0" smtClean="0"/>
              <a:t>genotype × environment</a:t>
            </a:r>
          </a:p>
          <a:p>
            <a:pPr>
              <a:buNone/>
            </a:pPr>
            <a:r>
              <a:rPr lang="en-US" sz="3000" baseline="-25000" dirty="0" smtClean="0"/>
              <a:t> </a:t>
            </a:r>
          </a:p>
          <a:p>
            <a:pPr>
              <a:buNone/>
            </a:pPr>
            <a:endParaRPr lang="en-US" sz="3000" baseline="-25000" dirty="0" smtClean="0"/>
          </a:p>
          <a:p>
            <a:pPr>
              <a:buNone/>
            </a:pPr>
            <a:r>
              <a:rPr lang="en-US" sz="2000" dirty="0" smtClean="0"/>
              <a:t>Eye color	selection</a:t>
            </a:r>
          </a:p>
          <a:p>
            <a:pPr>
              <a:buNone/>
            </a:pPr>
            <a:r>
              <a:rPr lang="en-US" sz="2000" dirty="0" smtClean="0"/>
              <a:t>Milk yield	breeding</a:t>
            </a:r>
          </a:p>
          <a:p>
            <a:pPr>
              <a:buNone/>
            </a:pPr>
            <a:r>
              <a:rPr lang="en-US" sz="2000" dirty="0" smtClean="0"/>
              <a:t>ADG		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</a:t>
            </a:r>
            <a:r>
              <a:rPr lang="en-US" sz="2000" b="1" dirty="0" smtClean="0"/>
              <a:t>Nutrition</a:t>
            </a:r>
          </a:p>
          <a:p>
            <a:pPr>
              <a:buNone/>
            </a:pPr>
            <a:r>
              <a:rPr lang="en-US" sz="2000" dirty="0" smtClean="0"/>
              <a:t>					Temperature</a:t>
            </a:r>
          </a:p>
          <a:p>
            <a:pPr>
              <a:buNone/>
            </a:pPr>
            <a:r>
              <a:rPr lang="en-US" sz="2000" dirty="0" smtClean="0"/>
              <a:t>					Moisture</a:t>
            </a:r>
          </a:p>
          <a:p>
            <a:pPr>
              <a:buNone/>
            </a:pPr>
            <a:r>
              <a:rPr lang="en-US" sz="2000" dirty="0" smtClean="0"/>
              <a:t>								Identical twins in 							     two different environments</a:t>
            </a:r>
          </a:p>
          <a:p>
            <a:pPr>
              <a:buNone/>
            </a:pPr>
            <a:r>
              <a:rPr lang="en-US" sz="2000" dirty="0" smtClean="0"/>
              <a:t>								epigenetic  ???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913606" y="2057400"/>
            <a:ext cx="5715794" cy="2513806"/>
            <a:chOff x="913606" y="2134394"/>
            <a:chExt cx="5715794" cy="2513806"/>
          </a:xfrm>
        </p:grpSpPr>
        <p:cxnSp>
          <p:nvCxnSpPr>
            <p:cNvPr id="5" name="Straight Arrow Connector 4"/>
            <p:cNvCxnSpPr/>
            <p:nvPr/>
          </p:nvCxnSpPr>
          <p:spPr>
            <a:xfrm rot="5400000">
              <a:off x="2096294" y="2551906"/>
              <a:ext cx="6858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648097" y="2476897"/>
              <a:ext cx="532606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3390900" y="3009900"/>
              <a:ext cx="17526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H="1">
              <a:off x="5257800" y="3276600"/>
              <a:ext cx="2438400" cy="3048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514600"/>
            <a:ext cx="6477000" cy="1828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ruminants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Categorizations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Order: </a:t>
            </a:r>
            <a:r>
              <a:rPr lang="en-US" dirty="0" err="1" smtClean="0"/>
              <a:t>Artiodactyla</a:t>
            </a:r>
            <a:r>
              <a:rPr lang="en-US" dirty="0" smtClean="0"/>
              <a:t> (even-toed)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Tylopoda</a:t>
            </a:r>
            <a:r>
              <a:rPr lang="en-US" dirty="0" smtClean="0"/>
              <a:t>				</a:t>
            </a:r>
            <a:r>
              <a:rPr lang="en-US" dirty="0" err="1" smtClean="0"/>
              <a:t>Ruminantia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Camels			          </a:t>
            </a:r>
            <a:r>
              <a:rPr lang="en-US" dirty="0" err="1" smtClean="0"/>
              <a:t>bovidae</a:t>
            </a:r>
            <a:r>
              <a:rPr lang="en-US" dirty="0" smtClean="0"/>
              <a:t> (cattle)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Why so numerous?</a:t>
            </a:r>
          </a:p>
          <a:p>
            <a:pPr>
              <a:buNone/>
            </a:pPr>
            <a:r>
              <a:rPr lang="en-US" dirty="0" smtClean="0"/>
              <a:t>Can detoxify/use 2</a:t>
            </a:r>
            <a:r>
              <a:rPr lang="en-US" baseline="30000" dirty="0" smtClean="0"/>
              <a:t>o</a:t>
            </a:r>
            <a:r>
              <a:rPr lang="en-US" dirty="0" smtClean="0"/>
              <a:t> compounds in plants?</a:t>
            </a:r>
          </a:p>
          <a:p>
            <a:pPr>
              <a:buNone/>
            </a:pPr>
            <a:r>
              <a:rPr lang="en-US" dirty="0" smtClean="0"/>
              <a:t>Non-competitive with Human</a:t>
            </a:r>
            <a:endParaRPr lang="en-US" dirty="0"/>
          </a:p>
        </p:txBody>
      </p:sp>
      <p:sp>
        <p:nvSpPr>
          <p:cNvPr id="4" name="Left-Up Arrow 3"/>
          <p:cNvSpPr/>
          <p:nvPr/>
        </p:nvSpPr>
        <p:spPr>
          <a:xfrm rot="12922155">
            <a:off x="3083936" y="2207880"/>
            <a:ext cx="1371197" cy="101833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85800"/>
            <a:ext cx="6553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Herbivores Classification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1- concentrate selectors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Ruminant:</a:t>
            </a:r>
            <a:r>
              <a:rPr lang="en-US" sz="2400" dirty="0" smtClean="0"/>
              <a:t> deer, moose, giraffe</a:t>
            </a:r>
          </a:p>
          <a:p>
            <a:r>
              <a:rPr lang="en-US" sz="2400" dirty="0" smtClean="0"/>
              <a:t>Non-ruminant: rabbit</a:t>
            </a:r>
          </a:p>
          <a:p>
            <a:endParaRPr lang="en-US" sz="2400" dirty="0" smtClean="0"/>
          </a:p>
          <a:p>
            <a:r>
              <a:rPr lang="en-US" sz="2400" b="1" dirty="0" smtClean="0"/>
              <a:t>2- Intermediate feeders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Ruminant</a:t>
            </a:r>
            <a:r>
              <a:rPr lang="en-US" sz="2400" dirty="0" smtClean="0"/>
              <a:t>: goat</a:t>
            </a:r>
          </a:p>
          <a:p>
            <a:endParaRPr lang="en-US" sz="2400" dirty="0" smtClean="0"/>
          </a:p>
          <a:p>
            <a:r>
              <a:rPr lang="en-US" sz="2400" b="1" dirty="0" smtClean="0"/>
              <a:t>3- grass/roughage eaters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Ruminant</a:t>
            </a:r>
            <a:r>
              <a:rPr lang="en-US" sz="2400" dirty="0" smtClean="0"/>
              <a:t>: sheep, cattle, Buffalo</a:t>
            </a:r>
          </a:p>
          <a:p>
            <a:r>
              <a:rPr lang="en-US" sz="2400" dirty="0" smtClean="0"/>
              <a:t>Non-ruminant: horse, elephant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Adaptive species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Plant cell wall            specific enzymes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b="1" dirty="0" smtClean="0"/>
              <a:t>(cellulose, hemi-cellulose)</a:t>
            </a:r>
            <a:r>
              <a:rPr lang="en-US" dirty="0" smtClean="0"/>
              <a:t>        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Ruminants: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sz="2400" dirty="0" smtClean="0"/>
              <a:t>rumen microbes (microbial enzymes)</a:t>
            </a:r>
          </a:p>
          <a:p>
            <a:pPr>
              <a:buNone/>
            </a:pPr>
            <a:r>
              <a:rPr lang="en-US" sz="2400" dirty="0" smtClean="0"/>
              <a:t>		-  longer residence time in the rumen</a:t>
            </a:r>
          </a:p>
          <a:p>
            <a:pPr>
              <a:buNone/>
            </a:pPr>
            <a:r>
              <a:rPr lang="en-US" sz="2400" dirty="0" smtClean="0"/>
              <a:t>- Higher organisms  ???</a:t>
            </a:r>
          </a:p>
          <a:p>
            <a:pPr>
              <a:buNone/>
            </a:pPr>
            <a:r>
              <a:rPr lang="en-US" sz="2400" dirty="0" smtClean="0"/>
              <a:t>- Aerobic (38 mol ATP) vs. anaerobic (2-6) fermentation</a:t>
            </a:r>
          </a:p>
          <a:p>
            <a:pPr>
              <a:buNone/>
            </a:pPr>
            <a:r>
              <a:rPr lang="en-US" sz="2400" dirty="0" smtClean="0"/>
              <a:t>			Carbohydrates vs. lipids in the rumen</a:t>
            </a:r>
            <a:endParaRPr lang="en-US" sz="2400" dirty="0"/>
          </a:p>
        </p:txBody>
      </p:sp>
      <p:sp>
        <p:nvSpPr>
          <p:cNvPr id="4" name="Left-Right Arrow 3"/>
          <p:cNvSpPr/>
          <p:nvPr/>
        </p:nvSpPr>
        <p:spPr>
          <a:xfrm>
            <a:off x="3048000" y="1828800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Rumen microbes vs. host animal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Efficient aerobic: all energy to </a:t>
            </a:r>
            <a:r>
              <a:rPr lang="en-US" dirty="0" smtClean="0">
                <a:solidFill>
                  <a:srgbClr val="C506D4"/>
                </a:solidFill>
              </a:rPr>
              <a:t>microbial cells</a:t>
            </a:r>
          </a:p>
          <a:p>
            <a:r>
              <a:rPr lang="en-US" dirty="0" smtClean="0"/>
              <a:t>Inefficient aerobic: energy to </a:t>
            </a:r>
            <a:r>
              <a:rPr lang="en-US" u="sng" dirty="0" smtClean="0">
                <a:solidFill>
                  <a:srgbClr val="C506D4"/>
                </a:solidFill>
              </a:rPr>
              <a:t>some</a:t>
            </a:r>
            <a:r>
              <a:rPr lang="en-US" dirty="0" smtClean="0">
                <a:solidFill>
                  <a:srgbClr val="C506D4"/>
                </a:solidFill>
              </a:rPr>
              <a:t> microbial cells, VFA, CH</a:t>
            </a:r>
            <a:r>
              <a:rPr lang="en-US" strike="sngStrike" baseline="-25000" dirty="0" smtClean="0">
                <a:solidFill>
                  <a:srgbClr val="C506D4"/>
                </a:solidFill>
              </a:rPr>
              <a:t>4</a:t>
            </a:r>
          </a:p>
          <a:p>
            <a:pPr>
              <a:buNone/>
            </a:pPr>
            <a:endParaRPr lang="en-US" strike="sngStrike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Ruminants are evolutionary very efficient biological systems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The Gastrointestinal Tract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Digestion: the process of converting the complex nutrients found associated with a feed into forms that can be absorbed by the animal.</a:t>
            </a:r>
          </a:p>
          <a:p>
            <a:r>
              <a:rPr lang="en-US"/>
              <a:t>Absorption: the process by which the digested nutrients cross the cellular lining of the GI tract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2729</TotalTime>
  <Words>747</Words>
  <Application>Microsoft Office PowerPoint</Application>
  <PresentationFormat>On-screen Show (4:3)</PresentationFormat>
  <Paragraphs>153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Tw Cen MT</vt:lpstr>
      <vt:lpstr>Wingdings</vt:lpstr>
      <vt:lpstr>Wingdings 2</vt:lpstr>
      <vt:lpstr>Median</vt:lpstr>
      <vt:lpstr>Ruminant nutrition  Avs 411/511 Spring 2020 Tuesday &amp; Thursday 2:00-3:15 pm</vt:lpstr>
      <vt:lpstr>Animal Nutrition</vt:lpstr>
      <vt:lpstr>Is it important?</vt:lpstr>
      <vt:lpstr>ruminants</vt:lpstr>
      <vt:lpstr>Categorizations</vt:lpstr>
      <vt:lpstr>PowerPoint Presentation</vt:lpstr>
      <vt:lpstr>Adaptive species </vt:lpstr>
      <vt:lpstr>Rumen microbes vs. host animal</vt:lpstr>
      <vt:lpstr>The Gastrointestinal Tract</vt:lpstr>
      <vt:lpstr>Classification of Digestive Systems</vt:lpstr>
      <vt:lpstr>Characteristics and function of digestive tract</vt:lpstr>
      <vt:lpstr>Example, mono-gastric</vt:lpstr>
      <vt:lpstr>History</vt:lpstr>
      <vt:lpstr>Saliva</vt:lpstr>
      <vt:lpstr>esophagus</vt:lpstr>
      <vt:lpstr>PowerPoint Presentation</vt:lpstr>
      <vt:lpstr>stomach</vt:lpstr>
      <vt:lpstr>stomach</vt:lpstr>
      <vt:lpstr>stomach</vt:lpstr>
      <vt:lpstr>Fundic Region of Monogastric Stomach</vt:lpstr>
      <vt:lpstr>Small intestine</vt:lpstr>
      <vt:lpstr>Small intestine</vt:lpstr>
      <vt:lpstr>Small intestine</vt:lpstr>
      <vt:lpstr>PowerPoint Presentation</vt:lpstr>
      <vt:lpstr>PowerPoint Presentation</vt:lpstr>
      <vt:lpstr>Large intestine</vt:lpstr>
      <vt:lpstr>Other Functions of GI</vt:lpstr>
      <vt:lpstr>Other Functions of the GI</vt:lpstr>
    </vt:vector>
  </TitlesOfParts>
  <Company>UCONN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Gastrointestinal Tract</dc:title>
  <dc:creator>HuskyPC</dc:creator>
  <cp:lastModifiedBy>Rezamand, Pedram (rezamand@uidaho.edu)</cp:lastModifiedBy>
  <cp:revision>180</cp:revision>
  <dcterms:created xsi:type="dcterms:W3CDTF">2006-04-26T18:22:48Z</dcterms:created>
  <dcterms:modified xsi:type="dcterms:W3CDTF">2020-01-10T21:01:16Z</dcterms:modified>
</cp:coreProperties>
</file>