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95"/>
  </p:notesMasterIdLst>
  <p:sldIdLst>
    <p:sldId id="1080" r:id="rId2"/>
    <p:sldId id="540" r:id="rId3"/>
    <p:sldId id="555" r:id="rId4"/>
    <p:sldId id="1085" r:id="rId5"/>
    <p:sldId id="912" r:id="rId6"/>
    <p:sldId id="913" r:id="rId7"/>
    <p:sldId id="914" r:id="rId8"/>
    <p:sldId id="915" r:id="rId9"/>
    <p:sldId id="916" r:id="rId10"/>
    <p:sldId id="918" r:id="rId11"/>
    <p:sldId id="919" r:id="rId12"/>
    <p:sldId id="920" r:id="rId13"/>
    <p:sldId id="921" r:id="rId14"/>
    <p:sldId id="922" r:id="rId15"/>
    <p:sldId id="923" r:id="rId16"/>
    <p:sldId id="924" r:id="rId17"/>
    <p:sldId id="925" r:id="rId18"/>
    <p:sldId id="926" r:id="rId19"/>
    <p:sldId id="927" r:id="rId20"/>
    <p:sldId id="928" r:id="rId21"/>
    <p:sldId id="1081" r:id="rId22"/>
    <p:sldId id="929" r:id="rId23"/>
    <p:sldId id="930" r:id="rId24"/>
    <p:sldId id="931" r:id="rId25"/>
    <p:sldId id="932" r:id="rId26"/>
    <p:sldId id="933" r:id="rId27"/>
    <p:sldId id="934" r:id="rId28"/>
    <p:sldId id="935" r:id="rId29"/>
    <p:sldId id="936" r:id="rId30"/>
    <p:sldId id="937" r:id="rId31"/>
    <p:sldId id="938" r:id="rId32"/>
    <p:sldId id="939" r:id="rId33"/>
    <p:sldId id="940" r:id="rId34"/>
    <p:sldId id="941" r:id="rId35"/>
    <p:sldId id="942" r:id="rId36"/>
    <p:sldId id="943" r:id="rId37"/>
    <p:sldId id="944" r:id="rId38"/>
    <p:sldId id="945" r:id="rId39"/>
    <p:sldId id="946" r:id="rId40"/>
    <p:sldId id="947" r:id="rId41"/>
    <p:sldId id="948" r:id="rId42"/>
    <p:sldId id="949" r:id="rId43"/>
    <p:sldId id="950" r:id="rId44"/>
    <p:sldId id="951" r:id="rId45"/>
    <p:sldId id="952" r:id="rId46"/>
    <p:sldId id="565" r:id="rId47"/>
    <p:sldId id="566" r:id="rId48"/>
    <p:sldId id="1083" r:id="rId49"/>
    <p:sldId id="953" r:id="rId50"/>
    <p:sldId id="954" r:id="rId51"/>
    <p:sldId id="955" r:id="rId52"/>
    <p:sldId id="956" r:id="rId53"/>
    <p:sldId id="957" r:id="rId54"/>
    <p:sldId id="958" r:id="rId55"/>
    <p:sldId id="959" r:id="rId56"/>
    <p:sldId id="960" r:id="rId57"/>
    <p:sldId id="963" r:id="rId58"/>
    <p:sldId id="964" r:id="rId59"/>
    <p:sldId id="965" r:id="rId60"/>
    <p:sldId id="966" r:id="rId61"/>
    <p:sldId id="967" r:id="rId62"/>
    <p:sldId id="968" r:id="rId63"/>
    <p:sldId id="969" r:id="rId64"/>
    <p:sldId id="970" r:id="rId65"/>
    <p:sldId id="971" r:id="rId66"/>
    <p:sldId id="972" r:id="rId67"/>
    <p:sldId id="973" r:id="rId68"/>
    <p:sldId id="974" r:id="rId69"/>
    <p:sldId id="975" r:id="rId70"/>
    <p:sldId id="1084" r:id="rId71"/>
    <p:sldId id="976" r:id="rId72"/>
    <p:sldId id="977" r:id="rId73"/>
    <p:sldId id="978" r:id="rId74"/>
    <p:sldId id="979" r:id="rId75"/>
    <p:sldId id="980" r:id="rId76"/>
    <p:sldId id="981" r:id="rId77"/>
    <p:sldId id="982" r:id="rId78"/>
    <p:sldId id="983" r:id="rId79"/>
    <p:sldId id="984" r:id="rId80"/>
    <p:sldId id="985" r:id="rId81"/>
    <p:sldId id="986" r:id="rId82"/>
    <p:sldId id="987" r:id="rId83"/>
    <p:sldId id="988" r:id="rId84"/>
    <p:sldId id="989" r:id="rId85"/>
    <p:sldId id="990" r:id="rId86"/>
    <p:sldId id="1022" r:id="rId87"/>
    <p:sldId id="1023" r:id="rId88"/>
    <p:sldId id="1024" r:id="rId89"/>
    <p:sldId id="1025" r:id="rId90"/>
    <p:sldId id="1026" r:id="rId91"/>
    <p:sldId id="1027" r:id="rId92"/>
    <p:sldId id="1028" r:id="rId93"/>
    <p:sldId id="1029" r:id="rId9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6D4"/>
    <a:srgbClr val="D70803"/>
    <a:srgbClr val="996633"/>
    <a:srgbClr val="666699"/>
    <a:srgbClr val="FFFF00"/>
    <a:srgbClr val="CCECFF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97" autoAdjust="0"/>
  </p:normalViewPr>
  <p:slideViewPr>
    <p:cSldViewPr>
      <p:cViewPr varScale="1">
        <p:scale>
          <a:sx n="82" d="100"/>
          <a:sy n="82" d="100"/>
        </p:scale>
        <p:origin x="96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7B8B01-31A9-4BB8-A664-71A70CFD7E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42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2F6D-A38E-41CD-8EC9-0A9E243B466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7193E3-BF96-4C7E-AFC9-D2E8E0D65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EB79-89C1-4141-9101-B75010AD9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1A0EDDE-F2D6-49DB-93EA-1006990C0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2AEFCD-D18D-462F-81F0-A5D9BBB7DC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F3B4EF-FE42-4991-8DD9-DB2F5B886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0D24DD-6B75-4531-89DF-A66E0A59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81B400-2966-486F-B8C8-504E1AFB9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D45405-9F0C-4238-A94F-99C46AD77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C68977-99CF-4495-A1F3-6F6AC0164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676EFB-2D2E-4B53-81BC-9231BA3127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ED5D5B6-7FA6-4EB6-B57E-EDF160F610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EFFC60-CF51-4DE7-B311-15E1A5E65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295400"/>
            <a:ext cx="6477000" cy="1828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metabolism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8800" y="2971800"/>
            <a:ext cx="6477000" cy="1828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Examples of Gross energy values (MJ/kg DM)</a:t>
            </a:r>
            <a:endParaRPr lang="en-US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175">
            <a:off x="631869" y="1810563"/>
            <a:ext cx="7761031" cy="485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152400" y="1828800"/>
            <a:ext cx="609600" cy="3048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82880" y="3276600"/>
            <a:ext cx="609600" cy="3048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98120" y="4419600"/>
            <a:ext cx="609600" cy="3048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8600" y="5059680"/>
            <a:ext cx="609600" cy="3048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Example: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295400"/>
          <a:ext cx="8229600" cy="494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54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Item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Lactating</a:t>
                      </a:r>
                      <a:r>
                        <a:rPr lang="en-US" sz="2600" baseline="0" dirty="0" smtClean="0"/>
                        <a:t> cow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Pig; growing </a:t>
                      </a:r>
                    </a:p>
                    <a:p>
                      <a:pPr algn="ctr"/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Percentages cow vs.</a:t>
                      </a:r>
                      <a:r>
                        <a:rPr lang="en-US" sz="2600" baseline="0" dirty="0" smtClean="0"/>
                        <a:t> pig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GE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/>
                        <a:t>93 </a:t>
                      </a:r>
                      <a:r>
                        <a:rPr lang="en-US" sz="2200" b="1" baseline="0" dirty="0" err="1" smtClean="0"/>
                        <a:t>Mcal</a:t>
                      </a:r>
                      <a:r>
                        <a:rPr lang="en-US" sz="2200" b="1" baseline="0" dirty="0" smtClean="0"/>
                        <a:t>/d</a:t>
                      </a:r>
                      <a:endParaRPr lang="en-US" sz="2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8,600 Kcal/d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-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46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Fecal energy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29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344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Urinary</a:t>
                      </a:r>
                      <a:r>
                        <a:rPr lang="en-US" sz="2200" b="1" baseline="0" dirty="0" smtClean="0"/>
                        <a:t> energy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5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160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5.4% vs. 1.86%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CH</a:t>
                      </a:r>
                      <a:r>
                        <a:rPr lang="en-US" sz="2200" b="1" baseline="-25000" dirty="0" smtClean="0"/>
                        <a:t>4</a:t>
                      </a:r>
                      <a:r>
                        <a:rPr lang="en-US" sz="2200" b="1" dirty="0" smtClean="0"/>
                        <a:t> energy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2.8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320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Heat energy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31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3900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Milk energy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21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-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Measures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Total digestible nutrients (</a:t>
            </a:r>
            <a:r>
              <a:rPr lang="en-US" b="1" dirty="0" smtClean="0"/>
              <a:t>TDN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= digestible [CP + NFE + CF + (2.25 × EE)]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+)</a:t>
            </a:r>
            <a:r>
              <a:rPr lang="en-US" dirty="0" smtClean="0"/>
              <a:t> ease of measurement/calculation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-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underestimates high fiber feedstuffs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can’t take into account all losses</a:t>
            </a:r>
          </a:p>
          <a:p>
            <a:pPr>
              <a:buNone/>
            </a:pPr>
            <a:r>
              <a:rPr lang="en-US" dirty="0" smtClean="0"/>
              <a:t>   ~ 1 kg TDN = 4.4 Mcal DE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Urinary &amp; gaseous energy losses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Urinary: average ~ 3% of energy intake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Ruminants: 60 KJ/g 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Pigs: 40 KJ/g 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Relatively variable (esp. in high protein diets)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Gaseous: production of CH</a:t>
            </a:r>
            <a:r>
              <a:rPr lang="en-US" baseline="-25000" dirty="0" smtClean="0"/>
              <a:t>4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High fiber diet vs. more soluble CHO diet  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Net (retained) energy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ME minus heat production</a:t>
            </a:r>
          </a:p>
          <a:p>
            <a:pPr lvl="1"/>
            <a:r>
              <a:rPr lang="en-US" dirty="0" smtClean="0"/>
              <a:t>Heat of nutrient metabolism (basal metabolism)</a:t>
            </a:r>
          </a:p>
          <a:p>
            <a:pPr lvl="1"/>
            <a:r>
              <a:rPr lang="en-US" dirty="0" smtClean="0"/>
              <a:t>Heat of activity</a:t>
            </a:r>
          </a:p>
          <a:p>
            <a:pPr lvl="1"/>
            <a:r>
              <a:rPr lang="en-US" dirty="0" smtClean="0"/>
              <a:t>Heat of thermal regulation</a:t>
            </a:r>
          </a:p>
          <a:p>
            <a:pPr lvl="1"/>
            <a:r>
              <a:rPr lang="en-US" dirty="0" smtClean="0"/>
              <a:t>Heat increment 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                   in a thermo-neutral environment, HI includes: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		- heat of digestion &amp; absorption</a:t>
            </a:r>
          </a:p>
          <a:p>
            <a:pPr lvl="1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- heat of fermentation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		- heat of products formation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		- heat of waste formation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Basal (minimal) metabolism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Strict Definition: </a:t>
            </a:r>
          </a:p>
          <a:p>
            <a:pPr>
              <a:buNone/>
            </a:pPr>
            <a:r>
              <a:rPr lang="en-US" dirty="0" smtClean="0"/>
              <a:t>heat production under the following conditions:</a:t>
            </a:r>
          </a:p>
          <a:p>
            <a:pPr lvl="1"/>
            <a:r>
              <a:rPr lang="en-US" dirty="0" smtClean="0"/>
              <a:t>Complete muscular repose</a:t>
            </a:r>
          </a:p>
          <a:p>
            <a:pPr lvl="1"/>
            <a:r>
              <a:rPr lang="en-US" dirty="0" smtClean="0"/>
              <a:t>Post-absorptive</a:t>
            </a:r>
          </a:p>
          <a:p>
            <a:pPr lvl="1"/>
            <a:r>
              <a:rPr lang="en-US" dirty="0" smtClean="0"/>
              <a:t>Thermo-neutral environment</a:t>
            </a:r>
          </a:p>
          <a:p>
            <a:pPr lvl="1"/>
            <a:r>
              <a:rPr lang="en-US" dirty="0" smtClean="0"/>
              <a:t>No stress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Fasting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Energy used to maintain essential cellular functions (respiration, blood circulation, …)</a:t>
            </a:r>
          </a:p>
          <a:p>
            <a:endParaRPr lang="en-US" dirty="0" smtClean="0"/>
          </a:p>
          <a:p>
            <a:r>
              <a:rPr lang="en-US" dirty="0" smtClean="0"/>
              <a:t>Which one is greater?</a:t>
            </a:r>
          </a:p>
          <a:p>
            <a:pPr>
              <a:buNone/>
            </a:pPr>
            <a:r>
              <a:rPr lang="en-US" dirty="0" smtClean="0"/>
              <a:t>   basal or fasting</a:t>
            </a:r>
          </a:p>
          <a:p>
            <a:r>
              <a:rPr lang="en-US" dirty="0" smtClean="0"/>
              <a:t>Which one is feasible to conduct for farm animals?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How to attain a post-absorptive state?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2133600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Species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 (hr)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Human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46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Canine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23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Pig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43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Cat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676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Mean  retention time of food in gastro-intestinal tract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410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Measures: 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produced; O</a:t>
            </a:r>
            <a:r>
              <a:rPr lang="en-US" sz="2400" b="1" baseline="-25000" dirty="0" smtClean="0"/>
              <a:t>2 </a:t>
            </a:r>
            <a:r>
              <a:rPr lang="en-US" sz="2400" b="1" dirty="0" smtClean="0"/>
              <a:t>consumed     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/O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=RQ</a:t>
            </a:r>
            <a:endParaRPr lang="en-US" sz="2400" b="1" dirty="0"/>
          </a:p>
        </p:txBody>
      </p:sp>
      <p:sp>
        <p:nvSpPr>
          <p:cNvPr id="3" name="Right Arrow 2"/>
          <p:cNvSpPr/>
          <p:nvPr/>
        </p:nvSpPr>
        <p:spPr>
          <a:xfrm>
            <a:off x="6293427" y="5528965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Some historical events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</a:rPr>
              <a:t>Lavoisier:</a:t>
            </a:r>
            <a:r>
              <a:rPr lang="en-US" dirty="0" smtClean="0"/>
              <a:t>   larger animals produced more heat than small animals</a:t>
            </a:r>
          </a:p>
          <a:p>
            <a:pPr>
              <a:buNone/>
            </a:pPr>
            <a:r>
              <a:rPr lang="en-US" dirty="0" smtClean="0"/>
              <a:t>        smaller animals produced more heat/unit BWT</a:t>
            </a:r>
          </a:p>
          <a:p>
            <a:endParaRPr lang="en-US" i="1" dirty="0" smtClean="0">
              <a:solidFill>
                <a:srgbClr val="0070C0"/>
              </a:solidFill>
            </a:endParaRPr>
          </a:p>
          <a:p>
            <a:r>
              <a:rPr lang="en-US" i="1" dirty="0" err="1" smtClean="0">
                <a:solidFill>
                  <a:srgbClr val="0070C0"/>
                </a:solidFill>
              </a:rPr>
              <a:t>Rubner</a:t>
            </a:r>
            <a:r>
              <a:rPr lang="en-US" i="1" dirty="0" smtClean="0">
                <a:solidFill>
                  <a:srgbClr val="0070C0"/>
                </a:solidFill>
              </a:rPr>
              <a:t>, 1883:</a:t>
            </a:r>
            <a:r>
              <a:rPr lang="en-US" dirty="0" smtClean="0"/>
              <a:t> fasting metabolism of dogs w/ diff. sizes close to constant when expressed per unit of body surface (m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57200" y="2743200"/>
            <a:ext cx="609600" cy="3048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Some historical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i="1" dirty="0" err="1" smtClean="0"/>
              <a:t>Viot</a:t>
            </a:r>
            <a:r>
              <a:rPr lang="en-US" i="1" dirty="0" smtClean="0"/>
              <a:t>, 1901:</a:t>
            </a:r>
            <a:endParaRPr lang="en-US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158561"/>
              </p:ext>
            </p:extLst>
          </p:nvPr>
        </p:nvGraphicFramePr>
        <p:xfrm>
          <a:off x="1066800" y="2286000"/>
          <a:ext cx="6172201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Species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BWT,</a:t>
                      </a:r>
                      <a:r>
                        <a:rPr lang="en-US" sz="2400" baseline="0" dirty="0" smtClean="0"/>
                        <a:t> kg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Kcal/m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>   over 24 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Horse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441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948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Pig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1078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1042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Chicken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943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mouse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0.018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1188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pPr algn="l"/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Maintenance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Production: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Growth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development</a:t>
            </a:r>
          </a:p>
          <a:p>
            <a:pPr lvl="2">
              <a:buFont typeface="Wingdings" pitchFamily="2" charset="2"/>
              <a:buChar char="Ø"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Milk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synthesis</a:t>
            </a:r>
          </a:p>
          <a:p>
            <a:pPr lvl="2">
              <a:buFont typeface="Wingdings" pitchFamily="2" charset="2"/>
              <a:buChar char="Ø"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Pregnancy</a:t>
            </a:r>
            <a:endParaRPr lang="en-US" sz="3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Muscular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contractions</a:t>
            </a:r>
          </a:p>
          <a:p>
            <a:pPr lvl="2">
              <a:buFont typeface="Wingdings" pitchFamily="2" charset="2"/>
              <a:buNone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Metabolic body weight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BWT </a:t>
            </a:r>
            <a:r>
              <a:rPr lang="en-US" baseline="30000" dirty="0" smtClean="0"/>
              <a:t>0.75</a:t>
            </a:r>
          </a:p>
          <a:p>
            <a:r>
              <a:rPr lang="en-US" dirty="0" smtClean="0"/>
              <a:t>Not useful with newborn </a:t>
            </a:r>
          </a:p>
          <a:p>
            <a:endParaRPr lang="en-US" dirty="0" smtClean="0"/>
          </a:p>
          <a:p>
            <a:r>
              <a:rPr lang="en-US" dirty="0" smtClean="0"/>
              <a:t>Brody &amp; </a:t>
            </a:r>
            <a:r>
              <a:rPr lang="en-US" dirty="0" err="1" smtClean="0"/>
              <a:t>Kleiber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Log equation; efficiency of food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0503"/>
            <a:ext cx="7086600" cy="601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Heat production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Calorimetry</a:t>
            </a:r>
          </a:p>
          <a:p>
            <a:pPr>
              <a:buNone/>
            </a:pPr>
            <a:r>
              <a:rPr lang="en-US" dirty="0" smtClean="0"/>
              <a:t>     - Direct:  measure of heat loss by </a:t>
            </a:r>
            <a:r>
              <a:rPr lang="en-US" b="1" dirty="0" smtClean="0"/>
              <a:t>1)</a:t>
            </a:r>
            <a:r>
              <a:rPr lang="en-US" dirty="0" smtClean="0"/>
              <a:t> sensible   heat (radiation, conviction, conduction)  and </a:t>
            </a:r>
            <a:r>
              <a:rPr lang="en-US" b="1" dirty="0" smtClean="0"/>
              <a:t>2)</a:t>
            </a:r>
            <a:r>
              <a:rPr lang="en-US" dirty="0" smtClean="0"/>
              <a:t> evaporation heat (skin, lung)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Direct Calorimetry: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heat sink calorimeter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Gradient layer calorimeter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Indirect Calorimetry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Gaseous exchange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in CO</a:t>
            </a:r>
            <a:r>
              <a:rPr lang="en-US" baseline="-25000" dirty="0" smtClean="0"/>
              <a:t>2</a:t>
            </a:r>
            <a:r>
              <a:rPr lang="en-US" dirty="0" smtClean="0"/>
              <a:t> out</a:t>
            </a:r>
          </a:p>
          <a:p>
            <a:pPr>
              <a:buNone/>
            </a:pPr>
            <a:r>
              <a:rPr lang="en-US" b="1" dirty="0" smtClean="0"/>
              <a:t>1-</a:t>
            </a:r>
            <a:r>
              <a:rPr lang="en-US" dirty="0" smtClean="0"/>
              <a:t> whole animal-long term-respiration chamber</a:t>
            </a:r>
          </a:p>
          <a:p>
            <a:pPr>
              <a:buNone/>
            </a:pPr>
            <a:r>
              <a:rPr lang="en-US" b="1" dirty="0" smtClean="0"/>
              <a:t>2-</a:t>
            </a:r>
            <a:r>
              <a:rPr lang="en-US" dirty="0" smtClean="0"/>
              <a:t> lung gaseous exchange-short term</a:t>
            </a:r>
          </a:p>
          <a:p>
            <a:pPr>
              <a:buNone/>
            </a:pPr>
            <a:r>
              <a:rPr lang="en-US" dirty="0" smtClean="0"/>
              <a:t>         Uses mask, hood, or tracheal cannula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Problem with mask 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Heat of Combustion Values of the Protein and Fat in the Body and Wool of Sheep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486400" y="6386342"/>
            <a:ext cx="349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Paladines</a:t>
            </a:r>
            <a:r>
              <a:rPr lang="en-US" dirty="0" smtClean="0"/>
              <a:t> et al., 1964a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Indirect Calorimetry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Net O</a:t>
            </a:r>
            <a:r>
              <a:rPr lang="en-US" baseline="-25000" dirty="0" smtClean="0"/>
              <a:t>2</a:t>
            </a:r>
            <a:r>
              <a:rPr lang="en-US" dirty="0" smtClean="0"/>
              <a:t> consumption, CO</a:t>
            </a:r>
            <a:r>
              <a:rPr lang="en-US" baseline="-25000" dirty="0" smtClean="0"/>
              <a:t>2</a:t>
            </a:r>
            <a:r>
              <a:rPr lang="en-US" dirty="0" smtClean="0"/>
              <a:t> production and heat similar over all reactions</a:t>
            </a:r>
          </a:p>
          <a:p>
            <a:r>
              <a:rPr lang="en-US" dirty="0" smtClean="0"/>
              <a:t>Heat production (HP) relates to feeds or body tissues</a:t>
            </a:r>
          </a:p>
          <a:p>
            <a:r>
              <a:rPr lang="en-US" dirty="0" smtClean="0"/>
              <a:t>Respiratory Quotients:  CO</a:t>
            </a:r>
            <a:r>
              <a:rPr lang="en-US" baseline="-25000" dirty="0" smtClean="0"/>
              <a:t>2</a:t>
            </a:r>
            <a:r>
              <a:rPr lang="en-US" dirty="0" smtClean="0"/>
              <a:t>/O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Respiratory Quotients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Carbohydrates:</a:t>
            </a:r>
          </a:p>
          <a:p>
            <a:pPr>
              <a:buNone/>
            </a:pPr>
            <a:r>
              <a:rPr lang="en-US" dirty="0" smtClean="0"/>
              <a:t>1 mol glucose + 6 O</a:t>
            </a:r>
            <a:r>
              <a:rPr lang="en-US" baseline="-25000" dirty="0" smtClean="0"/>
              <a:t>2</a:t>
            </a:r>
            <a:r>
              <a:rPr lang="en-US" dirty="0" smtClean="0"/>
              <a:t> = 6 CO</a:t>
            </a:r>
            <a:r>
              <a:rPr lang="en-US" baseline="-25000" dirty="0" smtClean="0"/>
              <a:t>2</a:t>
            </a:r>
            <a:r>
              <a:rPr lang="en-US" dirty="0" smtClean="0"/>
              <a:t> + 6 H</a:t>
            </a:r>
            <a:r>
              <a:rPr lang="en-US" baseline="-25000" dirty="0" smtClean="0"/>
              <a:t>2</a:t>
            </a:r>
            <a:r>
              <a:rPr lang="en-US" dirty="0" smtClean="0"/>
              <a:t>O + 673 Kcal</a:t>
            </a:r>
          </a:p>
          <a:p>
            <a:pPr>
              <a:buNone/>
            </a:pPr>
            <a:r>
              <a:rPr lang="en-US" dirty="0" smtClean="0"/>
              <a:t>HP = 5.005 Kcal/l  O</a:t>
            </a:r>
            <a:r>
              <a:rPr lang="en-US" baseline="-25000" dirty="0" smtClean="0"/>
              <a:t>2</a:t>
            </a:r>
            <a:r>
              <a:rPr lang="en-US" dirty="0" smtClean="0"/>
              <a:t> consumed</a:t>
            </a:r>
          </a:p>
          <a:p>
            <a:r>
              <a:rPr lang="en-US" dirty="0" smtClean="0"/>
              <a:t>Fat:</a:t>
            </a:r>
          </a:p>
          <a:p>
            <a:pPr>
              <a:buNone/>
            </a:pPr>
            <a:r>
              <a:rPr lang="en-US" dirty="0" smtClean="0"/>
              <a:t>1 mol </a:t>
            </a:r>
            <a:r>
              <a:rPr lang="en-US" dirty="0" err="1" smtClean="0"/>
              <a:t>palmitate</a:t>
            </a:r>
            <a:r>
              <a:rPr lang="en-US" dirty="0" smtClean="0"/>
              <a:t> + 23 O</a:t>
            </a:r>
            <a:r>
              <a:rPr lang="en-US" baseline="-25000" dirty="0" smtClean="0"/>
              <a:t>2</a:t>
            </a:r>
            <a:r>
              <a:rPr lang="en-US" dirty="0" smtClean="0"/>
              <a:t> = 16 CO</a:t>
            </a:r>
            <a:r>
              <a:rPr lang="en-US" baseline="-25000" dirty="0" smtClean="0"/>
              <a:t>2</a:t>
            </a:r>
            <a:r>
              <a:rPr lang="en-US" dirty="0" smtClean="0"/>
              <a:t> + 16 H</a:t>
            </a:r>
            <a:r>
              <a:rPr lang="en-US" baseline="-25000" dirty="0" smtClean="0"/>
              <a:t>2</a:t>
            </a:r>
            <a:r>
              <a:rPr lang="en-US" dirty="0" smtClean="0"/>
              <a:t>O + 2398 Kcal</a:t>
            </a:r>
          </a:p>
          <a:p>
            <a:pPr>
              <a:buNone/>
            </a:pPr>
            <a:r>
              <a:rPr lang="en-US" dirty="0" smtClean="0"/>
              <a:t>HP = 4.653 Kcal/l O</a:t>
            </a:r>
            <a:r>
              <a:rPr lang="en-US" baseline="-25000" dirty="0" smtClean="0"/>
              <a:t>2</a:t>
            </a:r>
            <a:r>
              <a:rPr lang="en-US" dirty="0" smtClean="0"/>
              <a:t> consumed</a:t>
            </a:r>
          </a:p>
          <a:p>
            <a:pPr>
              <a:buNone/>
            </a:pPr>
            <a:r>
              <a:rPr lang="en-US" dirty="0" smtClean="0"/>
              <a:t>RQ ranges from 0.7 to 1.0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Respiratory Quotients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Non-protein RQ</a:t>
            </a:r>
          </a:p>
          <a:p>
            <a:r>
              <a:rPr lang="en-US" dirty="0" smtClean="0"/>
              <a:t>RQ adjusted for the amount of protein oxidized to urea</a:t>
            </a:r>
          </a:p>
          <a:p>
            <a:r>
              <a:rPr lang="en-US" dirty="0" smtClean="0"/>
              <a:t>Measure urinary N excreted: for each 1 g of N excreted       5.9 L O</a:t>
            </a:r>
            <a:r>
              <a:rPr lang="en-US" baseline="-25000" dirty="0" smtClean="0"/>
              <a:t>2</a:t>
            </a:r>
            <a:r>
              <a:rPr lang="en-US" dirty="0" smtClean="0"/>
              <a:t> consumed &amp; 4.76 L CO</a:t>
            </a:r>
            <a:r>
              <a:rPr lang="en-US" baseline="-25000" dirty="0" smtClean="0"/>
              <a:t>2</a:t>
            </a:r>
            <a:r>
              <a:rPr lang="en-US" dirty="0" smtClean="0"/>
              <a:t> + 26.51 Kcal HP</a:t>
            </a:r>
          </a:p>
          <a:p>
            <a:r>
              <a:rPr lang="en-US" dirty="0" smtClean="0"/>
              <a:t>calculate proportion of fat &amp; carbohydrate oxidized in feeds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438400" y="3733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Brouwer</a:t>
            </a:r>
            <a:r>
              <a:rPr lang="en-US" dirty="0" smtClean="0">
                <a:solidFill>
                  <a:srgbClr val="0070C0"/>
                </a:solidFill>
              </a:rPr>
              <a:t> equation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HP = 3.866 O</a:t>
            </a:r>
            <a:r>
              <a:rPr lang="en-US" baseline="-25000" dirty="0" smtClean="0"/>
              <a:t>2</a:t>
            </a:r>
            <a:r>
              <a:rPr lang="en-US" dirty="0" smtClean="0"/>
              <a:t> + 1.2 CO</a:t>
            </a:r>
            <a:r>
              <a:rPr lang="en-US" baseline="-25000" dirty="0" smtClean="0"/>
              <a:t>2</a:t>
            </a:r>
            <a:r>
              <a:rPr lang="en-US" dirty="0" smtClean="0"/>
              <a:t> – 0.518 CH</a:t>
            </a:r>
            <a:r>
              <a:rPr lang="en-US" baseline="-25000" dirty="0" smtClean="0"/>
              <a:t>4</a:t>
            </a:r>
            <a:r>
              <a:rPr lang="en-US" dirty="0" smtClean="0"/>
              <a:t> – 1.43 N 					        (from Urinary N)</a:t>
            </a:r>
          </a:p>
          <a:p>
            <a:pPr>
              <a:buNone/>
            </a:pP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, CO</a:t>
            </a:r>
            <a:r>
              <a:rPr lang="en-US" baseline="-25000" dirty="0" smtClean="0"/>
              <a:t>2</a:t>
            </a:r>
            <a:r>
              <a:rPr lang="en-US" dirty="0" smtClean="0"/>
              <a:t>, CH</a:t>
            </a:r>
            <a:r>
              <a:rPr lang="en-US" baseline="-25000" dirty="0" smtClean="0"/>
              <a:t>4</a:t>
            </a:r>
            <a:r>
              <a:rPr lang="en-US" dirty="0" smtClean="0"/>
              <a:t> in liter </a:t>
            </a:r>
          </a:p>
          <a:p>
            <a:pPr>
              <a:buNone/>
            </a:pPr>
            <a:r>
              <a:rPr lang="en-US" dirty="0" smtClean="0"/>
              <a:t>Generalized equation</a:t>
            </a:r>
          </a:p>
          <a:p>
            <a:pPr>
              <a:buNone/>
            </a:pPr>
            <a:r>
              <a:rPr lang="en-US" dirty="0" smtClean="0"/>
              <a:t>Some ignore O</a:t>
            </a:r>
            <a:r>
              <a:rPr lang="en-US" baseline="-25000" dirty="0" smtClean="0"/>
              <a:t>2 </a:t>
            </a:r>
            <a:r>
              <a:rPr lang="en-US" dirty="0" smtClean="0"/>
              <a:t>or CH</a:t>
            </a:r>
            <a:r>
              <a:rPr lang="en-US" baseline="-25000" dirty="0" smtClean="0"/>
              <a:t>4   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Closed Circuit Calorimetry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err="1" smtClean="0"/>
              <a:t>Regnault-Reiset</a:t>
            </a:r>
            <a:r>
              <a:rPr lang="en-US" dirty="0" smtClean="0"/>
              <a:t> system:</a:t>
            </a:r>
          </a:p>
          <a:p>
            <a:pPr>
              <a:buNone/>
            </a:pPr>
            <a:r>
              <a:rPr lang="en-US" dirty="0" smtClean="0"/>
              <a:t>Same air re-circulate through the system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short term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Must be air-tight; maintain constant volume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Must have absorbent (for 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Very accurate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Not practical for farm animals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Total Digestible Nutrient (TDN)</a:t>
            </a:r>
          </a:p>
          <a:p>
            <a:r>
              <a:rPr lang="en-US" dirty="0"/>
              <a:t>Non-fiber carbohydrates (NFC)</a:t>
            </a:r>
          </a:p>
          <a:p>
            <a:r>
              <a:rPr lang="en-US" dirty="0"/>
              <a:t>Non-structural carbohydrates (NSC)</a:t>
            </a:r>
          </a:p>
          <a:p>
            <a:r>
              <a:rPr lang="en-US" dirty="0"/>
              <a:t>Digestible Energy (DE</a:t>
            </a:r>
            <a:r>
              <a:rPr lang="en-US" dirty="0" smtClean="0"/>
              <a:t>), </a:t>
            </a:r>
            <a:r>
              <a:rPr lang="en-US" dirty="0" err="1" smtClean="0"/>
              <a:t>Metabolizable</a:t>
            </a:r>
            <a:r>
              <a:rPr lang="en-US" dirty="0" smtClean="0"/>
              <a:t> </a:t>
            </a:r>
            <a:r>
              <a:rPr lang="en-US" dirty="0"/>
              <a:t>Energy (ME</a:t>
            </a:r>
            <a:r>
              <a:rPr lang="en-US" dirty="0" smtClean="0"/>
              <a:t>), Net </a:t>
            </a:r>
            <a:r>
              <a:rPr lang="en-US" dirty="0"/>
              <a:t>Energy (NE)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Calorimetry; closed circuit 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3542">
            <a:off x="1501056" y="1855539"/>
            <a:ext cx="5953358" cy="451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Open Circuit Calorimetry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Pettenkofer</a:t>
            </a:r>
            <a:r>
              <a:rPr lang="en-US" dirty="0" smtClean="0"/>
              <a:t> system:</a:t>
            </a:r>
          </a:p>
          <a:p>
            <a:pPr>
              <a:buFontTx/>
              <a:buChar char="-"/>
            </a:pPr>
            <a:r>
              <a:rPr lang="en-US" sz="3000" dirty="0" smtClean="0"/>
              <a:t>constant composition of air: 20.9% 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; 0.03% CO</a:t>
            </a:r>
            <a:r>
              <a:rPr lang="en-US" sz="3000" baseline="-25000" dirty="0" smtClean="0"/>
              <a:t>2</a:t>
            </a:r>
          </a:p>
          <a:p>
            <a:pPr>
              <a:buFontTx/>
              <a:buChar char="-"/>
            </a:pPr>
            <a:r>
              <a:rPr lang="en-US" sz="3000" dirty="0" smtClean="0"/>
              <a:t>Measures Vol. of air passing through + 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,</a:t>
            </a:r>
            <a:r>
              <a:rPr lang="en-US" sz="3000" baseline="-25000" dirty="0" smtClean="0"/>
              <a:t> </a:t>
            </a:r>
            <a:r>
              <a:rPr lang="en-US" sz="3000" dirty="0" smtClean="0"/>
              <a:t>CO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,</a:t>
            </a:r>
            <a:r>
              <a:rPr lang="en-US" sz="3000" baseline="-25000" dirty="0" smtClean="0"/>
              <a:t> </a:t>
            </a:r>
            <a:r>
              <a:rPr lang="en-US" sz="3000" dirty="0" smtClean="0"/>
              <a:t>CH</a:t>
            </a:r>
            <a:r>
              <a:rPr lang="en-US" sz="3000" baseline="-25000" dirty="0" smtClean="0"/>
              <a:t>4</a:t>
            </a:r>
            <a:r>
              <a:rPr lang="en-US" sz="3000" dirty="0" smtClean="0"/>
              <a:t> in  expired air </a:t>
            </a:r>
          </a:p>
          <a:p>
            <a:pPr>
              <a:buFontTx/>
              <a:buChar char="-"/>
            </a:pPr>
            <a:r>
              <a:rPr lang="en-US" sz="3000" dirty="0" smtClean="0"/>
              <a:t>Fecal &amp; urinary energy; urinary N; air flow; hair/skin (adult growth) losses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Provides an </a:t>
            </a:r>
            <a:r>
              <a:rPr lang="en-US" sz="3000" b="1" u="sng" dirty="0" smtClean="0"/>
              <a:t>estimate of HP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Can be used for energy balance studies</a:t>
            </a:r>
            <a:endParaRPr lang="en-US" sz="3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Calorimetry; open circuit 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7435">
            <a:off x="914400" y="1752600"/>
            <a:ext cx="73914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Cont.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What’s the main reason to measure HP?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EB = IE – (FE + UE + Gas E + HP)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Retained energy (energy balance)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495300" y="3695700"/>
            <a:ext cx="6096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100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Carbon-Nitrogen balance studies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057400"/>
            <a:ext cx="8763000" cy="4068763"/>
          </a:xfrm>
        </p:spPr>
        <p:txBody>
          <a:bodyPr/>
          <a:lstStyle/>
          <a:p>
            <a:r>
              <a:rPr lang="en-US" dirty="0" smtClean="0"/>
              <a:t>In conjunction w/ respiratory exchange studies</a:t>
            </a:r>
          </a:p>
          <a:p>
            <a:r>
              <a:rPr lang="en-US" dirty="0" smtClean="0"/>
              <a:t>Can be used to  1) estimate HP</a:t>
            </a:r>
          </a:p>
          <a:p>
            <a:pPr>
              <a:buNone/>
            </a:pPr>
            <a:r>
              <a:rPr lang="en-US" dirty="0" smtClean="0"/>
              <a:t>				2) body retention of fat &amp; protein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Body gain of C &amp; N = C &amp; N intake – C &amp; N output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Carbon-Nitrogen balance studies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Assumption:</a:t>
            </a:r>
          </a:p>
          <a:p>
            <a:pPr>
              <a:buNone/>
            </a:pPr>
            <a:r>
              <a:rPr lang="en-US" dirty="0" smtClean="0"/>
              <a:t>Body protein contains 52.5% C &amp; 16.7% N</a:t>
            </a:r>
          </a:p>
          <a:p>
            <a:pPr>
              <a:buNone/>
            </a:pPr>
            <a:r>
              <a:rPr lang="en-US" dirty="0" smtClean="0"/>
              <a:t>Body fat contains 76.5% C</a:t>
            </a:r>
          </a:p>
          <a:p>
            <a:pPr>
              <a:buNone/>
            </a:pPr>
            <a:r>
              <a:rPr lang="en-US" dirty="0" smtClean="0"/>
              <a:t>Glycogen is ignored</a:t>
            </a:r>
          </a:p>
          <a:p>
            <a:pPr>
              <a:buNone/>
            </a:pPr>
            <a:r>
              <a:rPr lang="en-US" dirty="0" smtClean="0"/>
              <a:t>Fat has 9.4 Kcal/g energy</a:t>
            </a:r>
          </a:p>
          <a:p>
            <a:pPr>
              <a:buNone/>
            </a:pPr>
            <a:r>
              <a:rPr lang="en-US" dirty="0" smtClean="0"/>
              <a:t>Protein has 5.7 Kcal/g energy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Calculating N balance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1"/>
            <a:ext cx="8686800" cy="44195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NB = N Intake – (FN + UN)</a:t>
            </a:r>
          </a:p>
          <a:p>
            <a:pPr>
              <a:buNone/>
            </a:pPr>
            <a:r>
              <a:rPr lang="en-US" dirty="0" smtClean="0"/>
              <a:t>N </a:t>
            </a:r>
            <a:r>
              <a:rPr lang="en-US" baseline="-25000" dirty="0" smtClean="0"/>
              <a:t>(g)</a:t>
            </a:r>
            <a:r>
              <a:rPr lang="en-US" dirty="0" smtClean="0"/>
              <a:t> × 6.25 = protein accretion</a:t>
            </a:r>
            <a:r>
              <a:rPr lang="en-US" baseline="-25000" dirty="0" smtClean="0"/>
              <a:t>(g)</a:t>
            </a:r>
          </a:p>
          <a:p>
            <a:pPr>
              <a:buNone/>
            </a:pPr>
            <a:r>
              <a:rPr lang="en-US" dirty="0" smtClean="0"/>
              <a:t>protein accretion</a:t>
            </a:r>
            <a:r>
              <a:rPr lang="en-US" baseline="-25000" dirty="0" smtClean="0"/>
              <a:t>(g)</a:t>
            </a:r>
            <a:r>
              <a:rPr lang="en-US" dirty="0" smtClean="0"/>
              <a:t> × 0.525 = C in protein accreted</a:t>
            </a:r>
          </a:p>
          <a:p>
            <a:pPr>
              <a:buNone/>
            </a:pPr>
            <a:r>
              <a:rPr lang="en-US" dirty="0" smtClean="0"/>
              <a:t>C Intake - C in protein accreted = C in fat accreted</a:t>
            </a:r>
          </a:p>
          <a:p>
            <a:pPr>
              <a:buNone/>
            </a:pPr>
            <a:r>
              <a:rPr lang="en-US" dirty="0" smtClean="0"/>
              <a:t>C in fat accreted / 0.765 = fat accretion </a:t>
            </a:r>
            <a:r>
              <a:rPr lang="en-US" baseline="-25000" dirty="0" smtClean="0"/>
              <a:t>(g)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Limitations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1- difficult to measure all C &amp; N losses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2- generally overestimates energy accretion </a:t>
            </a:r>
          </a:p>
          <a:p>
            <a:pPr>
              <a:buNone/>
            </a:pPr>
            <a:r>
              <a:rPr lang="en-US" dirty="0" smtClean="0">
                <a:solidFill>
                  <a:srgbClr val="D70803"/>
                </a:solidFill>
              </a:rPr>
              <a:t>Accuracy</a:t>
            </a:r>
            <a:r>
              <a:rPr lang="en-US" dirty="0" smtClean="0"/>
              <a:t>: measure enthalpies of combustion of energy of animal before/after treatments</a:t>
            </a:r>
          </a:p>
          <a:p>
            <a:pPr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Other methods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Comparative slaughter studies</a:t>
            </a:r>
          </a:p>
          <a:p>
            <a:pPr>
              <a:buNone/>
            </a:pPr>
            <a:r>
              <a:rPr lang="en-US" dirty="0" smtClean="0"/>
              <a:t>Total body energy of a group (similar animals) at time 1</a:t>
            </a:r>
          </a:p>
          <a:p>
            <a:pPr>
              <a:buNone/>
            </a:pPr>
            <a:r>
              <a:rPr lang="en-US" dirty="0" smtClean="0"/>
              <a:t>Total body energy of a similar group at time 2</a:t>
            </a:r>
          </a:p>
          <a:p>
            <a:pPr>
              <a:buNone/>
            </a:pPr>
            <a:r>
              <a:rPr lang="en-US" dirty="0" smtClean="0"/>
              <a:t>Difference (T2 –T1) = ∆</a:t>
            </a:r>
            <a:r>
              <a:rPr lang="en-US" b="1" dirty="0" smtClean="0"/>
              <a:t> </a:t>
            </a:r>
            <a:r>
              <a:rPr lang="en-US" dirty="0" smtClean="0"/>
              <a:t>energy because of treatments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Limitations</a:t>
            </a:r>
            <a:r>
              <a:rPr lang="en-US" dirty="0" smtClean="0"/>
              <a:t>: expensive, one-time point (not over time)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How is it done?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Measure total body energy minus GI tract</a:t>
            </a:r>
          </a:p>
          <a:p>
            <a:r>
              <a:rPr lang="en-US" dirty="0" smtClean="0"/>
              <a:t>Grind, mix, take sub-sample</a:t>
            </a:r>
          </a:p>
          <a:p>
            <a:r>
              <a:rPr lang="en-US" dirty="0" smtClean="0"/>
              <a:t>Determine energy by bomb calorimeter</a:t>
            </a:r>
          </a:p>
          <a:p>
            <a:pPr>
              <a:buNone/>
            </a:pPr>
            <a:r>
              <a:rPr lang="en-US" dirty="0" smtClean="0"/>
              <a:t>Potential problems:</a:t>
            </a:r>
          </a:p>
          <a:p>
            <a:pPr>
              <a:buNone/>
            </a:pPr>
            <a:r>
              <a:rPr lang="en-US" dirty="0" smtClean="0"/>
              <a:t>     animal variation</a:t>
            </a:r>
          </a:p>
          <a:p>
            <a:pPr>
              <a:buNone/>
            </a:pPr>
            <a:r>
              <a:rPr lang="en-US" dirty="0" smtClean="0"/>
              <a:t>     sampling/representation</a:t>
            </a:r>
          </a:p>
          <a:p>
            <a:pPr>
              <a:buNone/>
            </a:pPr>
            <a:r>
              <a:rPr lang="en-US" dirty="0" smtClean="0"/>
              <a:t>     water evaporation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Indirect methods to measure body composition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u="sng" dirty="0" smtClean="0"/>
              <a:t>fat</a:t>
            </a:r>
            <a:r>
              <a:rPr lang="en-US" dirty="0" smtClean="0"/>
              <a:t> has lower density vs. water, bone or protein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decreasing density       increasing fat stored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Water density = 1.00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962400" y="3352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900113"/>
            <a:ext cx="82105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95600" y="228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Energy Partitioning </a:t>
            </a:r>
            <a:endParaRPr lang="en-US" sz="28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ight Bracket 5"/>
          <p:cNvSpPr/>
          <p:nvPr/>
        </p:nvSpPr>
        <p:spPr>
          <a:xfrm>
            <a:off x="2712027" y="4745182"/>
            <a:ext cx="762000" cy="1233488"/>
          </a:xfrm>
          <a:prstGeom prst="rightBracket">
            <a:avLst/>
          </a:prstGeom>
          <a:ln w="25400">
            <a:solidFill>
              <a:srgbClr val="D708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5200" y="5105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HI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Density values of different tissues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676398"/>
          <a:ext cx="7391401" cy="4191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24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Tissue /species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density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5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Fat/ cattle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0.891- 0.912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24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Fat/ guinea pig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0.912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24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Fat/ human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0.918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24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Fat/ pig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0.914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24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Protein/ lean beef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1.312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Fat-free body/ human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1.100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How is it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Submerge the animal</a:t>
            </a:r>
          </a:p>
          <a:p>
            <a:r>
              <a:rPr lang="en-US" dirty="0" smtClean="0"/>
              <a:t>Measure displacement in water</a:t>
            </a:r>
          </a:p>
          <a:p>
            <a:r>
              <a:rPr lang="en-US" dirty="0" smtClean="0"/>
              <a:t>Measure weight in water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 a body immersed in fluid is buoyed up with a force equal to the fluid displaced”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Dilution methods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If fat or non-fat portions of the body is known the enthalpy of combustion of the body can be estimated</a:t>
            </a:r>
          </a:p>
          <a:p>
            <a:endParaRPr lang="en-US" dirty="0" smtClean="0"/>
          </a:p>
          <a:p>
            <a:r>
              <a:rPr lang="en-US" dirty="0" smtClean="0"/>
              <a:t>Need to know the fat-free body composition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Composition of the fat-free body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8288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Species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BWT,</a:t>
                      </a:r>
                      <a:r>
                        <a:rPr lang="en-US" sz="2400" baseline="0" dirty="0" smtClean="0"/>
                        <a:t> kg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Water, 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Protein, 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Ash, 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rat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0.35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73.7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22.1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4.2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Cat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4.0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74.4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21.0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4.6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72.8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19.4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7.8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Pig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125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75.6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19.6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4.7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71.4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22.1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6.0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Age affects body composition (example: pigs; </a:t>
            </a:r>
            <a:r>
              <a:rPr lang="en-US" sz="2400" dirty="0" smtClean="0">
                <a:solidFill>
                  <a:srgbClr val="0070C0"/>
                </a:solidFill>
              </a:rPr>
              <a:t>Spray &amp; </a:t>
            </a:r>
            <a:r>
              <a:rPr lang="en-US" sz="2400" dirty="0" err="1" smtClean="0">
                <a:solidFill>
                  <a:srgbClr val="0070C0"/>
                </a:solidFill>
              </a:rPr>
              <a:t>Widdowson</a:t>
            </a:r>
            <a:r>
              <a:rPr lang="en-US" sz="2400" dirty="0" smtClean="0">
                <a:solidFill>
                  <a:srgbClr val="0070C0"/>
                </a:solidFill>
              </a:rPr>
              <a:t>, 1950</a:t>
            </a:r>
            <a:r>
              <a:rPr lang="en-US" sz="3600" dirty="0" smtClean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5438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8"/>
          <p:cNvGrpSpPr/>
          <p:nvPr/>
        </p:nvGrpSpPr>
        <p:grpSpPr>
          <a:xfrm>
            <a:off x="228600" y="2819400"/>
            <a:ext cx="7467600" cy="2733020"/>
            <a:chOff x="228600" y="2907268"/>
            <a:chExt cx="5257800" cy="2645152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31242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percent</a:t>
              </a:r>
              <a:endParaRPr lang="en-US" sz="2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2800" y="2907268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water</a:t>
              </a:r>
              <a:endParaRPr lang="en-US" sz="2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0" y="403860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    protein</a:t>
              </a:r>
              <a:endParaRPr lang="en-US" sz="2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05200" y="50292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Age</a:t>
              </a:r>
              <a:endParaRPr lang="en-US" sz="2800" b="1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rot="5400000" flipH="1" flipV="1">
            <a:off x="1524794" y="2285206"/>
            <a:ext cx="304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58000" y="4980296"/>
            <a:ext cx="304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Deuterium oxide dilution method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221163"/>
          </a:xfrm>
        </p:spPr>
        <p:txBody>
          <a:bodyPr/>
          <a:lstStyle/>
          <a:p>
            <a:r>
              <a:rPr lang="en-US" dirty="0" smtClean="0"/>
              <a:t>Can be applied to other methods using dyes</a:t>
            </a:r>
          </a:p>
          <a:p>
            <a:r>
              <a:rPr lang="en-US" dirty="0" smtClean="0"/>
              <a:t>Must be able to </a:t>
            </a:r>
          </a:p>
          <a:p>
            <a:pPr>
              <a:buNone/>
            </a:pPr>
            <a:r>
              <a:rPr lang="en-US" dirty="0" smtClean="0"/>
              <a:t>		cross all cell membranes</a:t>
            </a:r>
          </a:p>
          <a:p>
            <a:pPr>
              <a:buNone/>
            </a:pPr>
            <a:r>
              <a:rPr lang="en-US" dirty="0" smtClean="0"/>
              <a:t>		reach equilibrium with body water</a:t>
            </a:r>
          </a:p>
          <a:p>
            <a:pPr>
              <a:buNone/>
            </a:pPr>
            <a:r>
              <a:rPr lang="en-US" dirty="0" smtClean="0"/>
              <a:t>		need accurate measurement</a:t>
            </a:r>
          </a:p>
          <a:p>
            <a:pPr>
              <a:buNone/>
            </a:pPr>
            <a:r>
              <a:rPr lang="en-US" dirty="0" smtClean="0"/>
              <a:t>		slowly metabolized &amp; excreted </a:t>
            </a:r>
          </a:p>
          <a:p>
            <a:pPr>
              <a:buNone/>
            </a:pPr>
            <a:r>
              <a:rPr lang="en-US" dirty="0" smtClean="0"/>
              <a:t>Water contents of body &amp; feed??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Body Condition Score (BCS)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>
              <a:buClr>
                <a:srgbClr val="FFFF00"/>
              </a:buClr>
              <a:buFontTx/>
              <a:buNone/>
            </a:pPr>
            <a:r>
              <a:rPr lang="en-US" b="1" dirty="0">
                <a:solidFill>
                  <a:schemeClr val="folHlink"/>
                </a:solidFill>
              </a:rPr>
              <a:t>BCS</a:t>
            </a:r>
            <a:r>
              <a:rPr lang="en-US" dirty="0"/>
              <a:t>: non-invasive,  qualitative</a:t>
            </a:r>
          </a:p>
          <a:p>
            <a:pPr>
              <a:buClr>
                <a:schemeClr val="accent2"/>
              </a:buClr>
              <a:buFontTx/>
              <a:buNone/>
            </a:pPr>
            <a:r>
              <a:rPr lang="en-US" dirty="0"/>
              <a:t> ranging from 1 to 5 (no reserve to extremely fat)</a:t>
            </a:r>
          </a:p>
          <a:p>
            <a:pPr>
              <a:buClr>
                <a:schemeClr val="folHlink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Optimum BCS at calving is  </a:t>
            </a:r>
            <a:r>
              <a:rPr lang="en-US" b="1" dirty="0"/>
              <a:t>~ 3.5</a:t>
            </a:r>
          </a:p>
          <a:p>
            <a:pPr>
              <a:buClr>
                <a:schemeClr val="folHlink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Cows with BCS &gt; 3.8 show  increased risk for ketosis &amp; mastitis</a:t>
            </a:r>
            <a:r>
              <a:rPr lang="en-US" sz="3600" dirty="0"/>
              <a:t> 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1447800" y="304800"/>
            <a:ext cx="671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Body condition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score change 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381000" y="1066800"/>
          <a:ext cx="83820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5" name="Chart" r:id="rId3" imgW="4610100" imgH="2381402" progId="Excel.Sheet.8">
                  <p:embed/>
                </p:oleObj>
              </mc:Choice>
              <mc:Fallback>
                <p:oleObj name="Chart" r:id="rId3" imgW="4610100" imgH="2381402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83820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2346325" y="5702300"/>
            <a:ext cx="39004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200" b="1"/>
              <a:t>Week Relative to Parturition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4114800" y="2743200"/>
            <a:ext cx="1935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Primiparous cows</a:t>
            </a:r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3657600" y="411480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Multiparous Cows</a:t>
            </a:r>
          </a:p>
        </p:txBody>
      </p:sp>
      <p:sp>
        <p:nvSpPr>
          <p:cNvPr id="361483" name="Line 11"/>
          <p:cNvSpPr>
            <a:spLocks noChangeShapeType="1"/>
          </p:cNvSpPr>
          <p:nvPr/>
        </p:nvSpPr>
        <p:spPr bwMode="auto">
          <a:xfrm>
            <a:off x="3352800" y="2209800"/>
            <a:ext cx="0" cy="2667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70104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</a:rPr>
              <a:t>Relationship of retained energy (RE) to food (energy) intake</a:t>
            </a:r>
            <a:endParaRPr lang="en-US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efficiency of utilization of energy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609600" y="1600200"/>
            <a:ext cx="8305800" cy="4724400"/>
            <a:chOff x="924580" y="1600200"/>
            <a:chExt cx="8305800" cy="4724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7300" y="1600200"/>
              <a:ext cx="7505700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1600200" y="32766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5000" y="496318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337810" y="3014990"/>
              <a:ext cx="30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Retention (MJ)</a:t>
              </a:r>
              <a:endParaRPr lang="en-US" sz="2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1800" y="5029200"/>
              <a:ext cx="3896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Energy Intake (MJ)</a:t>
              </a:r>
              <a:endParaRPr lang="en-US" sz="2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21336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curvilinear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25180" y="2771442"/>
              <a:ext cx="3505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800" dirty="0" smtClean="0">
                  <a:solidFill>
                    <a:srgbClr val="7030A0"/>
                  </a:solidFill>
                </a:rPr>
                <a:t>greater decline above zero retention</a:t>
              </a:r>
              <a:endParaRPr lang="en-US" sz="2800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Introduction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capacity of a system </a:t>
            </a:r>
            <a:r>
              <a:rPr lang="en-US" u="sng" dirty="0" smtClean="0"/>
              <a:t>to do work</a:t>
            </a:r>
          </a:p>
          <a:p>
            <a:pPr>
              <a:buNone/>
            </a:pPr>
            <a:r>
              <a:rPr lang="en-US" i="1" dirty="0" smtClean="0">
                <a:solidFill>
                  <a:srgbClr val="CC0000"/>
                </a:solidFill>
              </a:rPr>
              <a:t>Bio-energetic</a:t>
            </a:r>
            <a:r>
              <a:rPr lang="en-US" dirty="0" smtClean="0"/>
              <a:t>: transfer of energy through a biological system</a:t>
            </a:r>
          </a:p>
          <a:p>
            <a:pPr>
              <a:buNone/>
            </a:pPr>
            <a:r>
              <a:rPr lang="en-US" b="1" dirty="0" smtClean="0"/>
              <a:t>Forms:</a:t>
            </a:r>
          </a:p>
          <a:p>
            <a:pPr>
              <a:buNone/>
            </a:pPr>
            <a:r>
              <a:rPr lang="en-US" dirty="0" smtClean="0"/>
              <a:t>Kinetic</a:t>
            </a:r>
          </a:p>
          <a:p>
            <a:pPr>
              <a:buNone/>
            </a:pPr>
            <a:r>
              <a:rPr lang="en-US" dirty="0" smtClean="0"/>
              <a:t>Potential</a:t>
            </a:r>
          </a:p>
          <a:p>
            <a:pPr>
              <a:buNone/>
            </a:pPr>
            <a:r>
              <a:rPr lang="en-US" dirty="0" smtClean="0"/>
              <a:t>Light, heat, ionizing radiation, sound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Cont.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declining?</a:t>
            </a:r>
          </a:p>
          <a:p>
            <a:r>
              <a:rPr lang="en-US" dirty="0" smtClean="0"/>
              <a:t>Change in Metabolizability of the rations?</a:t>
            </a:r>
          </a:p>
          <a:p>
            <a:r>
              <a:rPr lang="en-US" dirty="0" smtClean="0"/>
              <a:t>More pronounced (greater decline) for ruminants vs. mono-gastric animals</a:t>
            </a:r>
          </a:p>
          <a:p>
            <a:pPr>
              <a:buNone/>
            </a:pPr>
            <a:r>
              <a:rPr lang="en-US" dirty="0" smtClean="0"/>
              <a:t>Is efficiency of utilization (k) different for maintenance vs. growth/lactation ?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Efficiency of ME utilization for maintenance (K</a:t>
            </a:r>
            <a:r>
              <a:rPr lang="en-US" sz="3200" b="1" baseline="-25000" dirty="0" smtClean="0">
                <a:solidFill>
                  <a:srgbClr val="0070C0"/>
                </a:solidFill>
              </a:rPr>
              <a:t>m</a:t>
            </a:r>
            <a:r>
              <a:rPr lang="en-US" sz="3200" b="1" dirty="0" smtClean="0">
                <a:solidFill>
                  <a:srgbClr val="0070C0"/>
                </a:solidFill>
              </a:rPr>
              <a:t>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438400"/>
            <a:ext cx="8229600" cy="2743200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-25000" dirty="0" smtClean="0"/>
              <a:t>m</a:t>
            </a:r>
            <a:r>
              <a:rPr lang="en-US" dirty="0" smtClean="0"/>
              <a:t> = average slope measured within bounds of zero food intake and a food intake that supports/maintains a zero-energy balance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Efficiency of ME utilization for maintenance (K</a:t>
            </a:r>
            <a:r>
              <a:rPr lang="en-US" sz="3200" b="1" baseline="-25000" dirty="0" smtClean="0">
                <a:solidFill>
                  <a:srgbClr val="0070C0"/>
                </a:solidFill>
              </a:rPr>
              <a:t>m</a:t>
            </a:r>
            <a:r>
              <a:rPr lang="en-US" sz="3200" b="1" dirty="0" smtClean="0">
                <a:solidFill>
                  <a:srgbClr val="0070C0"/>
                </a:solidFill>
              </a:rPr>
              <a:t>)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320" y="1600200"/>
            <a:ext cx="75057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848380" y="1676400"/>
            <a:ext cx="5704820" cy="3876020"/>
            <a:chOff x="848380" y="1676400"/>
            <a:chExt cx="5704820" cy="387602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-452110" y="297689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Retention (MJ)</a:t>
              </a:r>
              <a:endParaRPr lang="en-US" sz="28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85220" y="32766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00200" y="496318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56820" y="5029200"/>
              <a:ext cx="3896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Energy Intake (MJ)</a:t>
              </a:r>
              <a:endParaRPr lang="en-US" sz="2800" b="1" dirty="0"/>
            </a:p>
          </p:txBody>
        </p:sp>
        <p:sp>
          <p:nvSpPr>
            <p:cNvPr id="8" name="Oval 7"/>
            <p:cNvSpPr/>
            <p:nvPr/>
          </p:nvSpPr>
          <p:spPr>
            <a:xfrm rot="18416218">
              <a:off x="1383304" y="3917717"/>
              <a:ext cx="1661373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2200" y="4267200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For K</a:t>
              </a:r>
              <a:r>
                <a:rPr lang="en-US" sz="3000" b="1" baseline="-25000" dirty="0" smtClean="0"/>
                <a:t>m</a:t>
              </a:r>
              <a:endParaRPr lang="en-US" sz="3000" b="1" baseline="-25000" dirty="0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Efficiency of ME utilization for deposition of fat and protein (K </a:t>
            </a:r>
            <a:r>
              <a:rPr lang="en-US" sz="3200" b="1" baseline="-25000" dirty="0" smtClean="0">
                <a:solidFill>
                  <a:srgbClr val="0070C0"/>
                </a:solidFill>
              </a:rPr>
              <a:t>f &amp;p</a:t>
            </a:r>
            <a:r>
              <a:rPr lang="en-US" sz="3200" b="1" dirty="0" smtClean="0">
                <a:solidFill>
                  <a:srgbClr val="0070C0"/>
                </a:solidFill>
              </a:rPr>
              <a:t>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2286000"/>
          </a:xfrm>
        </p:spPr>
        <p:txBody>
          <a:bodyPr/>
          <a:lstStyle/>
          <a:p>
            <a:r>
              <a:rPr lang="en-US" dirty="0" smtClean="0"/>
              <a:t>K </a:t>
            </a:r>
            <a:r>
              <a:rPr lang="en-US" sz="3400" baseline="-25000" dirty="0" smtClean="0"/>
              <a:t>f &amp; p </a:t>
            </a:r>
            <a:r>
              <a:rPr lang="en-US" dirty="0" smtClean="0"/>
              <a:t>is the average slope measured with the lower bound at maintenance and the upper bound at some greater level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Efficiency of ME utilization for deposition of fat and protein (K </a:t>
            </a:r>
            <a:r>
              <a:rPr lang="en-US" sz="3200" b="1" baseline="-25000" dirty="0" smtClean="0">
                <a:solidFill>
                  <a:srgbClr val="0070C0"/>
                </a:solidFill>
              </a:rPr>
              <a:t>f &amp; p</a:t>
            </a:r>
            <a:r>
              <a:rPr lang="en-US" sz="3200" b="1" dirty="0" smtClean="0">
                <a:solidFill>
                  <a:srgbClr val="0070C0"/>
                </a:solidFill>
              </a:rPr>
              <a:t>)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320" y="1600200"/>
            <a:ext cx="75057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172200" y="2057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 ruminants, measured at 2X maintenance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848380" y="1828800"/>
            <a:ext cx="5323820" cy="3723620"/>
            <a:chOff x="848380" y="1828800"/>
            <a:chExt cx="5323820" cy="372362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-375910" y="305309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Retention (MJ)</a:t>
              </a:r>
              <a:endParaRPr lang="en-US" sz="28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71600" y="32766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56820" y="5029200"/>
              <a:ext cx="3515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Energy Intake (MJ)</a:t>
              </a:r>
              <a:endParaRPr lang="en-US" sz="2800" b="1" dirty="0"/>
            </a:p>
          </p:txBody>
        </p:sp>
        <p:sp>
          <p:nvSpPr>
            <p:cNvPr id="7" name="Oval 6"/>
            <p:cNvSpPr/>
            <p:nvPr/>
          </p:nvSpPr>
          <p:spPr>
            <a:xfrm rot="20269623">
              <a:off x="2752788" y="2709240"/>
              <a:ext cx="29560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2200" y="22098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for K </a:t>
              </a:r>
              <a:r>
                <a:rPr lang="en-US" sz="3000" b="1" baseline="-25000" dirty="0" smtClean="0"/>
                <a:t>f &amp; p</a:t>
              </a:r>
              <a:endParaRPr lang="en-US" sz="3000" b="1" baseline="-25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496318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efficiency of utilization of energy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320" y="1600200"/>
            <a:ext cx="75057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rot="16200000">
            <a:off x="-333345" y="3381345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Retention (MJ)/MBW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276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49631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49530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Energy Intake (MJ)/MBW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1447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Adjust for differences in surface area</a:t>
            </a:r>
            <a:endParaRPr lang="en-US" sz="2400" b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057400" y="4267200"/>
            <a:ext cx="1371600" cy="158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2171700" y="5295900"/>
            <a:ext cx="838200" cy="304800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71600" y="5791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 requirement for maintenance (MJ)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398199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MBW=BW </a:t>
            </a:r>
            <a:r>
              <a:rPr lang="en-US" sz="2000" b="1" baseline="30000" dirty="0" smtClean="0">
                <a:solidFill>
                  <a:srgbClr val="7030A0"/>
                </a:solidFill>
              </a:rPr>
              <a:t>0.75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8683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Factors affecting efficiency of utilization of energy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Gender</a:t>
            </a:r>
          </a:p>
          <a:p>
            <a:r>
              <a:rPr lang="en-US" dirty="0" smtClean="0"/>
              <a:t>Nutrients absorbed (VFAs vs. glucose)</a:t>
            </a:r>
          </a:p>
          <a:p>
            <a:r>
              <a:rPr lang="en-US" dirty="0" smtClean="0"/>
              <a:t>Physiological state</a:t>
            </a:r>
          </a:p>
          <a:p>
            <a:r>
              <a:rPr lang="en-US" dirty="0" smtClean="0"/>
              <a:t>Ration characteristics</a:t>
            </a:r>
          </a:p>
          <a:p>
            <a:r>
              <a:rPr lang="en-US" dirty="0" smtClean="0"/>
              <a:t>Environmental conditions</a:t>
            </a:r>
          </a:p>
          <a:p>
            <a:r>
              <a:rPr lang="en-US" dirty="0" smtClean="0"/>
              <a:t>Type of the GI tract (ruminants vs. </a:t>
            </a:r>
            <a:r>
              <a:rPr lang="en-US" dirty="0" err="1" smtClean="0"/>
              <a:t>monogastrics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Physical activity (grazing vs. confined)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2" y="304800"/>
            <a:ext cx="8991600" cy="8683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Conditions that increase maintenance requirements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2667000"/>
          </a:xfrm>
        </p:spPr>
        <p:txBody>
          <a:bodyPr/>
          <a:lstStyle/>
          <a:p>
            <a:r>
              <a:rPr lang="en-US" dirty="0" smtClean="0"/>
              <a:t>Ambient temperature</a:t>
            </a:r>
          </a:p>
          <a:p>
            <a:r>
              <a:rPr lang="en-US" dirty="0" smtClean="0"/>
              <a:t>Increased activity</a:t>
            </a:r>
          </a:p>
          <a:p>
            <a:r>
              <a:rPr lang="en-US" dirty="0" smtClean="0"/>
              <a:t>Increased dietary protein</a:t>
            </a:r>
          </a:p>
          <a:p>
            <a:r>
              <a:rPr lang="en-US" dirty="0" smtClean="0"/>
              <a:t>Decreased metabolizability of ration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Example: effects of feeding level &amp; ambient temperature on HP (KJ/BW</a:t>
            </a:r>
            <a:r>
              <a:rPr lang="en-US" sz="3200" b="1" baseline="30000" dirty="0" smtClean="0"/>
              <a:t>0.75</a:t>
            </a:r>
            <a:r>
              <a:rPr lang="en-US" sz="3200" b="1" dirty="0" smtClean="0"/>
              <a:t>) in heifers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754145"/>
          <a:ext cx="8839200" cy="440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83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Feed level/ maintenance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 intake</a:t>
                      </a:r>
                      <a:endParaRPr lang="en-US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Heat production (HP: </a:t>
                      </a:r>
                      <a:r>
                        <a:rPr lang="en-US" sz="2400" dirty="0" err="1" smtClean="0"/>
                        <a:t>Kj</a:t>
                      </a:r>
                      <a:r>
                        <a:rPr lang="en-US" sz="2400" dirty="0" smtClean="0"/>
                        <a:t>/BW</a:t>
                      </a:r>
                      <a:r>
                        <a:rPr lang="en-US" sz="2400" baseline="30000" dirty="0" smtClean="0"/>
                        <a:t>0.75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971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/>
                        <a:t>Temp= 30 </a:t>
                      </a:r>
                      <a:r>
                        <a:rPr lang="en-US" sz="1900" b="1" baseline="30000" dirty="0" smtClean="0"/>
                        <a:t>o</a:t>
                      </a:r>
                      <a:r>
                        <a:rPr lang="en-US" sz="1900" b="1" dirty="0" smtClean="0"/>
                        <a:t> C</a:t>
                      </a:r>
                    </a:p>
                    <a:p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/>
                        <a:t>Temp= 20 </a:t>
                      </a:r>
                      <a:r>
                        <a:rPr lang="en-US" sz="1900" b="1" baseline="30000" dirty="0" smtClean="0"/>
                        <a:t>o</a:t>
                      </a:r>
                      <a:r>
                        <a:rPr lang="en-US" sz="1900" b="1" dirty="0" smtClean="0"/>
                        <a:t> C</a:t>
                      </a:r>
                    </a:p>
                    <a:p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/>
                        <a:t>Temp= 5 </a:t>
                      </a:r>
                      <a:r>
                        <a:rPr lang="en-US" sz="1900" b="1" baseline="30000" dirty="0" smtClean="0"/>
                        <a:t>o</a:t>
                      </a:r>
                      <a:r>
                        <a:rPr lang="en-US" sz="1900" b="1" dirty="0" smtClean="0"/>
                        <a:t> C</a:t>
                      </a:r>
                    </a:p>
                    <a:p>
                      <a:endParaRPr lang="en-US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0.15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91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597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298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538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441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0.75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445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575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0.9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535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577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89411" y="2565264"/>
            <a:ext cx="8763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833948" y="3239587"/>
            <a:ext cx="5029200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04984" y="636356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Chudy</a:t>
            </a:r>
            <a:r>
              <a:rPr lang="en-US" dirty="0" smtClean="0"/>
              <a:t>, 1997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relationship?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565 at 5</a:t>
            </a:r>
            <a:r>
              <a:rPr lang="en-US" baseline="30000" dirty="0" smtClean="0"/>
              <a:t>o</a:t>
            </a:r>
            <a:r>
              <a:rPr lang="en-US" dirty="0" smtClean="0"/>
              <a:t>C </a:t>
            </a:r>
          </a:p>
          <a:p>
            <a:r>
              <a:rPr lang="en-US" dirty="0" smtClean="0"/>
              <a:t>515 at 20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endParaRPr lang="en-US" dirty="0" smtClean="0"/>
          </a:p>
          <a:p>
            <a:r>
              <a:rPr lang="en-US" dirty="0" smtClean="0"/>
              <a:t>525 at 30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endParaRPr lang="en-US" dirty="0" smtClean="0"/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No relationship until ME intake approaches maintenance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What would have been the efficiency at 5 degree?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Bio-</a:t>
            </a:r>
            <a:r>
              <a:rPr lang="en-US" dirty="0" err="1" smtClean="0">
                <a:solidFill>
                  <a:srgbClr val="0070C0"/>
                </a:solidFill>
              </a:rPr>
              <a:t>energetics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expenditure/time</a:t>
            </a:r>
          </a:p>
          <a:p>
            <a:pPr>
              <a:buNone/>
            </a:pPr>
            <a:r>
              <a:rPr lang="en-US" dirty="0" smtClean="0"/>
              <a:t>Example: </a:t>
            </a:r>
            <a:r>
              <a:rPr lang="en-US" dirty="0" err="1" smtClean="0"/>
              <a:t>Mcal</a:t>
            </a:r>
            <a:r>
              <a:rPr lang="en-US" dirty="0" smtClean="0"/>
              <a:t>/day, </a:t>
            </a:r>
            <a:r>
              <a:rPr lang="en-US" dirty="0" err="1" smtClean="0"/>
              <a:t>Kj</a:t>
            </a:r>
            <a:r>
              <a:rPr lang="en-US" dirty="0" smtClean="0"/>
              <a:t>/day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Joule</a:t>
            </a:r>
            <a:r>
              <a:rPr lang="en-US" dirty="0" smtClean="0"/>
              <a:t> (J</a:t>
            </a:r>
            <a:r>
              <a:rPr lang="en-US" smtClean="0"/>
              <a:t>)  kg m</a:t>
            </a:r>
            <a:r>
              <a:rPr lang="en-US" baseline="30000" smtClean="0"/>
              <a:t>2</a:t>
            </a:r>
            <a:r>
              <a:rPr lang="en-US" smtClean="0"/>
              <a:t>/s</a:t>
            </a:r>
            <a:r>
              <a:rPr lang="en-US" baseline="30000" smtClean="0"/>
              <a:t>2</a:t>
            </a:r>
            <a:endParaRPr lang="en-US" baseline="30000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mass  distance   time</a:t>
            </a:r>
          </a:p>
          <a:p>
            <a:pPr>
              <a:buNone/>
            </a:pPr>
            <a:r>
              <a:rPr lang="en-US" b="1" dirty="0" smtClean="0"/>
              <a:t>Calorie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heat produced by combustion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1943100" y="3848100"/>
            <a:ext cx="6096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2590800" y="3886200"/>
            <a:ext cx="6096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200400" y="3657600"/>
            <a:ext cx="10668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6469">
            <a:off x="228600" y="381000"/>
            <a:ext cx="847725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4343400" y="762000"/>
            <a:ext cx="41148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19600" y="2080332"/>
            <a:ext cx="40386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5181600"/>
            <a:ext cx="83058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152400" y="838200"/>
            <a:ext cx="152400" cy="1524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70156" y="2021888"/>
            <a:ext cx="152400" cy="1524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52400" y="3957224"/>
            <a:ext cx="152400" cy="1524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52400" y="3276600"/>
            <a:ext cx="152400" cy="1524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Utilization of end-products of digestion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Do ruminants have a greater or lower efficiency of use of ME compared with non-ruminants?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Why?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solidFill>
                  <a:srgbClr val="0070C0"/>
                </a:solidFill>
              </a:rPr>
              <a:t>Utilization of ME of starch for body gain by different species</a:t>
            </a:r>
            <a:endParaRPr lang="en-US" sz="27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1752600"/>
          <a:ext cx="7162800" cy="3936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62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Species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Efficiency, 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6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Rat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75.5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1.2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6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Pig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75.5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1.6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6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Horse/rabbit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67.5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1.2</a:t>
                      </a:r>
                      <a:r>
                        <a:rPr lang="en-US" sz="280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6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Sheep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64.1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1.6</a:t>
                      </a:r>
                      <a:r>
                        <a:rPr lang="en-US" sz="280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6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cattle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64.1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1.7</a:t>
                      </a:r>
                      <a:r>
                        <a:rPr lang="en-US" sz="280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72200" y="5943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Nehring</a:t>
            </a:r>
            <a:r>
              <a:rPr lang="en-US" dirty="0" smtClean="0"/>
              <a:t> et al., 1961</a:t>
            </a:r>
          </a:p>
          <a:p>
            <a:r>
              <a:rPr lang="en-US" dirty="0" err="1" smtClean="0"/>
              <a:t>Jentsch</a:t>
            </a:r>
            <a:r>
              <a:rPr lang="en-US" dirty="0" smtClean="0"/>
              <a:t>, 1967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Why different?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068763"/>
          </a:xfrm>
        </p:spPr>
        <p:txBody>
          <a:bodyPr/>
          <a:lstStyle/>
          <a:p>
            <a:r>
              <a:rPr lang="en-US" dirty="0" smtClean="0"/>
              <a:t>Heat increment</a:t>
            </a:r>
          </a:p>
          <a:p>
            <a:r>
              <a:rPr lang="en-US" dirty="0" smtClean="0"/>
              <a:t>Different amount of heat from food ingestion</a:t>
            </a:r>
          </a:p>
          <a:p>
            <a:r>
              <a:rPr lang="en-US" dirty="0" smtClean="0"/>
              <a:t>Specific dynamic effect:</a:t>
            </a:r>
          </a:p>
          <a:p>
            <a:pPr>
              <a:buNone/>
            </a:pPr>
            <a:r>
              <a:rPr lang="en-US" dirty="0" smtClean="0"/>
              <a:t>Increase in HP associated with the combustion of a meal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Increment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C00000"/>
                </a:solidFill>
              </a:rPr>
              <a:t>1)</a:t>
            </a:r>
            <a:r>
              <a:rPr lang="en-US" sz="2600" dirty="0" smtClean="0"/>
              <a:t> Eating, </a:t>
            </a:r>
            <a:r>
              <a:rPr lang="en-US" sz="2600" b="1" dirty="0" smtClean="0">
                <a:solidFill>
                  <a:srgbClr val="C00000"/>
                </a:solidFill>
              </a:rPr>
              <a:t>2)</a:t>
            </a:r>
            <a:r>
              <a:rPr lang="en-US" sz="2600" dirty="0" smtClean="0"/>
              <a:t> gut activities, </a:t>
            </a:r>
            <a:r>
              <a:rPr lang="en-US" sz="2600" b="1" dirty="0" smtClean="0">
                <a:solidFill>
                  <a:srgbClr val="C00000"/>
                </a:solidFill>
              </a:rPr>
              <a:t>3)</a:t>
            </a:r>
            <a:r>
              <a:rPr lang="en-US" sz="2600" dirty="0" smtClean="0"/>
              <a:t> absorption, </a:t>
            </a:r>
            <a:r>
              <a:rPr lang="en-US" sz="2600" b="1" dirty="0" smtClean="0">
                <a:solidFill>
                  <a:srgbClr val="C00000"/>
                </a:solidFill>
              </a:rPr>
              <a:t>4)</a:t>
            </a:r>
            <a:r>
              <a:rPr lang="en-US" sz="2600" dirty="0" smtClean="0"/>
              <a:t> cellular activities </a:t>
            </a:r>
            <a:endParaRPr lang="en-US" sz="26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Heat associated with eating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HI is increased when eating;  by ~ 50%    in 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Similar trends in other species </a:t>
            </a:r>
          </a:p>
          <a:p>
            <a:r>
              <a:rPr lang="en-US" dirty="0" smtClean="0"/>
              <a:t>Also in sham-fed animals</a:t>
            </a:r>
          </a:p>
          <a:p>
            <a:r>
              <a:rPr lang="en-US" dirty="0" smtClean="0"/>
              <a:t>Average of </a:t>
            </a:r>
            <a:r>
              <a:rPr lang="en-US" u="sng" dirty="0" smtClean="0"/>
              <a:t>HI lost  ~ 3% of ME</a:t>
            </a:r>
          </a:p>
          <a:p>
            <a:r>
              <a:rPr lang="en-US" dirty="0" smtClean="0"/>
              <a:t>Sheep while eating     ~ 40kj/kg BW</a:t>
            </a:r>
          </a:p>
          <a:p>
            <a:pPr>
              <a:buNone/>
            </a:pPr>
            <a:r>
              <a:rPr lang="en-US" dirty="0" smtClean="0"/>
              <a:t>Does </a:t>
            </a:r>
            <a:r>
              <a:rPr lang="en-US" u="sng" dirty="0" smtClean="0"/>
              <a:t>rumination</a:t>
            </a:r>
            <a:r>
              <a:rPr lang="en-US" dirty="0" smtClean="0"/>
              <a:t> have an effect?</a:t>
            </a:r>
          </a:p>
          <a:p>
            <a:pPr>
              <a:buNone/>
            </a:pPr>
            <a:r>
              <a:rPr lang="en-US" dirty="0" smtClean="0"/>
              <a:t> ~ 0.3% of ME (or 10% of that of eating process)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6629400" y="1600200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3886200" y="3733800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Heat associated with gut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191000"/>
          </a:xfrm>
        </p:spPr>
        <p:txBody>
          <a:bodyPr/>
          <a:lstStyle/>
          <a:p>
            <a:r>
              <a:rPr lang="en-US" dirty="0" smtClean="0"/>
              <a:t>HI lost associated w/ enzymatic activities</a:t>
            </a:r>
          </a:p>
          <a:p>
            <a:r>
              <a:rPr lang="en-US" dirty="0" smtClean="0"/>
              <a:t>0.1 to 2.0% of the energy of substrate ingested (carbohydrate, protein, fat)</a:t>
            </a:r>
          </a:p>
          <a:p>
            <a:r>
              <a:rPr lang="en-US" dirty="0" smtClean="0"/>
              <a:t>Ruminants vs. non-ruminants ?</a:t>
            </a:r>
          </a:p>
          <a:p>
            <a:r>
              <a:rPr lang="en-US" dirty="0" smtClean="0"/>
              <a:t>Overall effect ?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Heat associated with 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Fick</a:t>
            </a:r>
            <a:r>
              <a:rPr lang="en-US" dirty="0" smtClean="0"/>
              <a:t> principle:</a:t>
            </a:r>
          </a:p>
          <a:p>
            <a:pPr>
              <a:buNone/>
            </a:pPr>
            <a:r>
              <a:rPr lang="en-US" dirty="0" smtClean="0"/>
              <a:t>Total HP by GI tissues = rate of blood flow, A-V difference in blood temperature &amp; its specific heat</a:t>
            </a:r>
          </a:p>
          <a:p>
            <a:pPr>
              <a:buNone/>
            </a:pPr>
            <a:r>
              <a:rPr lang="en-US" sz="2800" dirty="0" smtClean="0"/>
              <a:t>The A-V difference in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consumption × blood flow &amp; the specific heat of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     aerobic metabolism</a:t>
            </a:r>
          </a:p>
          <a:p>
            <a:pPr>
              <a:buNone/>
            </a:pPr>
            <a:r>
              <a:rPr lang="en-US" sz="2800" dirty="0" smtClean="0"/>
              <a:t>The difference b/w the two       anaerobic fermentation</a:t>
            </a:r>
          </a:p>
          <a:p>
            <a:pPr>
              <a:buNone/>
            </a:pPr>
            <a:r>
              <a:rPr lang="en-US" sz="2800" dirty="0" smtClean="0"/>
              <a:t>Comes down to just ~ 6%</a:t>
            </a:r>
          </a:p>
          <a:p>
            <a:pPr>
              <a:buNone/>
            </a:pPr>
            <a:r>
              <a:rPr lang="en-US" sz="2800" dirty="0" smtClean="0"/>
              <a:t>is something missing ?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4191000" y="38862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495800" y="44196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Heat associated with 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HI     with feed intake after 2-d starving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~ 6% of DE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Ruminants vs. non-ruminants ? </a:t>
            </a:r>
            <a:r>
              <a:rPr lang="en-US" u="sng" dirty="0" smtClean="0">
                <a:solidFill>
                  <a:srgbClr val="00B050"/>
                </a:solidFill>
              </a:rPr>
              <a:t>Very significant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371600" y="2057400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Heat associated with absorption of nutrients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dirty="0" smtClean="0"/>
              <a:t>Amount of feed intake &amp; nutrient composition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Carbohydrates- glucose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98346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Lipids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657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  &lt; 14C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800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Protein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2057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Absorption</a:t>
            </a:r>
          </a:p>
          <a:p>
            <a:r>
              <a:rPr lang="en-US" sz="2400" dirty="0" smtClean="0"/>
              <a:t>Active &amp; diffusion</a:t>
            </a:r>
          </a:p>
          <a:p>
            <a:r>
              <a:rPr lang="en-US" sz="2400" dirty="0" smtClean="0"/>
              <a:t>Na- ion pumps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2971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passive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3657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Na- ion pumps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4800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Active- AA specific career</a:t>
            </a:r>
          </a:p>
          <a:p>
            <a:r>
              <a:rPr lang="en-US" sz="2400" dirty="0" smtClean="0"/>
              <a:t>Na- ion pumps</a:t>
            </a:r>
            <a:endParaRPr lang="en-US" sz="2400" dirty="0"/>
          </a:p>
        </p:txBody>
      </p:sp>
      <p:sp>
        <p:nvSpPr>
          <p:cNvPr id="12" name="Right Arrow 11"/>
          <p:cNvSpPr/>
          <p:nvPr/>
        </p:nvSpPr>
        <p:spPr>
          <a:xfrm>
            <a:off x="3886200" y="2438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814945" y="317269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209800" y="38100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1766455" y="497378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267200" y="2438400"/>
            <a:ext cx="1752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Heat associated with cellular activities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Differences in cellular activities in ruminants vs. non-ruminants</a:t>
            </a:r>
          </a:p>
          <a:p>
            <a:pPr>
              <a:buNone/>
            </a:pPr>
            <a:r>
              <a:rPr lang="en-US" sz="2400" u="sng" dirty="0" smtClean="0"/>
              <a:t>Non-ruminants:</a:t>
            </a:r>
            <a:r>
              <a:rPr lang="en-US" sz="2400" dirty="0" smtClean="0"/>
              <a:t>  Glucose; FA;  AA</a:t>
            </a:r>
          </a:p>
          <a:p>
            <a:pPr>
              <a:buNone/>
            </a:pPr>
            <a:r>
              <a:rPr lang="en-US" sz="2400" u="sng" dirty="0" smtClean="0"/>
              <a:t>Ruminants: </a:t>
            </a:r>
            <a:r>
              <a:rPr lang="en-US" sz="2400" dirty="0" smtClean="0"/>
              <a:t>VFA; FA; AA; Glucose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05200"/>
            <a:ext cx="5402436" cy="311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35814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Contribution of substrate cycles to maintenance energy expenditures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Bio-</a:t>
            </a:r>
            <a:r>
              <a:rPr lang="en-US" dirty="0" err="1" smtClean="0">
                <a:solidFill>
                  <a:srgbClr val="0070C0"/>
                </a:solidFill>
              </a:rPr>
              <a:t>energetics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The heat required to increase the temperature of 1 gram H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O by 1 degree centigrade (14.5 to 15.5) when the specific heat of H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O is 4.184 J/g</a:t>
            </a:r>
          </a:p>
          <a:p>
            <a:pPr algn="ctr"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Accounting of enthalpies of the reactions from changes in the body</a:t>
            </a:r>
          </a:p>
          <a:p>
            <a:pPr>
              <a:buNone/>
            </a:pPr>
            <a:r>
              <a:rPr lang="en-US" sz="3000" dirty="0" smtClean="0"/>
              <a:t>Based on the first law of thermodynamics</a:t>
            </a:r>
          </a:p>
          <a:p>
            <a:pPr>
              <a:buNone/>
            </a:pPr>
            <a:r>
              <a:rPr lang="en-US" sz="2800" b="1" dirty="0" smtClean="0"/>
              <a:t>      ∆E = q – w      </a:t>
            </a:r>
            <a:r>
              <a:rPr lang="en-US" sz="2800" dirty="0" smtClean="0"/>
              <a:t>      where </a:t>
            </a:r>
            <a:r>
              <a:rPr lang="en-US" sz="2800" b="1" u="sng" dirty="0" smtClean="0"/>
              <a:t>∆E</a:t>
            </a:r>
            <a:r>
              <a:rPr lang="en-US" sz="2800" dirty="0" smtClean="0"/>
              <a:t> is the change in internal energy of the system, </a:t>
            </a:r>
            <a:r>
              <a:rPr lang="en-US" sz="2800" b="1" u="sng" dirty="0" smtClean="0"/>
              <a:t>q</a:t>
            </a:r>
            <a:r>
              <a:rPr lang="en-US" sz="2800" dirty="0" smtClean="0"/>
              <a:t> is amount of heat absorbed by the system, </a:t>
            </a:r>
            <a:r>
              <a:rPr lang="en-US" sz="2800" b="1" u="sng" dirty="0" smtClean="0"/>
              <a:t>w</a:t>
            </a:r>
            <a:r>
              <a:rPr lang="en-US" sz="2800" dirty="0" smtClean="0"/>
              <a:t> is work done by the system </a:t>
            </a:r>
            <a:endParaRPr lang="en-US" sz="2800" dirty="0"/>
          </a:p>
          <a:p>
            <a:pPr>
              <a:buNone/>
            </a:pPr>
            <a:endParaRPr lang="en-US" sz="3000" dirty="0"/>
          </a:p>
        </p:txBody>
      </p:sp>
      <p:sp>
        <p:nvSpPr>
          <p:cNvPr id="4" name="Right Arrow 3"/>
          <p:cNvSpPr/>
          <p:nvPr/>
        </p:nvSpPr>
        <p:spPr>
          <a:xfrm flipV="1">
            <a:off x="533400" y="4419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26" y="1600200"/>
            <a:ext cx="8522474" cy="39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457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Estimated mass, blood flow and energy expenditures of tissues and organ systems of ruminants 24-h post-feeding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Example: </a:t>
            </a:r>
            <a:r>
              <a:rPr lang="en-US" sz="3600" dirty="0" smtClean="0">
                <a:solidFill>
                  <a:srgbClr val="0070C0"/>
                </a:solidFill>
              </a:rPr>
              <a:t>Armstrong &amp; </a:t>
            </a:r>
            <a:r>
              <a:rPr lang="en-US" sz="3600" dirty="0" err="1" smtClean="0">
                <a:solidFill>
                  <a:srgbClr val="0070C0"/>
                </a:solidFill>
              </a:rPr>
              <a:t>Blaxter</a:t>
            </a:r>
            <a:r>
              <a:rPr lang="en-US" sz="3600" dirty="0" smtClean="0">
                <a:solidFill>
                  <a:srgbClr val="0070C0"/>
                </a:solidFill>
              </a:rPr>
              <a:t>, 1961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26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Infusion of glucose into rumen, abomasum, and jugular vein: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Efficiency of utilization of ME (as %)</a:t>
            </a:r>
          </a:p>
          <a:p>
            <a:pPr>
              <a:buNone/>
            </a:pPr>
            <a:r>
              <a:rPr lang="en-US" dirty="0" smtClean="0"/>
              <a:t>Rumen:    54.5%</a:t>
            </a:r>
          </a:p>
          <a:p>
            <a:pPr>
              <a:buNone/>
            </a:pPr>
            <a:r>
              <a:rPr lang="en-US" dirty="0" smtClean="0"/>
              <a:t>Abomasum:    71.5%</a:t>
            </a:r>
          </a:p>
          <a:p>
            <a:pPr>
              <a:buNone/>
            </a:pPr>
            <a:r>
              <a:rPr lang="en-US" dirty="0" smtClean="0"/>
              <a:t>Jugular vein:    72.8%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Example: Armstrong, 1958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Does the proportion of VFA affect the efficiency with which ME is utilized?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Acetate: propionate		net efficiency (%)</a:t>
            </a:r>
          </a:p>
          <a:p>
            <a:pPr>
              <a:buNone/>
            </a:pPr>
            <a:r>
              <a:rPr lang="en-US" dirty="0" smtClean="0"/>
              <a:t>75% acetate				31</a:t>
            </a:r>
          </a:p>
          <a:p>
            <a:pPr>
              <a:buNone/>
            </a:pPr>
            <a:r>
              <a:rPr lang="en-US" dirty="0" smtClean="0"/>
              <a:t>25% acetate				58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Better efficiency   	      greater [propionate]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3810000"/>
            <a:ext cx="7620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>
          <a:xfrm>
            <a:off x="2971800" y="5410200"/>
            <a:ext cx="7620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6019800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Is it true with all studies?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Does feed processing have an effect?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some studies….</a:t>
            </a:r>
          </a:p>
          <a:p>
            <a:pPr>
              <a:buNone/>
            </a:pPr>
            <a:r>
              <a:rPr lang="en-US" dirty="0" smtClean="0"/>
              <a:t>More processed forage:</a:t>
            </a:r>
          </a:p>
          <a:p>
            <a:pPr>
              <a:buNone/>
            </a:pPr>
            <a:r>
              <a:rPr lang="en-US" dirty="0" smtClean="0"/>
              <a:t>         net utilization of ME</a:t>
            </a:r>
          </a:p>
          <a:p>
            <a:pPr>
              <a:buNone/>
            </a:pPr>
            <a:r>
              <a:rPr lang="en-US" dirty="0" smtClean="0"/>
              <a:t>			   maintenance requirement</a:t>
            </a:r>
          </a:p>
          <a:p>
            <a:pPr>
              <a:buNone/>
            </a:pPr>
            <a:r>
              <a:rPr lang="en-US" dirty="0" smtClean="0"/>
              <a:t>				   propionate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Is it true with all studies?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1219200" y="2743200"/>
            <a:ext cx="228600" cy="4572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flipH="1" flipV="1">
            <a:off x="2362200" y="3352800"/>
            <a:ext cx="304800" cy="4572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3352800" y="3886200"/>
            <a:ext cx="228600" cy="4572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Does feed processing have an effect?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22" y="1600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553200" y="640297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Paladines</a:t>
            </a:r>
            <a:r>
              <a:rPr lang="en-US" dirty="0" smtClean="0"/>
              <a:t> et al., 1964b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0" y="4341812"/>
            <a:ext cx="3581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" y="4341812"/>
            <a:ext cx="3581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Does feed processing have an effect?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553200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Paladines</a:t>
            </a:r>
            <a:r>
              <a:rPr lang="en-US" dirty="0" smtClean="0"/>
              <a:t> et al., 1964b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2743200"/>
            <a:ext cx="3581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Overall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Eating, digestion, fermentation       average         			~ 25-30% of HI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Forage processing?</a:t>
            </a:r>
          </a:p>
          <a:p>
            <a:r>
              <a:rPr lang="en-US" dirty="0" smtClean="0"/>
              <a:t>Tissue absorption?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486400" y="2209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Partition of fat and protein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8534400" cy="4068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During rapid gain, highest efficiency is w/ depositing fat</a:t>
            </a:r>
          </a:p>
          <a:p>
            <a:r>
              <a:rPr lang="en-US" sz="2800" dirty="0" smtClean="0"/>
              <a:t>Why?</a:t>
            </a:r>
          </a:p>
          <a:p>
            <a:r>
              <a:rPr lang="en-US" sz="2800" dirty="0" smtClean="0"/>
              <a:t>Breed effect?</a:t>
            </a:r>
          </a:p>
          <a:p>
            <a:r>
              <a:rPr lang="en-US" sz="2800" dirty="0" smtClean="0"/>
              <a:t>Gender effect?</a:t>
            </a:r>
          </a:p>
          <a:p>
            <a:endParaRPr lang="en-US" sz="2800" dirty="0" smtClean="0"/>
          </a:p>
          <a:p>
            <a:r>
              <a:rPr lang="en-US" sz="2800" dirty="0" smtClean="0"/>
              <a:t>High energetic efficiency      high fat and low protein depositing  ?</a:t>
            </a:r>
          </a:p>
          <a:p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4343400" y="4800600"/>
            <a:ext cx="381000" cy="228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Evidence of Partition of fat and protein deposition</a:t>
            </a:r>
            <a:endParaRPr lang="en-US" sz="3200" b="1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Evidence of Partition of fat and protein deposition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study demonstrated when fed </a:t>
            </a:r>
            <a:r>
              <a:rPr lang="en-US" i="1" dirty="0" smtClean="0"/>
              <a:t>ad lib </a:t>
            </a:r>
            <a:r>
              <a:rPr lang="en-US" dirty="0" smtClean="0"/>
              <a:t>or 65%: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Efficiency of gain at the same BW:</a:t>
            </a:r>
          </a:p>
          <a:p>
            <a:pPr>
              <a:buNone/>
            </a:pPr>
            <a:r>
              <a:rPr lang="en-US" dirty="0" smtClean="0"/>
              <a:t>			Heifers &gt; steer &gt; bull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Protein deposition:</a:t>
            </a:r>
          </a:p>
          <a:p>
            <a:pPr>
              <a:buNone/>
            </a:pPr>
            <a:r>
              <a:rPr lang="en-US" dirty="0" smtClean="0"/>
              <a:t> 			 Heifers &lt; steer &lt; bull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Feed intake affected body composition</a:t>
            </a:r>
          </a:p>
          <a:p>
            <a:pPr>
              <a:buNone/>
            </a:pPr>
            <a:r>
              <a:rPr lang="en-US" dirty="0" smtClean="0"/>
              <a:t>		   greater intake      more fat deposition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114800" y="4953000"/>
            <a:ext cx="381000" cy="22860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Bio-</a:t>
            </a:r>
            <a:r>
              <a:rPr lang="en-US" dirty="0" err="1" smtClean="0">
                <a:solidFill>
                  <a:srgbClr val="0070C0"/>
                </a:solidFill>
              </a:rPr>
              <a:t>energetics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Combustion of 1 mole glucose by O</a:t>
            </a:r>
            <a:r>
              <a:rPr lang="en-US" sz="2600" baseline="-25000" dirty="0" smtClean="0"/>
              <a:t>2</a:t>
            </a:r>
          </a:p>
          <a:p>
            <a:pPr>
              <a:buNone/>
            </a:pPr>
            <a:r>
              <a:rPr lang="en-US" sz="2600" dirty="0" smtClean="0"/>
              <a:t>C</a:t>
            </a:r>
            <a:r>
              <a:rPr lang="en-US" sz="2600" baseline="-25000" dirty="0" smtClean="0"/>
              <a:t>6</a:t>
            </a:r>
            <a:r>
              <a:rPr lang="en-US" sz="2600" dirty="0" smtClean="0"/>
              <a:t>H</a:t>
            </a:r>
            <a:r>
              <a:rPr lang="en-US" sz="2600" baseline="-25000" dirty="0" smtClean="0"/>
              <a:t>12</a:t>
            </a:r>
            <a:r>
              <a:rPr lang="en-US" sz="2600" dirty="0" smtClean="0"/>
              <a:t>O</a:t>
            </a:r>
            <a:r>
              <a:rPr lang="en-US" sz="2600" baseline="-25000" dirty="0" smtClean="0"/>
              <a:t>6</a:t>
            </a:r>
            <a:r>
              <a:rPr lang="en-US" sz="2600" dirty="0" smtClean="0"/>
              <a:t> + 6 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= 6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+ 6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</a:t>
            </a:r>
          </a:p>
          <a:p>
            <a:pPr>
              <a:buNone/>
            </a:pPr>
            <a:r>
              <a:rPr lang="en-US" sz="2600" b="1" dirty="0" smtClean="0"/>
              <a:t>∆</a:t>
            </a:r>
            <a:r>
              <a:rPr lang="en-US" sz="2600" dirty="0" smtClean="0"/>
              <a:t>E</a:t>
            </a:r>
            <a:r>
              <a:rPr lang="en-US" sz="2600" b="1" dirty="0" smtClean="0"/>
              <a:t> </a:t>
            </a:r>
            <a:r>
              <a:rPr lang="en-US" sz="2600" dirty="0" smtClean="0"/>
              <a:t>= - 2803.1 kJ/mol (enthalpy of combustion)</a:t>
            </a:r>
          </a:p>
          <a:p>
            <a:pPr>
              <a:buNone/>
            </a:pPr>
            <a:r>
              <a:rPr lang="en-US" sz="2600" dirty="0" smtClean="0"/>
              <a:t>Enthalpy= difference b/w heats of formation of products vs. reactants</a:t>
            </a:r>
          </a:p>
          <a:p>
            <a:pPr>
              <a:buNone/>
            </a:pPr>
            <a:r>
              <a:rPr lang="en-US" sz="2600" dirty="0" smtClean="0"/>
              <a:t>C + 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=CO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   ∆E = - 393.5 KJ/mol</a:t>
            </a:r>
          </a:p>
          <a:p>
            <a:pPr>
              <a:buNone/>
            </a:pPr>
            <a:r>
              <a:rPr lang="en-US" sz="2600" dirty="0" smtClean="0"/>
              <a:t>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+ ½ 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=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      ∆E = - 285.8 KJ/mol</a:t>
            </a:r>
          </a:p>
          <a:p>
            <a:pPr>
              <a:buNone/>
            </a:pPr>
            <a:r>
              <a:rPr lang="en-US" sz="2600" dirty="0" smtClean="0"/>
              <a:t>(6 × - 393.5) + (6 × - 285.8) – (-2803.1) = - 1273 KJ/mol (enthalpy of formation of 1 mol glucose)</a:t>
            </a:r>
          </a:p>
          <a:p>
            <a:pPr>
              <a:buNone/>
            </a:pPr>
            <a:endParaRPr lang="en-US" sz="2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2514600"/>
            <a:ext cx="5715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ket 5"/>
          <p:cNvSpPr/>
          <p:nvPr/>
        </p:nvSpPr>
        <p:spPr>
          <a:xfrm>
            <a:off x="457200" y="3810000"/>
            <a:ext cx="76200" cy="2133600"/>
          </a:xfrm>
          <a:prstGeom prst="leftBracke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Evidence of Partition of fat and protein deposition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Other studies do NOT support this</a:t>
            </a:r>
          </a:p>
          <a:p>
            <a:pPr>
              <a:buNone/>
            </a:pPr>
            <a:r>
              <a:rPr lang="en-US" dirty="0" smtClean="0"/>
              <a:t>Example: </a:t>
            </a:r>
          </a:p>
          <a:p>
            <a:pPr>
              <a:buNone/>
            </a:pPr>
            <a:r>
              <a:rPr lang="en-US" dirty="0" smtClean="0"/>
              <a:t>Cattle fed ad lib gained more fat &amp; less muscle vs. feed-restricted cattle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Slaughter studies; 1200 sheep in + EB</a:t>
            </a:r>
          </a:p>
          <a:p>
            <a:pPr>
              <a:buNone/>
            </a:pPr>
            <a:r>
              <a:rPr lang="en-US" dirty="0" smtClean="0"/>
              <a:t>Body composition            BW   </a:t>
            </a:r>
          </a:p>
          <a:p>
            <a:pPr>
              <a:buNone/>
            </a:pPr>
            <a:r>
              <a:rPr lang="en-US" dirty="0" smtClean="0"/>
              <a:t>				          </a:t>
            </a:r>
          </a:p>
          <a:p>
            <a:pPr>
              <a:buNone/>
            </a:pPr>
            <a:r>
              <a:rPr lang="en-US" dirty="0" smtClean="0"/>
              <a:t>					intake or age</a:t>
            </a:r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3429000" y="4572000"/>
            <a:ext cx="914400" cy="228600"/>
          </a:xfrm>
          <a:prstGeom prst="left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 rot="2021230">
            <a:off x="2942937" y="5155444"/>
            <a:ext cx="1353340" cy="243882"/>
          </a:xfrm>
          <a:prstGeom prst="left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 rot="14491521">
            <a:off x="3267064" y="4775432"/>
            <a:ext cx="781071" cy="1117133"/>
          </a:xfrm>
          <a:prstGeom prst="mathMultiply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Growth co-efficiencies for bone, muscle, and fat (pigs)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553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7724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Tulloh</a:t>
            </a:r>
            <a:r>
              <a:rPr lang="en-US" sz="1400" dirty="0" smtClean="0"/>
              <a:t>, 1964</a:t>
            </a:r>
            <a:endParaRPr lang="en-US" sz="14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Effect of feeding frequency on body composition &amp; gross efficiency in rats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2286000"/>
          <a:ext cx="7924800" cy="2971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010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Intake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BW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Fat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Protein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Energy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% gross efficiency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Ad lib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85.6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16.6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2X/d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83.5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25.9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Growth co-efficiencies for water, protein, fat &amp; energy in sheep </a:t>
            </a:r>
            <a:r>
              <a:rPr lang="en-US" sz="2000" dirty="0" smtClean="0">
                <a:solidFill>
                  <a:srgbClr val="0070C0"/>
                </a:solidFill>
              </a:rPr>
              <a:t>(Reid et al., 1968) 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Partition of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302752" cy="426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ME intake = H</a:t>
            </a:r>
            <a:r>
              <a:rPr lang="en-US" sz="3600" b="1" baseline="-25000" dirty="0" smtClean="0"/>
              <a:t>0</a:t>
            </a:r>
            <a:r>
              <a:rPr lang="en-US" sz="3600" b="1" dirty="0" smtClean="0"/>
              <a:t> + R</a:t>
            </a:r>
            <a:r>
              <a:rPr lang="en-US" sz="3600" b="1" baseline="-25000" dirty="0" smtClean="0"/>
              <a:t>p</a:t>
            </a:r>
            <a:r>
              <a:rPr lang="en-US" sz="3600" b="1" dirty="0" smtClean="0"/>
              <a:t>/K</a:t>
            </a:r>
            <a:r>
              <a:rPr lang="en-US" sz="3600" b="1" baseline="-25000" dirty="0" smtClean="0"/>
              <a:t>p</a:t>
            </a:r>
            <a:r>
              <a:rPr lang="en-US" sz="3600" b="1" dirty="0" smtClean="0"/>
              <a:t> + R</a:t>
            </a:r>
            <a:r>
              <a:rPr lang="en-US" sz="3600" b="1" baseline="-25000" dirty="0" smtClean="0"/>
              <a:t>f</a:t>
            </a:r>
            <a:r>
              <a:rPr lang="en-US" sz="3600" b="1" dirty="0" smtClean="0"/>
              <a:t>/K</a:t>
            </a:r>
            <a:r>
              <a:rPr lang="en-US" sz="3600" b="1" baseline="-25000" dirty="0" smtClean="0"/>
              <a:t>f</a:t>
            </a:r>
            <a:endParaRPr lang="en-US" sz="3600" b="1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Where </a:t>
            </a:r>
            <a:r>
              <a:rPr lang="en-US" sz="2800" b="1" dirty="0" smtClean="0"/>
              <a:t>H</a:t>
            </a:r>
            <a:r>
              <a:rPr lang="en-US" sz="2800" b="1" baseline="-25000" dirty="0" smtClean="0"/>
              <a:t>0</a:t>
            </a:r>
            <a:r>
              <a:rPr lang="en-US" sz="2800" dirty="0" smtClean="0"/>
              <a:t>  is maintenance energy</a:t>
            </a:r>
          </a:p>
          <a:p>
            <a:pPr>
              <a:buNone/>
            </a:pPr>
            <a:r>
              <a:rPr lang="en-US" sz="2800" dirty="0" smtClean="0"/>
              <a:t>		   </a:t>
            </a:r>
            <a:r>
              <a:rPr lang="en-US" sz="2800" b="1" dirty="0" smtClean="0"/>
              <a:t>R</a:t>
            </a:r>
            <a:r>
              <a:rPr lang="en-US" sz="2800" b="1" baseline="-25000" dirty="0" smtClean="0"/>
              <a:t>p</a:t>
            </a:r>
            <a:r>
              <a:rPr lang="en-US" sz="2800" dirty="0" smtClean="0"/>
              <a:t> is retained protein</a:t>
            </a:r>
          </a:p>
          <a:p>
            <a:pPr>
              <a:buNone/>
            </a:pPr>
            <a:r>
              <a:rPr lang="en-US" sz="2800" dirty="0" smtClean="0"/>
              <a:t>		    </a:t>
            </a:r>
            <a:r>
              <a:rPr lang="en-US" sz="2800" b="1" dirty="0" smtClean="0"/>
              <a:t>R</a:t>
            </a:r>
            <a:r>
              <a:rPr lang="en-US" sz="2800" b="1" baseline="-25000" dirty="0" smtClean="0"/>
              <a:t>f</a:t>
            </a:r>
            <a:r>
              <a:rPr lang="en-US" sz="2800" dirty="0" smtClean="0"/>
              <a:t> is retained fat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K</a:t>
            </a:r>
            <a:r>
              <a:rPr lang="en-US" sz="2800" b="1" baseline="-25000" dirty="0" smtClean="0"/>
              <a:t>p</a:t>
            </a:r>
            <a:r>
              <a:rPr lang="en-US" sz="2800" b="1" dirty="0" smtClean="0"/>
              <a:t> &amp; K</a:t>
            </a:r>
            <a:r>
              <a:rPr lang="en-US" sz="2800" b="1" baseline="-25000" dirty="0" smtClean="0"/>
              <a:t>f   </a:t>
            </a:r>
            <a:r>
              <a:rPr lang="en-US" sz="2800" dirty="0" smtClean="0"/>
              <a:t>are efficiencies of utilization of ME for 	              	       protein and fat deposition, respectively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addition to maintenance requirements:</a:t>
            </a:r>
          </a:p>
          <a:p>
            <a:endParaRPr lang="en-US" dirty="0" smtClean="0"/>
          </a:p>
          <a:p>
            <a:r>
              <a:rPr lang="en-US" dirty="0" smtClean="0"/>
              <a:t>Lactation</a:t>
            </a:r>
          </a:p>
          <a:p>
            <a:r>
              <a:rPr lang="en-US" dirty="0" smtClean="0"/>
              <a:t>Reproduction/pregnancy</a:t>
            </a:r>
          </a:p>
          <a:p>
            <a:r>
              <a:rPr lang="en-US" dirty="0" smtClean="0"/>
              <a:t>Growth</a:t>
            </a:r>
          </a:p>
          <a:p>
            <a:r>
              <a:rPr lang="en-US" dirty="0" smtClean="0"/>
              <a:t>Work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 Maintenance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2057398"/>
          <a:ext cx="6629400" cy="4206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9796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Nutrient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Efficiency of utilization</a:t>
                      </a:r>
                      <a:r>
                        <a:rPr lang="en-US" sz="2400" baseline="0" dirty="0" smtClean="0"/>
                        <a:t> of ME for maintenance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74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Glucose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0.94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4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Starch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0.80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74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Casein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0.70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74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Acetate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0.59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74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Propionate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0.86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74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Butyrate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0.76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 Growth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2057398"/>
          <a:ext cx="6629400" cy="4206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9796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Nutrient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Efficiency of utilization</a:t>
                      </a:r>
                      <a:r>
                        <a:rPr lang="en-US" sz="2400" baseline="0" dirty="0" smtClean="0"/>
                        <a:t> of ME for growth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74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Glucose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4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Starch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0.64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74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Casein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74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Acetate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0.30-0.66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74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Propionate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74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Butyrate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0.62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 Milk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Relatively tight range: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0.56</a:t>
            </a:r>
            <a:r>
              <a:rPr lang="en-US" dirty="0" smtClean="0"/>
              <a:t> (poor diet) to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0.66</a:t>
            </a:r>
            <a:r>
              <a:rPr lang="en-US" dirty="0" smtClean="0"/>
              <a:t> (best quality)</a:t>
            </a:r>
          </a:p>
          <a:p>
            <a:r>
              <a:rPr lang="en-US" dirty="0" smtClean="0"/>
              <a:t>Energy tissue utilization: ~ </a:t>
            </a:r>
            <a:r>
              <a:rPr lang="en-US" b="1" dirty="0" smtClean="0"/>
              <a:t>0.84</a:t>
            </a:r>
          </a:p>
          <a:p>
            <a:pPr>
              <a:buNone/>
            </a:pPr>
            <a:r>
              <a:rPr lang="en-US" dirty="0" smtClean="0"/>
              <a:t>Efficiency:  milk &gt; meat</a:t>
            </a:r>
          </a:p>
          <a:p>
            <a:pPr>
              <a:buNone/>
            </a:pPr>
            <a:r>
              <a:rPr lang="en-US" dirty="0" smtClean="0"/>
              <a:t>		Quick removal of the product</a:t>
            </a:r>
          </a:p>
          <a:p>
            <a:pPr>
              <a:buNone/>
            </a:pPr>
            <a:r>
              <a:rPr lang="en-US" dirty="0" smtClean="0"/>
              <a:t>High producer &gt; low producer</a:t>
            </a:r>
          </a:p>
          <a:p>
            <a:pPr>
              <a:buNone/>
            </a:pPr>
            <a:r>
              <a:rPr lang="en-US" dirty="0" smtClean="0"/>
              <a:t>		genetic selection for greater milk yield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Predicted energy flow in a mature cow (650 kg) as feed intake &amp; milk yield increase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11002"/>
              </p:ext>
            </p:extLst>
          </p:nvPr>
        </p:nvGraphicFramePr>
        <p:xfrm>
          <a:off x="381001" y="1676399"/>
          <a:ext cx="8229598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78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item</a:t>
                      </a:r>
                      <a:endParaRPr lang="en-US" sz="2400" b="1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Intake; </a:t>
                      </a:r>
                      <a:r>
                        <a:rPr lang="en-US" sz="2400" b="1" dirty="0" smtClean="0"/>
                        <a:t>X </a:t>
                      </a:r>
                      <a:r>
                        <a:rPr lang="en-US" sz="2400" b="1" baseline="0" dirty="0" smtClean="0"/>
                        <a:t>maintenance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dirty="0" smtClean="0"/>
                        <a:t>3.5% FCM, kg/d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dirty="0" smtClean="0"/>
                        <a:t>GE intake, Mcal/d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dirty="0" smtClean="0"/>
                        <a:t>FE, Mcal/d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dirty="0" smtClean="0"/>
                        <a:t>DE, 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dirty="0" smtClean="0"/>
                        <a:t>Milk energy, Mcal/d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dirty="0" smtClean="0"/>
                        <a:t>Milk/fecal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438400" y="2261316"/>
            <a:ext cx="6172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600" b="1" dirty="0" smtClean="0">
                <a:solidFill>
                  <a:srgbClr val="0070C0"/>
                </a:solidFill>
              </a:rPr>
              <a:t>Conservation of mass in an experiment with a calf confined in a respiration chamber for 4 days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(</a:t>
            </a:r>
            <a:r>
              <a:rPr lang="en-US" sz="2200" dirty="0" err="1" smtClean="0">
                <a:solidFill>
                  <a:srgbClr val="0070C0"/>
                </a:solidFill>
              </a:rPr>
              <a:t>Blaxter</a:t>
            </a:r>
            <a:r>
              <a:rPr lang="en-US" sz="2200" dirty="0" smtClean="0">
                <a:solidFill>
                  <a:srgbClr val="0070C0"/>
                </a:solidFill>
              </a:rPr>
              <a:t>, 1989)</a:t>
            </a:r>
            <a:endParaRPr lang="en-US" sz="22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7080"/>
              </p:ext>
            </p:extLst>
          </p:nvPr>
        </p:nvGraphicFramePr>
        <p:xfrm>
          <a:off x="914400" y="1615376"/>
          <a:ext cx="7239000" cy="495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2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Input</a:t>
                      </a:r>
                      <a:endParaRPr lang="en-US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Wt.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506D4"/>
                          </a:solidFill>
                        </a:rPr>
                        <a:t>Output</a:t>
                      </a:r>
                      <a:endParaRPr lang="en-US" dirty="0">
                        <a:solidFill>
                          <a:srgbClr val="C506D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Wt. (g)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BWT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36,450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BWT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35,846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2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Food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12,040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Feces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272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2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Water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1,600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urine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10,164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Oxygen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2,480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dirty="0" smtClean="0"/>
                        <a:t>O evaporated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3,596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232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</a:t>
                      </a:r>
                      <a:r>
                        <a:rPr lang="en-US" sz="2000" b="1" baseline="-25000" dirty="0" smtClean="0"/>
                        <a:t>2</a:t>
                      </a:r>
                      <a:endParaRPr lang="en-US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2,640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232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CH</a:t>
                      </a:r>
                      <a:r>
                        <a:rPr lang="en-US" sz="2000" b="1" baseline="-25000" dirty="0" smtClean="0"/>
                        <a:t>4</a:t>
                      </a:r>
                      <a:endParaRPr lang="en-US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232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Hair/skin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2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Total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52,570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506D4"/>
                          </a:solidFill>
                        </a:rPr>
                        <a:t>total</a:t>
                      </a:r>
                      <a:endParaRPr lang="en-US" sz="2400" b="1" dirty="0">
                        <a:solidFill>
                          <a:srgbClr val="C506D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506D4"/>
                          </a:solidFill>
                        </a:rPr>
                        <a:t>52,560</a:t>
                      </a:r>
                      <a:endParaRPr lang="en-US" sz="2400" b="1" dirty="0">
                        <a:solidFill>
                          <a:srgbClr val="C506D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energy </a:t>
            </a:r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Thaer</a:t>
            </a:r>
            <a:r>
              <a:rPr lang="en-US" dirty="0" smtClean="0"/>
              <a:t> (1809): hay unit</a:t>
            </a:r>
          </a:p>
          <a:p>
            <a:r>
              <a:rPr lang="en-US" dirty="0" err="1" smtClean="0"/>
              <a:t>Henneberg</a:t>
            </a:r>
            <a:r>
              <a:rPr lang="en-US" dirty="0" smtClean="0"/>
              <a:t> &amp; </a:t>
            </a:r>
            <a:r>
              <a:rPr lang="en-US" dirty="0" err="1" smtClean="0"/>
              <a:t>Stohmann</a:t>
            </a:r>
            <a:r>
              <a:rPr lang="en-US" dirty="0" smtClean="0"/>
              <a:t> (1864): proximate analysis</a:t>
            </a:r>
          </a:p>
          <a:p>
            <a:r>
              <a:rPr lang="en-US" dirty="0" err="1" smtClean="0"/>
              <a:t>Molgaard</a:t>
            </a:r>
            <a:r>
              <a:rPr lang="en-US" dirty="0" smtClean="0"/>
              <a:t> (1929): Scandinavian “fodder unit”</a:t>
            </a:r>
          </a:p>
          <a:p>
            <a:r>
              <a:rPr lang="en-US" dirty="0" smtClean="0"/>
              <a:t>Morrison (1936): TDN</a:t>
            </a:r>
          </a:p>
          <a:p>
            <a:r>
              <a:rPr lang="en-US" dirty="0" err="1" smtClean="0"/>
              <a:t>Kellner</a:t>
            </a:r>
            <a:r>
              <a:rPr lang="en-US" dirty="0" smtClean="0"/>
              <a:t> (1912): Net energy (</a:t>
            </a:r>
            <a:r>
              <a:rPr lang="en-US" sz="2400" dirty="0" smtClean="0"/>
              <a:t>expressed in “starch unit”)</a:t>
            </a:r>
          </a:p>
          <a:p>
            <a:r>
              <a:rPr lang="en-US" dirty="0" err="1" smtClean="0"/>
              <a:t>Armsby</a:t>
            </a:r>
            <a:r>
              <a:rPr lang="en-US" dirty="0" smtClean="0"/>
              <a:t> (1917): Net energy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NRC, 1989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 and DE content of feed calculated from TDN</a:t>
            </a:r>
          </a:p>
          <a:p>
            <a:pPr>
              <a:buNone/>
            </a:pPr>
            <a:r>
              <a:rPr lang="en-US" dirty="0" smtClean="0"/>
              <a:t>1 kg TDN = 4.409 Mcal of DE</a:t>
            </a:r>
          </a:p>
          <a:p>
            <a:pPr>
              <a:buNone/>
            </a:pPr>
            <a:r>
              <a:rPr lang="en-US" dirty="0" smtClean="0"/>
              <a:t>ME = ~0.82 DE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NE</a:t>
            </a:r>
            <a:r>
              <a:rPr lang="en-US" baseline="-25000" dirty="0" smtClean="0"/>
              <a:t>L</a:t>
            </a:r>
            <a:r>
              <a:rPr lang="en-US" dirty="0" smtClean="0"/>
              <a:t>= 0.677 DE (Mcal/kg DM) - 0.36</a:t>
            </a:r>
          </a:p>
          <a:p>
            <a:pPr>
              <a:buNone/>
            </a:pPr>
            <a:r>
              <a:rPr lang="en-US" dirty="0" smtClean="0"/>
              <a:t>NE</a:t>
            </a:r>
            <a:r>
              <a:rPr lang="en-US" baseline="-25000" dirty="0" smtClean="0"/>
              <a:t>L</a:t>
            </a:r>
            <a:r>
              <a:rPr lang="en-US" dirty="0" smtClean="0"/>
              <a:t>= 0.702 ME (Mcal/kg DM) - 0.19</a:t>
            </a:r>
          </a:p>
          <a:p>
            <a:pPr>
              <a:buNone/>
            </a:pPr>
            <a:r>
              <a:rPr lang="en-US" dirty="0" smtClean="0"/>
              <a:t>NE</a:t>
            </a:r>
            <a:r>
              <a:rPr lang="en-US" baseline="-25000" dirty="0" smtClean="0"/>
              <a:t>L</a:t>
            </a:r>
            <a:r>
              <a:rPr lang="en-US" dirty="0" smtClean="0"/>
              <a:t>= 0.0266 TDN (% of DM) – 0.12</a:t>
            </a: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NRC, 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Net energy system</a:t>
            </a:r>
          </a:p>
          <a:p>
            <a:pPr lvl="1"/>
            <a:r>
              <a:rPr lang="en-US" dirty="0" smtClean="0"/>
              <a:t>Experimental results: respiration Calorimetry</a:t>
            </a:r>
          </a:p>
          <a:p>
            <a:pPr lvl="1"/>
            <a:r>
              <a:rPr lang="en-US" dirty="0" smtClean="0"/>
              <a:t>Energy utilization for maintenance = milk yield</a:t>
            </a:r>
          </a:p>
          <a:p>
            <a:pPr lvl="1"/>
            <a:r>
              <a:rPr lang="en-US" dirty="0" smtClean="0"/>
              <a:t>NEL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TDN m = truly digestible [NFC+CP+(EE x 2.25)] - 7</a:t>
            </a:r>
          </a:p>
          <a:p>
            <a:pPr lvl="1">
              <a:buNone/>
            </a:pPr>
            <a:r>
              <a:rPr lang="en-US" dirty="0" smtClean="0"/>
              <a:t>Milk energy output </a:t>
            </a:r>
            <a:r>
              <a:rPr lang="en-US" sz="2800" baseline="-25000" dirty="0" smtClean="0"/>
              <a:t>Mcal/kg milk</a:t>
            </a:r>
            <a:r>
              <a:rPr lang="en-US" dirty="0" smtClean="0"/>
              <a:t>=0.3512+[0.0962 x (milk fat %)]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09800"/>
            <a:ext cx="8153400" cy="3886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</a:t>
            </a:r>
            <a:r>
              <a:rPr lang="en-US" baseline="-25000" dirty="0" smtClean="0"/>
              <a:t>m</a:t>
            </a:r>
            <a:r>
              <a:rPr lang="en-US" dirty="0" smtClean="0"/>
              <a:t> = 0.08 Mcal/kg BW</a:t>
            </a:r>
            <a:r>
              <a:rPr lang="en-US" baseline="30000" dirty="0" smtClean="0"/>
              <a:t>0.75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NE</a:t>
            </a:r>
            <a:r>
              <a:rPr lang="en-US" baseline="-25000" dirty="0" smtClean="0"/>
              <a:t>L</a:t>
            </a:r>
            <a:r>
              <a:rPr lang="en-US" dirty="0" smtClean="0"/>
              <a:t> (Mcal/kg milk)= [(0.0929 x fat%) + (0.0547 x milk protein %) + 0.0395 x milk lactose %)]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3287</TotalTime>
  <Words>3083</Words>
  <Application>Microsoft Office PowerPoint</Application>
  <PresentationFormat>On-screen Show (4:3)</PresentationFormat>
  <Paragraphs>793</Paragraphs>
  <Slides>93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9" baseType="lpstr">
      <vt:lpstr>Arial</vt:lpstr>
      <vt:lpstr>Tw Cen MT</vt:lpstr>
      <vt:lpstr>Wingdings</vt:lpstr>
      <vt:lpstr>Wingdings 2</vt:lpstr>
      <vt:lpstr>Median</vt:lpstr>
      <vt:lpstr>Chart</vt:lpstr>
      <vt:lpstr>Energy metabolism </vt:lpstr>
      <vt:lpstr>Energy</vt:lpstr>
      <vt:lpstr>Energy</vt:lpstr>
      <vt:lpstr>PowerPoint Presentation</vt:lpstr>
      <vt:lpstr>Introduction</vt:lpstr>
      <vt:lpstr>Bio-energetics</vt:lpstr>
      <vt:lpstr>Bio-energetics</vt:lpstr>
      <vt:lpstr>Bio-energetics</vt:lpstr>
      <vt:lpstr>Conservation of mass in an experiment with a calf confined in a respiration chamber for 4 days (Blaxter, 1989)</vt:lpstr>
      <vt:lpstr>Examples of Gross energy values (MJ/kg DM)</vt:lpstr>
      <vt:lpstr>Example:</vt:lpstr>
      <vt:lpstr>Measures</vt:lpstr>
      <vt:lpstr>Urinary &amp; gaseous energy losses</vt:lpstr>
      <vt:lpstr>Net (retained) energy</vt:lpstr>
      <vt:lpstr>Basal (minimal) metabolism</vt:lpstr>
      <vt:lpstr>Fasting metabolism</vt:lpstr>
      <vt:lpstr>How to attain a post-absorptive state?</vt:lpstr>
      <vt:lpstr>Some historical events</vt:lpstr>
      <vt:lpstr>Some historical events</vt:lpstr>
      <vt:lpstr>Metabolic body weight</vt:lpstr>
      <vt:lpstr>PowerPoint Presentation</vt:lpstr>
      <vt:lpstr>Heat production</vt:lpstr>
      <vt:lpstr>Indirect Calorimetry</vt:lpstr>
      <vt:lpstr>Heat of Combustion Values of the Protein and Fat in the Body and Wool of Sheep</vt:lpstr>
      <vt:lpstr>Indirect Calorimetry</vt:lpstr>
      <vt:lpstr>Respiratory Quotients</vt:lpstr>
      <vt:lpstr>Respiratory Quotients</vt:lpstr>
      <vt:lpstr>Brouwer equation</vt:lpstr>
      <vt:lpstr>Closed Circuit Calorimetry</vt:lpstr>
      <vt:lpstr>Calorimetry; closed circuit </vt:lpstr>
      <vt:lpstr>Open Circuit Calorimetry</vt:lpstr>
      <vt:lpstr>Calorimetry; open circuit </vt:lpstr>
      <vt:lpstr>Cont.</vt:lpstr>
      <vt:lpstr>Carbon-Nitrogen balance studies</vt:lpstr>
      <vt:lpstr>Carbon-Nitrogen balance studies</vt:lpstr>
      <vt:lpstr>Calculating N balance</vt:lpstr>
      <vt:lpstr>Other methods</vt:lpstr>
      <vt:lpstr>How is it done?</vt:lpstr>
      <vt:lpstr>Indirect methods to measure body composition</vt:lpstr>
      <vt:lpstr>Density values of different tissues</vt:lpstr>
      <vt:lpstr>How is it done?</vt:lpstr>
      <vt:lpstr>Dilution methods</vt:lpstr>
      <vt:lpstr>Composition of the fat-free body</vt:lpstr>
      <vt:lpstr>Age affects body composition (example: pigs; Spray &amp; Widdowson, 1950)</vt:lpstr>
      <vt:lpstr>Deuterium oxide dilution method</vt:lpstr>
      <vt:lpstr>Body Condition Score (BCS)</vt:lpstr>
      <vt:lpstr>PowerPoint Presentation</vt:lpstr>
      <vt:lpstr>PowerPoint Presentation</vt:lpstr>
      <vt:lpstr>The efficiency of utilization of energy</vt:lpstr>
      <vt:lpstr>Cont.</vt:lpstr>
      <vt:lpstr>Efficiency of ME utilization for maintenance (Km)</vt:lpstr>
      <vt:lpstr>Efficiency of ME utilization for maintenance (Km)</vt:lpstr>
      <vt:lpstr>Efficiency of ME utilization for deposition of fat and protein (K f &amp;p)</vt:lpstr>
      <vt:lpstr>Efficiency of ME utilization for deposition of fat and protein (K f &amp; p)</vt:lpstr>
      <vt:lpstr>The efficiency of utilization of energy</vt:lpstr>
      <vt:lpstr>Factors affecting efficiency of utilization of energy</vt:lpstr>
      <vt:lpstr>Conditions that increase maintenance requirements</vt:lpstr>
      <vt:lpstr>Example: effects of feeding level &amp; ambient temperature on HP (KJ/BW0.75) in heifers</vt:lpstr>
      <vt:lpstr>What type of relationship?</vt:lpstr>
      <vt:lpstr>PowerPoint Presentation</vt:lpstr>
      <vt:lpstr>Utilization of end-products of digestion</vt:lpstr>
      <vt:lpstr>Utilization of ME of starch for body gain by different species</vt:lpstr>
      <vt:lpstr>Why different?</vt:lpstr>
      <vt:lpstr>Heat associated with eating</vt:lpstr>
      <vt:lpstr>Heat associated with gut activities</vt:lpstr>
      <vt:lpstr>Heat associated with fermentation</vt:lpstr>
      <vt:lpstr>Heat associated with fermentation</vt:lpstr>
      <vt:lpstr>Heat associated with absorption of nutrients</vt:lpstr>
      <vt:lpstr>Heat associated with cellular activities</vt:lpstr>
      <vt:lpstr>PowerPoint Presentation</vt:lpstr>
      <vt:lpstr>Example: Armstrong &amp; Blaxter, 1961</vt:lpstr>
      <vt:lpstr>Example: Armstrong, 1958</vt:lpstr>
      <vt:lpstr>Does feed processing have an effect?</vt:lpstr>
      <vt:lpstr>Does feed processing have an effect?</vt:lpstr>
      <vt:lpstr>Does feed processing have an effect?</vt:lpstr>
      <vt:lpstr>Overall</vt:lpstr>
      <vt:lpstr>Partition of fat and protein deposition</vt:lpstr>
      <vt:lpstr>Evidence of Partition of fat and protein deposition</vt:lpstr>
      <vt:lpstr>Evidence of Partition of fat and protein deposition</vt:lpstr>
      <vt:lpstr>Evidence of Partition of fat and protein deposition</vt:lpstr>
      <vt:lpstr>Growth co-efficiencies for bone, muscle, and fat (pigs)</vt:lpstr>
      <vt:lpstr>Effect of feeding frequency on body composition &amp; gross efficiency in rats</vt:lpstr>
      <vt:lpstr>Growth co-efficiencies for water, protein, fat &amp; energy in sheep (Reid et al., 1968)  </vt:lpstr>
      <vt:lpstr>Partition of efficiency</vt:lpstr>
      <vt:lpstr>Energy requirements</vt:lpstr>
      <vt:lpstr>Cont.  Maintenance</vt:lpstr>
      <vt:lpstr>Cont.  Growth</vt:lpstr>
      <vt:lpstr>Cont.  Milk production</vt:lpstr>
      <vt:lpstr>Predicted energy flow in a mature cow (650 kg) as feed intake &amp; milk yield increase</vt:lpstr>
      <vt:lpstr>Other energy terms</vt:lpstr>
      <vt:lpstr>NRC, 1989</vt:lpstr>
      <vt:lpstr>NRC, 2001</vt:lpstr>
      <vt:lpstr>Cont.</vt:lpstr>
    </vt:vector>
  </TitlesOfParts>
  <Company>UCONN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Gastrointestinal Tract</dc:title>
  <dc:creator>HuskyPC</dc:creator>
  <cp:lastModifiedBy>Rezamand, Pedram (rezamand@uidaho.edu)</cp:lastModifiedBy>
  <cp:revision>209</cp:revision>
  <dcterms:created xsi:type="dcterms:W3CDTF">2006-04-26T18:22:48Z</dcterms:created>
  <dcterms:modified xsi:type="dcterms:W3CDTF">2020-01-10T21:39:34Z</dcterms:modified>
</cp:coreProperties>
</file>